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65" r:id="rId6"/>
    <p:sldId id="267" r:id="rId7"/>
    <p:sldId id="266" r:id="rId8"/>
    <p:sldId id="259" r:id="rId9"/>
    <p:sldId id="261" r:id="rId10"/>
    <p:sldId id="260" r:id="rId11"/>
    <p:sldId id="268" r:id="rId12"/>
    <p:sldId id="258" r:id="rId13"/>
    <p:sldId id="26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2BF1C-572E-4371-9900-788C5C15131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2C093E-8C53-40A8-A360-74F875D8ED91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сравнительная</a:t>
          </a:r>
          <a:endParaRPr lang="ru-RU" dirty="0">
            <a:solidFill>
              <a:schemeClr val="tx1"/>
            </a:solidFill>
          </a:endParaRPr>
        </a:p>
      </dgm:t>
    </dgm:pt>
    <dgm:pt modelId="{2E6AB197-4987-4AC3-B972-AD578B7240A0}" type="parTrans" cxnId="{C0D47400-78D3-4C72-94E0-6F2A45B3D58B}">
      <dgm:prSet/>
      <dgm:spPr/>
      <dgm:t>
        <a:bodyPr/>
        <a:lstStyle/>
        <a:p>
          <a:endParaRPr lang="ru-RU"/>
        </a:p>
      </dgm:t>
    </dgm:pt>
    <dgm:pt modelId="{05427826-C985-4F7E-9283-83CE9272B4AD}" type="sibTrans" cxnId="{C0D47400-78D3-4C72-94E0-6F2A45B3D58B}">
      <dgm:prSet/>
      <dgm:spPr/>
      <dgm:t>
        <a:bodyPr/>
        <a:lstStyle/>
        <a:p>
          <a:endParaRPr lang="ru-RU"/>
        </a:p>
      </dgm:t>
    </dgm:pt>
    <dgm:pt modelId="{599F66BC-8DD3-4D15-84BB-B5807197C66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 smtClean="0"/>
            <a:t>1. </a:t>
          </a:r>
          <a:r>
            <a:rPr lang="ru-RU" sz="1800" dirty="0" smtClean="0">
              <a:solidFill>
                <a:srgbClr val="FF0000"/>
              </a:solidFill>
            </a:rPr>
            <a:t>Простая </a:t>
          </a:r>
          <a:r>
            <a:rPr lang="ru-RU" sz="1800" dirty="0" err="1" smtClean="0">
              <a:solidFill>
                <a:srgbClr val="FF0000"/>
              </a:solidFill>
            </a:rPr>
            <a:t>срав.степень</a:t>
          </a:r>
          <a:endParaRPr lang="ru-RU" sz="1800" dirty="0" smtClean="0">
            <a:solidFill>
              <a:srgbClr val="FF0000"/>
            </a:solidFill>
          </a:endParaRPr>
        </a:p>
        <a:p>
          <a:pPr algn="l"/>
          <a:r>
            <a:rPr lang="ru-RU" sz="1800" dirty="0" smtClean="0"/>
            <a:t>Суффиксы: -ее, -ей, -</a:t>
          </a:r>
          <a:r>
            <a:rPr lang="ru-RU" sz="1800" dirty="0" err="1" smtClean="0"/>
            <a:t>ше</a:t>
          </a:r>
          <a:endParaRPr lang="ru-RU" sz="1800" dirty="0" smtClean="0"/>
        </a:p>
        <a:p>
          <a:pPr algn="l"/>
          <a:r>
            <a:rPr lang="ru-RU" sz="1800" dirty="0" smtClean="0"/>
            <a:t>Белый – бел</a:t>
          </a:r>
          <a:r>
            <a:rPr lang="ru-RU" sz="1800" dirty="0" smtClean="0">
              <a:solidFill>
                <a:srgbClr val="FF0000"/>
              </a:solidFill>
            </a:rPr>
            <a:t>ее</a:t>
          </a:r>
        </a:p>
        <a:p>
          <a:pPr algn="l"/>
          <a:r>
            <a:rPr lang="ru-RU" sz="1800" dirty="0" smtClean="0"/>
            <a:t>Большой - боль</a:t>
          </a:r>
          <a:r>
            <a:rPr lang="ru-RU" sz="1800" dirty="0" smtClean="0">
              <a:solidFill>
                <a:srgbClr val="FF0000"/>
              </a:solidFill>
            </a:rPr>
            <a:t>ше</a:t>
          </a:r>
        </a:p>
        <a:p>
          <a:pPr algn="l"/>
          <a:r>
            <a:rPr lang="ru-RU" sz="1800" dirty="0" smtClean="0"/>
            <a:t>! В предложении </a:t>
          </a:r>
          <a:r>
            <a:rPr lang="ru-RU" sz="1800" dirty="0" smtClean="0">
              <a:solidFill>
                <a:srgbClr val="FF0000"/>
              </a:solidFill>
            </a:rPr>
            <a:t>сказуемое</a:t>
          </a:r>
        </a:p>
        <a:p>
          <a:pPr algn="l"/>
          <a:r>
            <a:rPr lang="ru-RU" sz="1800" dirty="0" smtClean="0"/>
            <a:t>! </a:t>
          </a:r>
          <a:r>
            <a:rPr lang="ru-RU" sz="1800" dirty="0" smtClean="0">
              <a:solidFill>
                <a:srgbClr val="FF0000"/>
              </a:solidFill>
            </a:rPr>
            <a:t>Не изменяется </a:t>
          </a:r>
          <a:r>
            <a:rPr lang="ru-RU" sz="1800" dirty="0" smtClean="0"/>
            <a:t>по падежам</a:t>
          </a:r>
          <a:endParaRPr lang="ru-RU" sz="1800" dirty="0"/>
        </a:p>
      </dgm:t>
    </dgm:pt>
    <dgm:pt modelId="{7CC3A20B-6807-48DF-9A32-E13EB3F20D85}" type="parTrans" cxnId="{80DE3035-36F4-4D3A-AE9B-FBF24315ECC4}">
      <dgm:prSet/>
      <dgm:spPr/>
      <dgm:t>
        <a:bodyPr/>
        <a:lstStyle/>
        <a:p>
          <a:endParaRPr lang="ru-RU"/>
        </a:p>
      </dgm:t>
    </dgm:pt>
    <dgm:pt modelId="{000DD6D0-1FF8-404A-9959-3E49B0E050F8}" type="sibTrans" cxnId="{80DE3035-36F4-4D3A-AE9B-FBF24315ECC4}">
      <dgm:prSet/>
      <dgm:spPr/>
      <dgm:t>
        <a:bodyPr/>
        <a:lstStyle/>
        <a:p>
          <a:endParaRPr lang="ru-RU"/>
        </a:p>
      </dgm:t>
    </dgm:pt>
    <dgm:pt modelId="{170400C5-6680-4F92-B7F5-F1447AE66B8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2000" dirty="0" smtClean="0"/>
        </a:p>
        <a:p>
          <a:pPr algn="l"/>
          <a:r>
            <a:rPr lang="ru-RU" sz="2000" dirty="0" smtClean="0"/>
            <a:t>2. Составная срав. Степень</a:t>
          </a:r>
        </a:p>
        <a:p>
          <a:pPr algn="l"/>
          <a:r>
            <a:rPr lang="ru-RU" sz="2000" dirty="0" smtClean="0">
              <a:solidFill>
                <a:srgbClr val="FF0000"/>
              </a:solidFill>
            </a:rPr>
            <a:t>Более </a:t>
          </a:r>
          <a:r>
            <a:rPr lang="ru-RU" sz="2000" dirty="0" smtClean="0"/>
            <a:t>   +  красивый</a:t>
          </a:r>
        </a:p>
        <a:p>
          <a:pPr algn="l"/>
          <a:r>
            <a:rPr lang="ru-RU" sz="2000" dirty="0" smtClean="0">
              <a:solidFill>
                <a:srgbClr val="FF0000"/>
              </a:solidFill>
            </a:rPr>
            <a:t>Менее </a:t>
          </a:r>
          <a:r>
            <a:rPr lang="ru-RU" sz="2000" dirty="0" smtClean="0"/>
            <a:t>  +  красивый</a:t>
          </a:r>
        </a:p>
        <a:p>
          <a:pPr algn="l"/>
          <a:r>
            <a:rPr lang="ru-RU" sz="2000" dirty="0" smtClean="0"/>
            <a:t>В предл. явл. </a:t>
          </a:r>
          <a:r>
            <a:rPr lang="ru-RU" sz="2000" dirty="0" smtClean="0">
              <a:solidFill>
                <a:srgbClr val="FF0000"/>
              </a:solidFill>
            </a:rPr>
            <a:t>определением</a:t>
          </a:r>
          <a:r>
            <a:rPr lang="ru-RU" sz="2000" dirty="0" smtClean="0"/>
            <a:t> и </a:t>
          </a:r>
          <a:r>
            <a:rPr lang="ru-RU" sz="2000" dirty="0" smtClean="0">
              <a:solidFill>
                <a:srgbClr val="FF0000"/>
              </a:solidFill>
            </a:rPr>
            <a:t>сказуемым</a:t>
          </a:r>
        </a:p>
        <a:p>
          <a:pPr algn="l"/>
          <a:endParaRPr lang="ru-RU" sz="2000" dirty="0"/>
        </a:p>
      </dgm:t>
    </dgm:pt>
    <dgm:pt modelId="{AE9B3FD1-0B58-4220-B78E-6B05C59DDFB6}" type="parTrans" cxnId="{4E3D06DD-7644-47C5-84ED-628B26150745}">
      <dgm:prSet/>
      <dgm:spPr/>
      <dgm:t>
        <a:bodyPr/>
        <a:lstStyle/>
        <a:p>
          <a:endParaRPr lang="ru-RU"/>
        </a:p>
      </dgm:t>
    </dgm:pt>
    <dgm:pt modelId="{F891C7BC-E03C-4490-B787-5131419FDB00}" type="sibTrans" cxnId="{4E3D06DD-7644-47C5-84ED-628B26150745}">
      <dgm:prSet/>
      <dgm:spPr/>
      <dgm:t>
        <a:bodyPr/>
        <a:lstStyle/>
        <a:p>
          <a:endParaRPr lang="ru-RU"/>
        </a:p>
      </dgm:t>
    </dgm:pt>
    <dgm:pt modelId="{1E9530FC-46BD-4626-A9AB-E15C86EE36F6}">
      <dgm:prSet phldrT="[Текст]"/>
      <dgm:spPr/>
      <dgm:t>
        <a:bodyPr/>
        <a:lstStyle/>
        <a:p>
          <a:r>
            <a:rPr lang="ru-RU" dirty="0" smtClean="0"/>
            <a:t>превосходная</a:t>
          </a:r>
          <a:endParaRPr lang="ru-RU" dirty="0"/>
        </a:p>
      </dgm:t>
    </dgm:pt>
    <dgm:pt modelId="{70CAE6B3-5797-4761-8612-7FD1902162A1}" type="parTrans" cxnId="{E01ABEA4-0841-4816-8803-9BB501A2551C}">
      <dgm:prSet/>
      <dgm:spPr/>
      <dgm:t>
        <a:bodyPr/>
        <a:lstStyle/>
        <a:p>
          <a:endParaRPr lang="ru-RU"/>
        </a:p>
      </dgm:t>
    </dgm:pt>
    <dgm:pt modelId="{D715620D-7C23-42AC-B167-1DB941E85943}" type="sibTrans" cxnId="{E01ABEA4-0841-4816-8803-9BB501A2551C}">
      <dgm:prSet/>
      <dgm:spPr/>
      <dgm:t>
        <a:bodyPr/>
        <a:lstStyle/>
        <a:p>
          <a:endParaRPr lang="ru-RU"/>
        </a:p>
      </dgm:t>
    </dgm:pt>
    <dgm:pt modelId="{CB343099-D53C-4CC4-B1FF-C2275C195FC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 smtClean="0"/>
            <a:t>1. </a:t>
          </a:r>
          <a:r>
            <a:rPr lang="ru-RU" sz="1800" dirty="0" smtClean="0">
              <a:solidFill>
                <a:srgbClr val="7030A0"/>
              </a:solidFill>
            </a:rPr>
            <a:t>Простая превосх. степень</a:t>
          </a:r>
        </a:p>
        <a:p>
          <a:pPr algn="l"/>
          <a:r>
            <a:rPr lang="ru-RU" sz="1800" dirty="0" smtClean="0"/>
            <a:t>Суффиксы – айш , -ейш</a:t>
          </a:r>
        </a:p>
        <a:p>
          <a:pPr algn="l"/>
          <a:r>
            <a:rPr lang="ru-RU" sz="1800" dirty="0" smtClean="0"/>
            <a:t> пр.: Милый – мил</a:t>
          </a:r>
          <a:r>
            <a:rPr lang="ru-RU" sz="1800" dirty="0" smtClean="0">
              <a:solidFill>
                <a:srgbClr val="7030A0"/>
              </a:solidFill>
            </a:rPr>
            <a:t>ейш</a:t>
          </a:r>
          <a:r>
            <a:rPr lang="ru-RU" sz="1800" dirty="0" smtClean="0"/>
            <a:t>ий</a:t>
          </a:r>
        </a:p>
        <a:p>
          <a:pPr algn="l"/>
          <a:r>
            <a:rPr lang="ru-RU" sz="1800" dirty="0" smtClean="0"/>
            <a:t>! В предложении – </a:t>
          </a:r>
          <a:r>
            <a:rPr lang="ru-RU" sz="1800" dirty="0" smtClean="0">
              <a:solidFill>
                <a:srgbClr val="7030A0"/>
              </a:solidFill>
            </a:rPr>
            <a:t>определение</a:t>
          </a:r>
        </a:p>
        <a:p>
          <a:pPr algn="l"/>
          <a:r>
            <a:rPr lang="ru-RU" sz="1800" dirty="0" smtClean="0">
              <a:solidFill>
                <a:srgbClr val="7030A0"/>
              </a:solidFill>
            </a:rPr>
            <a:t>Изменяется по падежам, числам, родам</a:t>
          </a:r>
          <a:endParaRPr lang="ru-RU" sz="1800" dirty="0">
            <a:solidFill>
              <a:srgbClr val="7030A0"/>
            </a:solidFill>
          </a:endParaRPr>
        </a:p>
      </dgm:t>
    </dgm:pt>
    <dgm:pt modelId="{3102CC1E-27F0-486F-99D0-45882E471FE9}" type="parTrans" cxnId="{34261839-7A4F-4A6F-846E-ACB562A9B047}">
      <dgm:prSet/>
      <dgm:spPr/>
      <dgm:t>
        <a:bodyPr/>
        <a:lstStyle/>
        <a:p>
          <a:endParaRPr lang="ru-RU"/>
        </a:p>
      </dgm:t>
    </dgm:pt>
    <dgm:pt modelId="{341964FA-3D83-40CB-B947-2A4B377C5232}" type="sibTrans" cxnId="{34261839-7A4F-4A6F-846E-ACB562A9B047}">
      <dgm:prSet/>
      <dgm:spPr/>
      <dgm:t>
        <a:bodyPr/>
        <a:lstStyle/>
        <a:p>
          <a:endParaRPr lang="ru-RU"/>
        </a:p>
      </dgm:t>
    </dgm:pt>
    <dgm:pt modelId="{E7F27BEF-C595-4C7A-848E-425C3A99AD4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 smtClean="0"/>
            <a:t>2. </a:t>
          </a:r>
          <a:r>
            <a:rPr lang="ru-RU" sz="1800" dirty="0" smtClean="0">
              <a:solidFill>
                <a:srgbClr val="7030A0"/>
              </a:solidFill>
            </a:rPr>
            <a:t>Составная превосх. степень</a:t>
          </a:r>
        </a:p>
        <a:p>
          <a:pPr algn="l"/>
          <a:r>
            <a:rPr lang="ru-RU" sz="1800" dirty="0" smtClean="0">
              <a:solidFill>
                <a:srgbClr val="7030A0"/>
              </a:solidFill>
            </a:rPr>
            <a:t>Самый </a:t>
          </a:r>
          <a:r>
            <a:rPr lang="ru-RU" sz="1800" dirty="0" smtClean="0">
              <a:solidFill>
                <a:schemeClr val="tx1"/>
              </a:solidFill>
            </a:rPr>
            <a:t> + милый</a:t>
          </a:r>
        </a:p>
        <a:p>
          <a:pPr algn="l"/>
          <a:r>
            <a:rPr lang="ru-RU" sz="1800" dirty="0" smtClean="0">
              <a:solidFill>
                <a:srgbClr val="7030A0"/>
              </a:solidFill>
            </a:rPr>
            <a:t>Наиболее</a:t>
          </a:r>
          <a:r>
            <a:rPr lang="ru-RU" sz="1800" dirty="0" smtClean="0">
              <a:solidFill>
                <a:schemeClr val="tx1"/>
              </a:solidFill>
            </a:rPr>
            <a:t> + милый</a:t>
          </a:r>
        </a:p>
        <a:p>
          <a:pPr algn="l"/>
          <a:r>
            <a:rPr lang="ru-RU" sz="1800" dirty="0" smtClean="0">
              <a:solidFill>
                <a:srgbClr val="7030A0"/>
              </a:solidFill>
            </a:rPr>
            <a:t>Наименее</a:t>
          </a:r>
          <a:r>
            <a:rPr lang="ru-RU" sz="1800" dirty="0" smtClean="0">
              <a:solidFill>
                <a:schemeClr val="tx1"/>
              </a:solidFill>
            </a:rPr>
            <a:t> + милый</a:t>
          </a:r>
        </a:p>
        <a:p>
          <a:pPr algn="l"/>
          <a:r>
            <a:rPr lang="ru-RU" sz="1800" dirty="0" smtClean="0">
              <a:solidFill>
                <a:schemeClr val="tx1"/>
              </a:solidFill>
            </a:rPr>
            <a:t>! В предложении – </a:t>
          </a:r>
          <a:r>
            <a:rPr lang="ru-RU" sz="1800" dirty="0" smtClean="0">
              <a:solidFill>
                <a:srgbClr val="7030A0"/>
              </a:solidFill>
            </a:rPr>
            <a:t>определение,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r>
            <a:rPr lang="ru-RU" sz="1800" dirty="0" smtClean="0">
              <a:solidFill>
                <a:srgbClr val="7030A0"/>
              </a:solidFill>
            </a:rPr>
            <a:t>сказуемое</a:t>
          </a:r>
          <a:endParaRPr lang="ru-RU" sz="1800" dirty="0">
            <a:solidFill>
              <a:srgbClr val="7030A0"/>
            </a:solidFill>
          </a:endParaRPr>
        </a:p>
      </dgm:t>
    </dgm:pt>
    <dgm:pt modelId="{9DE76321-605F-40E0-AD9B-0F5664A64A26}" type="parTrans" cxnId="{67DA5A95-6D28-45B3-B1DF-120C32497727}">
      <dgm:prSet/>
      <dgm:spPr/>
      <dgm:t>
        <a:bodyPr/>
        <a:lstStyle/>
        <a:p>
          <a:endParaRPr lang="ru-RU"/>
        </a:p>
      </dgm:t>
    </dgm:pt>
    <dgm:pt modelId="{D0F00CE8-CD99-42D9-90AE-C559D0908DE6}" type="sibTrans" cxnId="{67DA5A95-6D28-45B3-B1DF-120C32497727}">
      <dgm:prSet/>
      <dgm:spPr/>
      <dgm:t>
        <a:bodyPr/>
        <a:lstStyle/>
        <a:p>
          <a:endParaRPr lang="ru-RU"/>
        </a:p>
      </dgm:t>
    </dgm:pt>
    <dgm:pt modelId="{23F806DB-007A-4A7D-AAFF-0052266585B8}" type="pres">
      <dgm:prSet presAssocID="{8942BF1C-572E-4371-9900-788C5C15131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C3FA6B-4650-439A-A2D4-F2706242D64C}" type="pres">
      <dgm:prSet presAssocID="{E82C093E-8C53-40A8-A360-74F875D8ED91}" presName="root" presStyleCnt="0"/>
      <dgm:spPr/>
    </dgm:pt>
    <dgm:pt modelId="{6D179FF7-5A31-4CC5-8900-48E2186F3ED5}" type="pres">
      <dgm:prSet presAssocID="{E82C093E-8C53-40A8-A360-74F875D8ED91}" presName="rootComposite" presStyleCnt="0"/>
      <dgm:spPr/>
    </dgm:pt>
    <dgm:pt modelId="{3A477F8E-8FDD-4281-86CA-5F283009DFCB}" type="pres">
      <dgm:prSet presAssocID="{E82C093E-8C53-40A8-A360-74F875D8ED91}" presName="rootText" presStyleLbl="node1" presStyleIdx="0" presStyleCnt="2"/>
      <dgm:spPr/>
      <dgm:t>
        <a:bodyPr/>
        <a:lstStyle/>
        <a:p>
          <a:endParaRPr lang="ru-RU"/>
        </a:p>
      </dgm:t>
    </dgm:pt>
    <dgm:pt modelId="{7F2B706F-C9C4-468D-8516-DB7AAE92FA11}" type="pres">
      <dgm:prSet presAssocID="{E82C093E-8C53-40A8-A360-74F875D8ED91}" presName="rootConnector" presStyleLbl="node1" presStyleIdx="0" presStyleCnt="2"/>
      <dgm:spPr/>
      <dgm:t>
        <a:bodyPr/>
        <a:lstStyle/>
        <a:p>
          <a:endParaRPr lang="ru-RU"/>
        </a:p>
      </dgm:t>
    </dgm:pt>
    <dgm:pt modelId="{23D735FE-F3A7-4539-9D73-0F6B6FD4B81A}" type="pres">
      <dgm:prSet presAssocID="{E82C093E-8C53-40A8-A360-74F875D8ED91}" presName="childShape" presStyleCnt="0"/>
      <dgm:spPr/>
    </dgm:pt>
    <dgm:pt modelId="{BAEB8F5B-0BBA-4B94-A42C-51EAA11876D6}" type="pres">
      <dgm:prSet presAssocID="{7CC3A20B-6807-48DF-9A32-E13EB3F20D85}" presName="Name13" presStyleLbl="parChTrans1D2" presStyleIdx="0" presStyleCnt="4"/>
      <dgm:spPr/>
      <dgm:t>
        <a:bodyPr/>
        <a:lstStyle/>
        <a:p>
          <a:endParaRPr lang="ru-RU"/>
        </a:p>
      </dgm:t>
    </dgm:pt>
    <dgm:pt modelId="{EF6E2050-665F-42C3-A905-D0D44423226C}" type="pres">
      <dgm:prSet presAssocID="{599F66BC-8DD3-4D15-84BB-B5807197C663}" presName="childText" presStyleLbl="bgAcc1" presStyleIdx="0" presStyleCnt="4" custScaleX="138942" custScaleY="134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E6A14-8F33-4026-8250-FE60A1EDC988}" type="pres">
      <dgm:prSet presAssocID="{AE9B3FD1-0B58-4220-B78E-6B05C59DDFB6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C474D67-F3E2-456A-9FFC-BE7DA2E6C9D7}" type="pres">
      <dgm:prSet presAssocID="{170400C5-6680-4F92-B7F5-F1447AE66B82}" presName="childText" presStyleLbl="bgAcc1" presStyleIdx="1" presStyleCnt="4" custScaleX="163829" custScaleY="125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748B8-79AC-41E2-8926-B51F571C27A9}" type="pres">
      <dgm:prSet presAssocID="{1E9530FC-46BD-4626-A9AB-E15C86EE36F6}" presName="root" presStyleCnt="0"/>
      <dgm:spPr/>
    </dgm:pt>
    <dgm:pt modelId="{77A97ECB-296C-4B4A-8781-57E66C701EC9}" type="pres">
      <dgm:prSet presAssocID="{1E9530FC-46BD-4626-A9AB-E15C86EE36F6}" presName="rootComposite" presStyleCnt="0"/>
      <dgm:spPr/>
    </dgm:pt>
    <dgm:pt modelId="{B8FCBB49-259B-4EBC-AEDE-55E8A59322C8}" type="pres">
      <dgm:prSet presAssocID="{1E9530FC-46BD-4626-A9AB-E15C86EE36F6}" presName="rootText" presStyleLbl="node1" presStyleIdx="1" presStyleCnt="2"/>
      <dgm:spPr/>
      <dgm:t>
        <a:bodyPr/>
        <a:lstStyle/>
        <a:p>
          <a:endParaRPr lang="ru-RU"/>
        </a:p>
      </dgm:t>
    </dgm:pt>
    <dgm:pt modelId="{983B5C4A-6EEA-447B-91E7-B3EB3186FA5B}" type="pres">
      <dgm:prSet presAssocID="{1E9530FC-46BD-4626-A9AB-E15C86EE36F6}" presName="rootConnector" presStyleLbl="node1" presStyleIdx="1" presStyleCnt="2"/>
      <dgm:spPr/>
      <dgm:t>
        <a:bodyPr/>
        <a:lstStyle/>
        <a:p>
          <a:endParaRPr lang="ru-RU"/>
        </a:p>
      </dgm:t>
    </dgm:pt>
    <dgm:pt modelId="{42714CCA-02E2-4EEE-8A9E-87D3A80819AF}" type="pres">
      <dgm:prSet presAssocID="{1E9530FC-46BD-4626-A9AB-E15C86EE36F6}" presName="childShape" presStyleCnt="0"/>
      <dgm:spPr/>
    </dgm:pt>
    <dgm:pt modelId="{58307309-E824-4D49-9FC9-558223F96552}" type="pres">
      <dgm:prSet presAssocID="{3102CC1E-27F0-486F-99D0-45882E471FE9}" presName="Name13" presStyleLbl="parChTrans1D2" presStyleIdx="2" presStyleCnt="4"/>
      <dgm:spPr/>
      <dgm:t>
        <a:bodyPr/>
        <a:lstStyle/>
        <a:p>
          <a:endParaRPr lang="ru-RU"/>
        </a:p>
      </dgm:t>
    </dgm:pt>
    <dgm:pt modelId="{E498D33D-4483-4AF5-A794-053FDCA3524F}" type="pres">
      <dgm:prSet presAssocID="{CB343099-D53C-4CC4-B1FF-C2275C195FC1}" presName="childText" presStyleLbl="bgAcc1" presStyleIdx="2" presStyleCnt="4" custScaleX="158257" custScaleY="140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93C79-2A0D-43CC-8757-F1A82906A6F5}" type="pres">
      <dgm:prSet presAssocID="{9DE76321-605F-40E0-AD9B-0F5664A64A2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3363855D-9036-4E34-A3DF-EFB7C3334836}" type="pres">
      <dgm:prSet presAssocID="{E7F27BEF-C595-4C7A-848E-425C3A99AD4E}" presName="childText" presStyleLbl="bgAcc1" presStyleIdx="3" presStyleCnt="4" custScaleX="178993" custScaleY="132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A7BA58-D687-426E-83C4-B7E404C9D5C5}" type="presOf" srcId="{1E9530FC-46BD-4626-A9AB-E15C86EE36F6}" destId="{B8FCBB49-259B-4EBC-AEDE-55E8A59322C8}" srcOrd="0" destOrd="0" presId="urn:microsoft.com/office/officeart/2005/8/layout/hierarchy3"/>
    <dgm:cxn modelId="{A1BF393B-F158-4CCB-B314-AF6B805F3AE5}" type="presOf" srcId="{CB343099-D53C-4CC4-B1FF-C2275C195FC1}" destId="{E498D33D-4483-4AF5-A794-053FDCA3524F}" srcOrd="0" destOrd="0" presId="urn:microsoft.com/office/officeart/2005/8/layout/hierarchy3"/>
    <dgm:cxn modelId="{304F6D02-AB7E-4AD9-ACB8-4F6620302E4F}" type="presOf" srcId="{E82C093E-8C53-40A8-A360-74F875D8ED91}" destId="{7F2B706F-C9C4-468D-8516-DB7AAE92FA11}" srcOrd="1" destOrd="0" presId="urn:microsoft.com/office/officeart/2005/8/layout/hierarchy3"/>
    <dgm:cxn modelId="{4E3D06DD-7644-47C5-84ED-628B26150745}" srcId="{E82C093E-8C53-40A8-A360-74F875D8ED91}" destId="{170400C5-6680-4F92-B7F5-F1447AE66B82}" srcOrd="1" destOrd="0" parTransId="{AE9B3FD1-0B58-4220-B78E-6B05C59DDFB6}" sibTransId="{F891C7BC-E03C-4490-B787-5131419FDB00}"/>
    <dgm:cxn modelId="{16D2401F-AF65-4D21-81BC-E40C5D25EA41}" type="presOf" srcId="{1E9530FC-46BD-4626-A9AB-E15C86EE36F6}" destId="{983B5C4A-6EEA-447B-91E7-B3EB3186FA5B}" srcOrd="1" destOrd="0" presId="urn:microsoft.com/office/officeart/2005/8/layout/hierarchy3"/>
    <dgm:cxn modelId="{E01ABEA4-0841-4816-8803-9BB501A2551C}" srcId="{8942BF1C-572E-4371-9900-788C5C151315}" destId="{1E9530FC-46BD-4626-A9AB-E15C86EE36F6}" srcOrd="1" destOrd="0" parTransId="{70CAE6B3-5797-4761-8612-7FD1902162A1}" sibTransId="{D715620D-7C23-42AC-B167-1DB941E85943}"/>
    <dgm:cxn modelId="{34261839-7A4F-4A6F-846E-ACB562A9B047}" srcId="{1E9530FC-46BD-4626-A9AB-E15C86EE36F6}" destId="{CB343099-D53C-4CC4-B1FF-C2275C195FC1}" srcOrd="0" destOrd="0" parTransId="{3102CC1E-27F0-486F-99D0-45882E471FE9}" sibTransId="{341964FA-3D83-40CB-B947-2A4B377C5232}"/>
    <dgm:cxn modelId="{06CF28D7-53BD-40AD-B9D3-881836612966}" type="presOf" srcId="{AE9B3FD1-0B58-4220-B78E-6B05C59DDFB6}" destId="{173E6A14-8F33-4026-8250-FE60A1EDC988}" srcOrd="0" destOrd="0" presId="urn:microsoft.com/office/officeart/2005/8/layout/hierarchy3"/>
    <dgm:cxn modelId="{ED9ED58D-09F8-491D-A893-32E4D488BB8D}" type="presOf" srcId="{8942BF1C-572E-4371-9900-788C5C151315}" destId="{23F806DB-007A-4A7D-AAFF-0052266585B8}" srcOrd="0" destOrd="0" presId="urn:microsoft.com/office/officeart/2005/8/layout/hierarchy3"/>
    <dgm:cxn modelId="{C0D47400-78D3-4C72-94E0-6F2A45B3D58B}" srcId="{8942BF1C-572E-4371-9900-788C5C151315}" destId="{E82C093E-8C53-40A8-A360-74F875D8ED91}" srcOrd="0" destOrd="0" parTransId="{2E6AB197-4987-4AC3-B972-AD578B7240A0}" sibTransId="{05427826-C985-4F7E-9283-83CE9272B4AD}"/>
    <dgm:cxn modelId="{80DE3035-36F4-4D3A-AE9B-FBF24315ECC4}" srcId="{E82C093E-8C53-40A8-A360-74F875D8ED91}" destId="{599F66BC-8DD3-4D15-84BB-B5807197C663}" srcOrd="0" destOrd="0" parTransId="{7CC3A20B-6807-48DF-9A32-E13EB3F20D85}" sibTransId="{000DD6D0-1FF8-404A-9959-3E49B0E050F8}"/>
    <dgm:cxn modelId="{986BC488-95AC-4768-A450-AC146B0A834F}" type="presOf" srcId="{7CC3A20B-6807-48DF-9A32-E13EB3F20D85}" destId="{BAEB8F5B-0BBA-4B94-A42C-51EAA11876D6}" srcOrd="0" destOrd="0" presId="urn:microsoft.com/office/officeart/2005/8/layout/hierarchy3"/>
    <dgm:cxn modelId="{67DA5A95-6D28-45B3-B1DF-120C32497727}" srcId="{1E9530FC-46BD-4626-A9AB-E15C86EE36F6}" destId="{E7F27BEF-C595-4C7A-848E-425C3A99AD4E}" srcOrd="1" destOrd="0" parTransId="{9DE76321-605F-40E0-AD9B-0F5664A64A26}" sibTransId="{D0F00CE8-CD99-42D9-90AE-C559D0908DE6}"/>
    <dgm:cxn modelId="{F1C8B752-0EDA-4CC4-8705-D98C32F8053A}" type="presOf" srcId="{E82C093E-8C53-40A8-A360-74F875D8ED91}" destId="{3A477F8E-8FDD-4281-86CA-5F283009DFCB}" srcOrd="0" destOrd="0" presId="urn:microsoft.com/office/officeart/2005/8/layout/hierarchy3"/>
    <dgm:cxn modelId="{E11A9D06-F211-40D0-A0AB-EEC0C4D6CA87}" type="presOf" srcId="{9DE76321-605F-40E0-AD9B-0F5664A64A26}" destId="{83E93C79-2A0D-43CC-8757-F1A82906A6F5}" srcOrd="0" destOrd="0" presId="urn:microsoft.com/office/officeart/2005/8/layout/hierarchy3"/>
    <dgm:cxn modelId="{DFC4E19A-4E4F-4185-B409-AF9091918F02}" type="presOf" srcId="{170400C5-6680-4F92-B7F5-F1447AE66B82}" destId="{3C474D67-F3E2-456A-9FFC-BE7DA2E6C9D7}" srcOrd="0" destOrd="0" presId="urn:microsoft.com/office/officeart/2005/8/layout/hierarchy3"/>
    <dgm:cxn modelId="{CA18E8EF-03AC-4581-9767-29ECC5DC01EA}" type="presOf" srcId="{599F66BC-8DD3-4D15-84BB-B5807197C663}" destId="{EF6E2050-665F-42C3-A905-D0D44423226C}" srcOrd="0" destOrd="0" presId="urn:microsoft.com/office/officeart/2005/8/layout/hierarchy3"/>
    <dgm:cxn modelId="{0E509FB6-8E9B-46A8-BCA5-F6D394A56616}" type="presOf" srcId="{3102CC1E-27F0-486F-99D0-45882E471FE9}" destId="{58307309-E824-4D49-9FC9-558223F96552}" srcOrd="0" destOrd="0" presId="urn:microsoft.com/office/officeart/2005/8/layout/hierarchy3"/>
    <dgm:cxn modelId="{3115FA91-DB38-4EB3-AAFA-0055B884AE23}" type="presOf" srcId="{E7F27BEF-C595-4C7A-848E-425C3A99AD4E}" destId="{3363855D-9036-4E34-A3DF-EFB7C3334836}" srcOrd="0" destOrd="0" presId="urn:microsoft.com/office/officeart/2005/8/layout/hierarchy3"/>
    <dgm:cxn modelId="{6A0CBDB9-D951-4301-8D07-AE1B4C516267}" type="presParOf" srcId="{23F806DB-007A-4A7D-AAFF-0052266585B8}" destId="{8CC3FA6B-4650-439A-A2D4-F2706242D64C}" srcOrd="0" destOrd="0" presId="urn:microsoft.com/office/officeart/2005/8/layout/hierarchy3"/>
    <dgm:cxn modelId="{A08714E2-E1C1-458D-BB13-9F9C0425BB28}" type="presParOf" srcId="{8CC3FA6B-4650-439A-A2D4-F2706242D64C}" destId="{6D179FF7-5A31-4CC5-8900-48E2186F3ED5}" srcOrd="0" destOrd="0" presId="urn:microsoft.com/office/officeart/2005/8/layout/hierarchy3"/>
    <dgm:cxn modelId="{894BCF1E-17BC-4397-A4CE-FBF060356069}" type="presParOf" srcId="{6D179FF7-5A31-4CC5-8900-48E2186F3ED5}" destId="{3A477F8E-8FDD-4281-86CA-5F283009DFCB}" srcOrd="0" destOrd="0" presId="urn:microsoft.com/office/officeart/2005/8/layout/hierarchy3"/>
    <dgm:cxn modelId="{63500634-E9E5-4E8D-B099-32D397139EA7}" type="presParOf" srcId="{6D179FF7-5A31-4CC5-8900-48E2186F3ED5}" destId="{7F2B706F-C9C4-468D-8516-DB7AAE92FA11}" srcOrd="1" destOrd="0" presId="urn:microsoft.com/office/officeart/2005/8/layout/hierarchy3"/>
    <dgm:cxn modelId="{35CFA4A7-716A-45E7-ACAA-E513847E8CCC}" type="presParOf" srcId="{8CC3FA6B-4650-439A-A2D4-F2706242D64C}" destId="{23D735FE-F3A7-4539-9D73-0F6B6FD4B81A}" srcOrd="1" destOrd="0" presId="urn:microsoft.com/office/officeart/2005/8/layout/hierarchy3"/>
    <dgm:cxn modelId="{58D5B19E-DE7D-434C-831A-74C69E460FAD}" type="presParOf" srcId="{23D735FE-F3A7-4539-9D73-0F6B6FD4B81A}" destId="{BAEB8F5B-0BBA-4B94-A42C-51EAA11876D6}" srcOrd="0" destOrd="0" presId="urn:microsoft.com/office/officeart/2005/8/layout/hierarchy3"/>
    <dgm:cxn modelId="{FC0406FE-F6D5-457C-A86B-756A0E77E01E}" type="presParOf" srcId="{23D735FE-F3A7-4539-9D73-0F6B6FD4B81A}" destId="{EF6E2050-665F-42C3-A905-D0D44423226C}" srcOrd="1" destOrd="0" presId="urn:microsoft.com/office/officeart/2005/8/layout/hierarchy3"/>
    <dgm:cxn modelId="{522E931C-3E19-49F7-B988-66EBA0C2F9BE}" type="presParOf" srcId="{23D735FE-F3A7-4539-9D73-0F6B6FD4B81A}" destId="{173E6A14-8F33-4026-8250-FE60A1EDC988}" srcOrd="2" destOrd="0" presId="urn:microsoft.com/office/officeart/2005/8/layout/hierarchy3"/>
    <dgm:cxn modelId="{18BEDDC3-7B06-40B9-B865-61E5C0A33EE6}" type="presParOf" srcId="{23D735FE-F3A7-4539-9D73-0F6B6FD4B81A}" destId="{3C474D67-F3E2-456A-9FFC-BE7DA2E6C9D7}" srcOrd="3" destOrd="0" presId="urn:microsoft.com/office/officeart/2005/8/layout/hierarchy3"/>
    <dgm:cxn modelId="{E8AB2982-6DD2-4633-92D6-73ECBBA810D6}" type="presParOf" srcId="{23F806DB-007A-4A7D-AAFF-0052266585B8}" destId="{19A748B8-79AC-41E2-8926-B51F571C27A9}" srcOrd="1" destOrd="0" presId="urn:microsoft.com/office/officeart/2005/8/layout/hierarchy3"/>
    <dgm:cxn modelId="{CE12B17D-2A08-48C3-A208-0EB4F2170C74}" type="presParOf" srcId="{19A748B8-79AC-41E2-8926-B51F571C27A9}" destId="{77A97ECB-296C-4B4A-8781-57E66C701EC9}" srcOrd="0" destOrd="0" presId="urn:microsoft.com/office/officeart/2005/8/layout/hierarchy3"/>
    <dgm:cxn modelId="{D76D2C65-AE3C-4601-8A4E-F837A822D9A4}" type="presParOf" srcId="{77A97ECB-296C-4B4A-8781-57E66C701EC9}" destId="{B8FCBB49-259B-4EBC-AEDE-55E8A59322C8}" srcOrd="0" destOrd="0" presId="urn:microsoft.com/office/officeart/2005/8/layout/hierarchy3"/>
    <dgm:cxn modelId="{8B51F91D-2F11-47BA-8788-E59891C442B4}" type="presParOf" srcId="{77A97ECB-296C-4B4A-8781-57E66C701EC9}" destId="{983B5C4A-6EEA-447B-91E7-B3EB3186FA5B}" srcOrd="1" destOrd="0" presId="urn:microsoft.com/office/officeart/2005/8/layout/hierarchy3"/>
    <dgm:cxn modelId="{53A26A64-0D5D-408A-BA0C-7989975CBA62}" type="presParOf" srcId="{19A748B8-79AC-41E2-8926-B51F571C27A9}" destId="{42714CCA-02E2-4EEE-8A9E-87D3A80819AF}" srcOrd="1" destOrd="0" presId="urn:microsoft.com/office/officeart/2005/8/layout/hierarchy3"/>
    <dgm:cxn modelId="{9C6A52A7-1528-4568-8CBE-2481B1BD962A}" type="presParOf" srcId="{42714CCA-02E2-4EEE-8A9E-87D3A80819AF}" destId="{58307309-E824-4D49-9FC9-558223F96552}" srcOrd="0" destOrd="0" presId="urn:microsoft.com/office/officeart/2005/8/layout/hierarchy3"/>
    <dgm:cxn modelId="{F740C17F-D8B4-4CBD-AC76-7449430EC35A}" type="presParOf" srcId="{42714CCA-02E2-4EEE-8A9E-87D3A80819AF}" destId="{E498D33D-4483-4AF5-A794-053FDCA3524F}" srcOrd="1" destOrd="0" presId="urn:microsoft.com/office/officeart/2005/8/layout/hierarchy3"/>
    <dgm:cxn modelId="{ED311F9D-8626-4014-8A36-89C837EE9FF4}" type="presParOf" srcId="{42714CCA-02E2-4EEE-8A9E-87D3A80819AF}" destId="{83E93C79-2A0D-43CC-8757-F1A82906A6F5}" srcOrd="2" destOrd="0" presId="urn:microsoft.com/office/officeart/2005/8/layout/hierarchy3"/>
    <dgm:cxn modelId="{842FF599-0057-42D7-9126-DF32D7DAA809}" type="presParOf" srcId="{42714CCA-02E2-4EEE-8A9E-87D3A80819AF}" destId="{3363855D-9036-4E34-A3DF-EFB7C333483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477F8E-8FDD-4281-86CA-5F283009DFCB}">
      <dsp:nvSpPr>
        <dsp:cNvPr id="0" name=""/>
        <dsp:cNvSpPr/>
      </dsp:nvSpPr>
      <dsp:spPr>
        <a:xfrm>
          <a:off x="297585" y="4272"/>
          <a:ext cx="2767236" cy="138361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сравнительная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297585" y="4272"/>
        <a:ext cx="2767236" cy="1383618"/>
      </dsp:txXfrm>
    </dsp:sp>
    <dsp:sp modelId="{BAEB8F5B-0BBA-4B94-A42C-51EAA11876D6}">
      <dsp:nvSpPr>
        <dsp:cNvPr id="0" name=""/>
        <dsp:cNvSpPr/>
      </dsp:nvSpPr>
      <dsp:spPr>
        <a:xfrm>
          <a:off x="574309" y="1387890"/>
          <a:ext cx="276723" cy="1277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522"/>
              </a:lnTo>
              <a:lnTo>
                <a:pt x="276723" y="1277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E2050-665F-42C3-A905-D0D44423226C}">
      <dsp:nvSpPr>
        <dsp:cNvPr id="0" name=""/>
        <dsp:cNvSpPr/>
      </dsp:nvSpPr>
      <dsp:spPr>
        <a:xfrm>
          <a:off x="851032" y="1733795"/>
          <a:ext cx="3075882" cy="18632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</a:t>
          </a:r>
          <a:r>
            <a:rPr lang="ru-RU" sz="1800" kern="1200" dirty="0" smtClean="0">
              <a:solidFill>
                <a:srgbClr val="FF0000"/>
              </a:solidFill>
            </a:rPr>
            <a:t>Простая </a:t>
          </a:r>
          <a:r>
            <a:rPr lang="ru-RU" sz="1800" kern="1200" dirty="0" err="1" smtClean="0">
              <a:solidFill>
                <a:srgbClr val="FF0000"/>
              </a:solidFill>
            </a:rPr>
            <a:t>срав.степень</a:t>
          </a:r>
          <a:endParaRPr lang="ru-RU" sz="1800" kern="1200" dirty="0" smtClean="0">
            <a:solidFill>
              <a:srgbClr val="FF000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Суффиксы: -ее, -ей, -</a:t>
          </a:r>
          <a:r>
            <a:rPr lang="ru-RU" sz="1800" kern="1200" dirty="0" err="1" smtClean="0"/>
            <a:t>ше</a:t>
          </a: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Белый – бел</a:t>
          </a:r>
          <a:r>
            <a:rPr lang="ru-RU" sz="1800" kern="1200" dirty="0" smtClean="0">
              <a:solidFill>
                <a:srgbClr val="FF0000"/>
              </a:solidFill>
            </a:rPr>
            <a:t>ее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Большой - боль</a:t>
          </a:r>
          <a:r>
            <a:rPr lang="ru-RU" sz="1800" kern="1200" dirty="0" smtClean="0">
              <a:solidFill>
                <a:srgbClr val="FF0000"/>
              </a:solidFill>
            </a:rPr>
            <a:t>ше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! В предложении </a:t>
          </a:r>
          <a:r>
            <a:rPr lang="ru-RU" sz="1800" kern="1200" dirty="0" smtClean="0">
              <a:solidFill>
                <a:srgbClr val="FF0000"/>
              </a:solidFill>
            </a:rPr>
            <a:t>сказуемое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! </a:t>
          </a:r>
          <a:r>
            <a:rPr lang="ru-RU" sz="1800" kern="1200" dirty="0" smtClean="0">
              <a:solidFill>
                <a:srgbClr val="FF0000"/>
              </a:solidFill>
            </a:rPr>
            <a:t>Не изменяется </a:t>
          </a:r>
          <a:r>
            <a:rPr lang="ru-RU" sz="1800" kern="1200" dirty="0" smtClean="0"/>
            <a:t>по падежам</a:t>
          </a:r>
          <a:endParaRPr lang="ru-RU" sz="1800" kern="1200" dirty="0"/>
        </a:p>
      </dsp:txBody>
      <dsp:txXfrm>
        <a:off x="851032" y="1733795"/>
        <a:ext cx="3075882" cy="1863235"/>
      </dsp:txXfrm>
    </dsp:sp>
    <dsp:sp modelId="{173E6A14-8F33-4026-8250-FE60A1EDC988}">
      <dsp:nvSpPr>
        <dsp:cNvPr id="0" name=""/>
        <dsp:cNvSpPr/>
      </dsp:nvSpPr>
      <dsp:spPr>
        <a:xfrm>
          <a:off x="574309" y="1387890"/>
          <a:ext cx="276723" cy="3420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0138"/>
              </a:lnTo>
              <a:lnTo>
                <a:pt x="276723" y="3420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74D67-F3E2-456A-9FFC-BE7DA2E6C9D7}">
      <dsp:nvSpPr>
        <dsp:cNvPr id="0" name=""/>
        <dsp:cNvSpPr/>
      </dsp:nvSpPr>
      <dsp:spPr>
        <a:xfrm>
          <a:off x="851032" y="3942935"/>
          <a:ext cx="3626828" cy="17301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2. Составная срав. Степень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Более </a:t>
          </a:r>
          <a:r>
            <a:rPr lang="ru-RU" sz="2000" kern="1200" dirty="0" smtClean="0"/>
            <a:t>   +  красивый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Менее </a:t>
          </a:r>
          <a:r>
            <a:rPr lang="ru-RU" sz="2000" kern="1200" dirty="0" smtClean="0"/>
            <a:t>  +  красивый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предл. явл. </a:t>
          </a:r>
          <a:r>
            <a:rPr lang="ru-RU" sz="2000" kern="1200" dirty="0" smtClean="0">
              <a:solidFill>
                <a:srgbClr val="FF0000"/>
              </a:solidFill>
            </a:rPr>
            <a:t>определением</a:t>
          </a:r>
          <a:r>
            <a:rPr lang="ru-RU" sz="2000" kern="1200" dirty="0" smtClean="0"/>
            <a:t> и </a:t>
          </a:r>
          <a:r>
            <a:rPr lang="ru-RU" sz="2000" kern="1200" dirty="0" smtClean="0">
              <a:solidFill>
                <a:srgbClr val="FF0000"/>
              </a:solidFill>
            </a:rPr>
            <a:t>сказуемым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851032" y="3942935"/>
        <a:ext cx="3626828" cy="1730186"/>
      </dsp:txXfrm>
    </dsp:sp>
    <dsp:sp modelId="{B8FCBB49-259B-4EBC-AEDE-55E8A59322C8}">
      <dsp:nvSpPr>
        <dsp:cNvPr id="0" name=""/>
        <dsp:cNvSpPr/>
      </dsp:nvSpPr>
      <dsp:spPr>
        <a:xfrm>
          <a:off x="4616223" y="4272"/>
          <a:ext cx="2767236" cy="1383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превосходная</a:t>
          </a:r>
          <a:endParaRPr lang="ru-RU" sz="3200" kern="1200" dirty="0"/>
        </a:p>
      </dsp:txBody>
      <dsp:txXfrm>
        <a:off x="4616223" y="4272"/>
        <a:ext cx="2767236" cy="1383618"/>
      </dsp:txXfrm>
    </dsp:sp>
    <dsp:sp modelId="{58307309-E824-4D49-9FC9-558223F96552}">
      <dsp:nvSpPr>
        <dsp:cNvPr id="0" name=""/>
        <dsp:cNvSpPr/>
      </dsp:nvSpPr>
      <dsp:spPr>
        <a:xfrm>
          <a:off x="4892947" y="1387890"/>
          <a:ext cx="276723" cy="1317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7197"/>
              </a:lnTo>
              <a:lnTo>
                <a:pt x="276723" y="13171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8D33D-4483-4AF5-A794-053FDCA3524F}">
      <dsp:nvSpPr>
        <dsp:cNvPr id="0" name=""/>
        <dsp:cNvSpPr/>
      </dsp:nvSpPr>
      <dsp:spPr>
        <a:xfrm>
          <a:off x="5169670" y="1733795"/>
          <a:ext cx="3503476" cy="1942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</a:t>
          </a:r>
          <a:r>
            <a:rPr lang="ru-RU" sz="1800" kern="1200" dirty="0" smtClean="0">
              <a:solidFill>
                <a:srgbClr val="7030A0"/>
              </a:solidFill>
            </a:rPr>
            <a:t>Простая превосх. степень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Суффиксы – айш , -ейш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пр.: Милый – мил</a:t>
          </a:r>
          <a:r>
            <a:rPr lang="ru-RU" sz="1800" kern="1200" dirty="0" smtClean="0">
              <a:solidFill>
                <a:srgbClr val="7030A0"/>
              </a:solidFill>
            </a:rPr>
            <a:t>ейш</a:t>
          </a:r>
          <a:r>
            <a:rPr lang="ru-RU" sz="1800" kern="1200" dirty="0" smtClean="0"/>
            <a:t>ий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! В предложении – </a:t>
          </a:r>
          <a:r>
            <a:rPr lang="ru-RU" sz="1800" kern="1200" dirty="0" smtClean="0">
              <a:solidFill>
                <a:srgbClr val="7030A0"/>
              </a:solidFill>
            </a:rPr>
            <a:t>определение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Изменяется по падежам, числам, родам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5169670" y="1733795"/>
        <a:ext cx="3503476" cy="1942586"/>
      </dsp:txXfrm>
    </dsp:sp>
    <dsp:sp modelId="{83E93C79-2A0D-43CC-8757-F1A82906A6F5}">
      <dsp:nvSpPr>
        <dsp:cNvPr id="0" name=""/>
        <dsp:cNvSpPr/>
      </dsp:nvSpPr>
      <dsp:spPr>
        <a:xfrm>
          <a:off x="4892947" y="1387890"/>
          <a:ext cx="276723" cy="3550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0073"/>
              </a:lnTo>
              <a:lnTo>
                <a:pt x="276723" y="3550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3855D-9036-4E34-A3DF-EFB7C3334836}">
      <dsp:nvSpPr>
        <dsp:cNvPr id="0" name=""/>
        <dsp:cNvSpPr/>
      </dsp:nvSpPr>
      <dsp:spPr>
        <a:xfrm>
          <a:off x="5169670" y="4022286"/>
          <a:ext cx="3962527" cy="18313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</a:t>
          </a:r>
          <a:r>
            <a:rPr lang="ru-RU" sz="1800" kern="1200" dirty="0" smtClean="0">
              <a:solidFill>
                <a:srgbClr val="7030A0"/>
              </a:solidFill>
            </a:rPr>
            <a:t>Составная превосх. степень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Самый </a:t>
          </a:r>
          <a:r>
            <a:rPr lang="ru-RU" sz="1800" kern="1200" dirty="0" smtClean="0">
              <a:solidFill>
                <a:schemeClr val="tx1"/>
              </a:solidFill>
            </a:rPr>
            <a:t> + милый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Наиболее</a:t>
          </a:r>
          <a:r>
            <a:rPr lang="ru-RU" sz="1800" kern="1200" dirty="0" smtClean="0">
              <a:solidFill>
                <a:schemeClr val="tx1"/>
              </a:solidFill>
            </a:rPr>
            <a:t> + милый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Наименее</a:t>
          </a:r>
          <a:r>
            <a:rPr lang="ru-RU" sz="1800" kern="1200" dirty="0" smtClean="0">
              <a:solidFill>
                <a:schemeClr val="tx1"/>
              </a:solidFill>
            </a:rPr>
            <a:t> + милый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! В предложении – </a:t>
          </a:r>
          <a:r>
            <a:rPr lang="ru-RU" sz="1800" kern="1200" dirty="0" smtClean="0">
              <a:solidFill>
                <a:srgbClr val="7030A0"/>
              </a:solidFill>
            </a:rPr>
            <a:t>определение,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smtClean="0">
              <a:solidFill>
                <a:srgbClr val="7030A0"/>
              </a:solidFill>
            </a:rPr>
            <a:t>сказуемое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5169670" y="4022286"/>
        <a:ext cx="3962527" cy="1831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94449C-C370-42BD-AC79-E6192625A83E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0CE36D2-B61F-401F-859D-C316324A6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image" Target="../media/image33.jpeg"/><Relationship Id="rId16" Type="http://schemas.openxmlformats.org/officeDocument/2006/relationships/image" Target="../media/image47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7772400" cy="1470025"/>
          </a:xfr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прилагательное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357562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Какой?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Какая?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Какое?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Какие?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_000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1873235" cy="1404926"/>
          </a:xfrm>
          <a:prstGeom prst="rect">
            <a:avLst/>
          </a:prstGeom>
        </p:spPr>
      </p:pic>
      <p:pic>
        <p:nvPicPr>
          <p:cNvPr id="5" name="Рисунок 4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142852"/>
            <a:ext cx="1928794" cy="1446596"/>
          </a:xfrm>
          <a:prstGeom prst="rect">
            <a:avLst/>
          </a:prstGeom>
        </p:spPr>
      </p:pic>
      <p:pic>
        <p:nvPicPr>
          <p:cNvPr id="6" name="Рисунок 5" descr="IMG_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5143488"/>
            <a:ext cx="2286016" cy="1714512"/>
          </a:xfrm>
          <a:prstGeom prst="rect">
            <a:avLst/>
          </a:prstGeom>
        </p:spPr>
      </p:pic>
      <p:pic>
        <p:nvPicPr>
          <p:cNvPr id="7" name="Рисунок 6" descr="IMG0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5950" y="5149462"/>
            <a:ext cx="2278050" cy="1708538"/>
          </a:xfrm>
          <a:prstGeom prst="rect">
            <a:avLst/>
          </a:prstGeom>
        </p:spPr>
      </p:pic>
      <p:pic>
        <p:nvPicPr>
          <p:cNvPr id="8" name="Рисунок 7" descr="IMG_0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356992"/>
            <a:ext cx="2571768" cy="1928826"/>
          </a:xfrm>
          <a:prstGeom prst="rect">
            <a:avLst/>
          </a:prstGeom>
        </p:spPr>
      </p:pic>
      <p:pic>
        <p:nvPicPr>
          <p:cNvPr id="9" name="Рисунок 8" descr="IMG_00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3357562"/>
            <a:ext cx="2158987" cy="1619240"/>
          </a:xfrm>
          <a:prstGeom prst="rect">
            <a:avLst/>
          </a:prstGeom>
        </p:spPr>
      </p:pic>
      <p:pic>
        <p:nvPicPr>
          <p:cNvPr id="10" name="Рисунок 9" descr="IMG_005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3423025"/>
            <a:ext cx="2071702" cy="1553777"/>
          </a:xfrm>
          <a:prstGeom prst="rect">
            <a:avLst/>
          </a:prstGeom>
        </p:spPr>
      </p:pic>
      <p:pic>
        <p:nvPicPr>
          <p:cNvPr id="11" name="Рисунок 10" descr="IMG_008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5984" y="214290"/>
            <a:ext cx="1968485" cy="1476364"/>
          </a:xfrm>
          <a:prstGeom prst="rect">
            <a:avLst/>
          </a:prstGeom>
        </p:spPr>
      </p:pic>
      <p:pic>
        <p:nvPicPr>
          <p:cNvPr id="12" name="Рисунок 11" descr="IMG_005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38" y="214290"/>
            <a:ext cx="2000264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26" y="1"/>
            <a:ext cx="8786874" cy="500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Степень сравнения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71480"/>
            <a:ext cx="6400800" cy="4286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Сравнительная и превосходная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-285784" y="1000084"/>
          <a:ext cx="942978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оловина рамки 5"/>
          <p:cNvSpPr/>
          <p:nvPr/>
        </p:nvSpPr>
        <p:spPr>
          <a:xfrm rot="3179180">
            <a:off x="1808693" y="2929598"/>
            <a:ext cx="158706" cy="31507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2989726">
            <a:off x="2190568" y="2962121"/>
            <a:ext cx="184332" cy="20984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2602333">
            <a:off x="2627430" y="2969277"/>
            <a:ext cx="216179" cy="24816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2422798">
            <a:off x="6252775" y="3067569"/>
            <a:ext cx="289372" cy="22279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2392482">
            <a:off x="6776660" y="2991797"/>
            <a:ext cx="305976" cy="30290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7143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Работа с пословицами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59293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Маленькое дело лучше большого безделья.</a:t>
            </a:r>
          </a:p>
          <a:p>
            <a:r>
              <a:rPr lang="ru-RU" sz="2800" dirty="0" smtClean="0"/>
              <a:t>Умелые руки не знают скуки.</a:t>
            </a:r>
          </a:p>
          <a:p>
            <a:r>
              <a:rPr lang="ru-RU" sz="2800" dirty="0" smtClean="0"/>
              <a:t>Глупый осудит, а умный рассудит.</a:t>
            </a:r>
          </a:p>
          <a:p>
            <a:r>
              <a:rPr lang="ru-RU" sz="2800" dirty="0" smtClean="0"/>
              <a:t>Не хлебом единым жив человек.</a:t>
            </a:r>
          </a:p>
          <a:p>
            <a:r>
              <a:rPr lang="ru-RU" sz="2800" dirty="0" smtClean="0"/>
              <a:t>Красна птица пером, а человек умом.</a:t>
            </a:r>
          </a:p>
          <a:p>
            <a:r>
              <a:rPr lang="ru-RU" sz="2800" dirty="0" smtClean="0"/>
              <a:t>Долог день до вечера, коли делать нечего.</a:t>
            </a:r>
          </a:p>
          <a:p>
            <a:r>
              <a:rPr lang="ru-RU" sz="2800" dirty="0" smtClean="0"/>
              <a:t>Под лежачий камень вода не течет.</a:t>
            </a:r>
          </a:p>
          <a:p>
            <a:r>
              <a:rPr lang="ru-RU" sz="2800" dirty="0" smtClean="0"/>
              <a:t>В здоровом теле здоровый дух.</a:t>
            </a:r>
          </a:p>
          <a:p>
            <a:r>
              <a:rPr lang="ru-RU" sz="2800" dirty="0" smtClean="0"/>
              <a:t>Лучшее – врач хорошего.</a:t>
            </a:r>
          </a:p>
          <a:p>
            <a:r>
              <a:rPr lang="ru-RU" sz="2800" dirty="0" smtClean="0"/>
              <a:t>Первый блин комом.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6429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Морфологическая 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59293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800" dirty="0" smtClean="0"/>
              <a:t>Как-то раз с большого клена</a:t>
            </a:r>
          </a:p>
          <a:p>
            <a:r>
              <a:rPr lang="ru-RU" sz="1800" dirty="0" smtClean="0"/>
              <a:t>Оторвался </a:t>
            </a:r>
            <a:r>
              <a:rPr lang="ru-RU" sz="1800" dirty="0" smtClean="0">
                <a:solidFill>
                  <a:srgbClr val="00B050"/>
                </a:solidFill>
              </a:rPr>
              <a:t>лист зеленый</a:t>
            </a:r>
            <a:r>
              <a:rPr lang="ru-RU" sz="1800" dirty="0" smtClean="0"/>
              <a:t>.    (              )</a:t>
            </a:r>
          </a:p>
          <a:p>
            <a:r>
              <a:rPr lang="ru-RU" sz="1800" dirty="0" smtClean="0"/>
              <a:t>И пустился вместе с ветром</a:t>
            </a:r>
          </a:p>
          <a:p>
            <a:r>
              <a:rPr lang="ru-RU" sz="1800" dirty="0" smtClean="0"/>
              <a:t>Путешествовать по свету.</a:t>
            </a:r>
          </a:p>
          <a:p>
            <a:r>
              <a:rPr lang="ru-RU" sz="1800" dirty="0" smtClean="0"/>
              <a:t>Закружилась голова </a:t>
            </a:r>
            <a:r>
              <a:rPr lang="ru-RU" sz="1800" dirty="0" smtClean="0">
                <a:solidFill>
                  <a:srgbClr val="00B050"/>
                </a:solidFill>
              </a:rPr>
              <a:t>у зеленого листа</a:t>
            </a:r>
            <a:r>
              <a:rPr lang="ru-RU" sz="1800" dirty="0" smtClean="0"/>
              <a:t>.     (         )</a:t>
            </a:r>
          </a:p>
          <a:p>
            <a:r>
              <a:rPr lang="ru-RU" sz="1800" dirty="0" smtClean="0"/>
              <a:t>Ветер нес его и нес,</a:t>
            </a:r>
          </a:p>
          <a:p>
            <a:r>
              <a:rPr lang="ru-RU" sz="1800" dirty="0" smtClean="0"/>
              <a:t>Бросил только на мосту.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в тот же миг веселый пес</a:t>
            </a:r>
          </a:p>
          <a:p>
            <a:r>
              <a:rPr lang="ru-RU" sz="1800" dirty="0" smtClean="0"/>
              <a:t>Шмыг – </a:t>
            </a:r>
            <a:r>
              <a:rPr lang="ru-RU" sz="1800" dirty="0" smtClean="0">
                <a:solidFill>
                  <a:srgbClr val="00B050"/>
                </a:solidFill>
              </a:rPr>
              <a:t>к зеленому листу</a:t>
            </a:r>
            <a:r>
              <a:rPr lang="ru-RU" sz="1800" dirty="0" smtClean="0"/>
              <a:t>.        (            )</a:t>
            </a:r>
          </a:p>
          <a:p>
            <a:r>
              <a:rPr lang="ru-RU" sz="1800" dirty="0" smtClean="0"/>
              <a:t>Лапой – хвать </a:t>
            </a:r>
            <a:r>
              <a:rPr lang="ru-RU" sz="1800" dirty="0" smtClean="0">
                <a:solidFill>
                  <a:srgbClr val="00B050"/>
                </a:solidFill>
              </a:rPr>
              <a:t>зеленый лист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Дескать, поиграем .</a:t>
            </a:r>
          </a:p>
          <a:p>
            <a:r>
              <a:rPr lang="ru-RU" sz="1800" dirty="0" smtClean="0"/>
              <a:t>«Не хочу». – парашютист</a:t>
            </a:r>
          </a:p>
          <a:p>
            <a:r>
              <a:rPr lang="ru-RU" sz="1800" dirty="0" smtClean="0"/>
              <a:t>Головой качает….</a:t>
            </a:r>
          </a:p>
          <a:p>
            <a:r>
              <a:rPr lang="ru-RU" sz="1800" dirty="0" smtClean="0"/>
              <a:t>Ветер вмиг </a:t>
            </a:r>
            <a:r>
              <a:rPr lang="ru-RU" sz="1800" dirty="0" smtClean="0">
                <a:solidFill>
                  <a:srgbClr val="00B050"/>
                </a:solidFill>
              </a:rPr>
              <a:t>с листом зеленым       </a:t>
            </a:r>
            <a:r>
              <a:rPr lang="ru-RU" sz="1800" dirty="0" smtClean="0"/>
              <a:t>(            )</a:t>
            </a:r>
          </a:p>
          <a:p>
            <a:r>
              <a:rPr lang="ru-RU" sz="1800" dirty="0" smtClean="0"/>
              <a:t>Над землей взметнулся снова, </a:t>
            </a:r>
          </a:p>
          <a:p>
            <a:r>
              <a:rPr lang="ru-RU" sz="1800" dirty="0" smtClean="0"/>
              <a:t>И шалун  листок упал….</a:t>
            </a:r>
          </a:p>
          <a:p>
            <a:r>
              <a:rPr lang="ru-RU" sz="1800" dirty="0" smtClean="0"/>
              <a:t>Я пишу в саду под кленом</a:t>
            </a:r>
          </a:p>
          <a:p>
            <a:r>
              <a:rPr lang="ru-RU" sz="1800" dirty="0" smtClean="0"/>
              <a:t>Стих </a:t>
            </a:r>
            <a:r>
              <a:rPr lang="ru-RU" sz="1800" dirty="0" smtClean="0">
                <a:solidFill>
                  <a:srgbClr val="00B050"/>
                </a:solidFill>
              </a:rPr>
              <a:t>о </a:t>
            </a:r>
            <a:r>
              <a:rPr lang="ru-RU" sz="1800" dirty="0" smtClean="0"/>
              <a:t>том </a:t>
            </a:r>
            <a:r>
              <a:rPr lang="ru-RU" sz="1800" dirty="0" smtClean="0">
                <a:solidFill>
                  <a:srgbClr val="00B050"/>
                </a:solidFill>
              </a:rPr>
              <a:t>листе зеленом.         </a:t>
            </a:r>
            <a:r>
              <a:rPr lang="ru-RU" sz="1800" dirty="0" smtClean="0"/>
              <a:t>(            )</a:t>
            </a:r>
          </a:p>
          <a:p>
            <a:r>
              <a:rPr lang="ru-RU" sz="1800" u="sng" dirty="0" smtClean="0">
                <a:solidFill>
                  <a:srgbClr val="FF0000"/>
                </a:solidFill>
              </a:rPr>
              <a:t>ВЫВОД:</a:t>
            </a:r>
            <a:endParaRPr lang="ru-RU" sz="18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28604"/>
            <a:ext cx="9144000" cy="64293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       Очень </a:t>
            </a:r>
            <a:r>
              <a:rPr lang="ru-RU" sz="1800" b="1" dirty="0" smtClean="0"/>
              <a:t>занимательное</a:t>
            </a:r>
            <a:r>
              <a:rPr lang="ru-RU" sz="1800" dirty="0" smtClean="0"/>
              <a:t>                                                           Эти замечательные</a:t>
            </a:r>
          </a:p>
          <a:p>
            <a:pPr>
              <a:buNone/>
            </a:pPr>
            <a:r>
              <a:rPr lang="ru-RU" sz="1800" dirty="0" smtClean="0"/>
              <a:t>       Имя прилагательное.                                                              </a:t>
            </a:r>
            <a:r>
              <a:rPr lang="ru-RU" sz="1800" dirty="0" smtClean="0">
                <a:solidFill>
                  <a:srgbClr val="7030A0"/>
                </a:solidFill>
              </a:rPr>
              <a:t>При –ла –га –тель-ные  </a:t>
            </a:r>
          </a:p>
          <a:p>
            <a:pPr>
              <a:buNone/>
            </a:pPr>
            <a:r>
              <a:rPr lang="ru-RU" sz="1800" dirty="0" smtClean="0"/>
              <a:t>       Трудно будет без него,</a:t>
            </a:r>
          </a:p>
          <a:p>
            <a:pPr>
              <a:buNone/>
            </a:pPr>
            <a:r>
              <a:rPr lang="ru-RU" sz="1800" dirty="0" smtClean="0"/>
              <a:t>        Если пропадет оно.                                                              Чтобы все отличным стало, 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                                           Разных признаков немало!</a:t>
            </a:r>
          </a:p>
          <a:p>
            <a:pPr>
              <a:buNone/>
            </a:pPr>
            <a:r>
              <a:rPr lang="ru-RU" sz="1800" dirty="0" smtClean="0"/>
              <a:t>Ну представь-ка себе это:                                                          Будем всюду замечать</a:t>
            </a:r>
          </a:p>
          <a:p>
            <a:pPr>
              <a:buNone/>
            </a:pPr>
            <a:r>
              <a:rPr lang="ru-RU" sz="1800" dirty="0" smtClean="0"/>
              <a:t>Как без признаков </a:t>
            </a:r>
            <a:r>
              <a:rPr lang="ru-RU" sz="1800" smtClean="0"/>
              <a:t>предмета                                                    К </a:t>
            </a:r>
            <a:r>
              <a:rPr lang="ru-RU" sz="1800" dirty="0" smtClean="0"/>
              <a:t>месту в речи их вставлять!</a:t>
            </a:r>
          </a:p>
          <a:p>
            <a:pPr>
              <a:buNone/>
            </a:pPr>
            <a:r>
              <a:rPr lang="ru-RU" sz="1800" dirty="0" smtClean="0"/>
              <a:t>Будем спорить, говорить,</a:t>
            </a:r>
          </a:p>
          <a:p>
            <a:pPr>
              <a:buNone/>
            </a:pPr>
            <a:r>
              <a:rPr lang="ru-RU" sz="1800" dirty="0" smtClean="0"/>
              <a:t>Веселиться и шутить?                                                                    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Что тогда получится</a:t>
            </a:r>
          </a:p>
          <a:p>
            <a:pPr>
              <a:buNone/>
            </a:pPr>
            <a:r>
              <a:rPr lang="ru-RU" sz="1800" dirty="0" smtClean="0"/>
              <a:t>       Стоит разве мучиться?</a:t>
            </a:r>
          </a:p>
          <a:p>
            <a:pPr>
              <a:buNone/>
            </a:pPr>
            <a:r>
              <a:rPr lang="ru-RU" sz="1800" dirty="0" smtClean="0"/>
              <a:t>       Не скажем мы «прекрасное»,</a:t>
            </a:r>
          </a:p>
          <a:p>
            <a:pPr>
              <a:buNone/>
            </a:pPr>
            <a:r>
              <a:rPr lang="ru-RU" sz="1800" dirty="0" smtClean="0"/>
              <a:t>       Не скажем «безобразное»,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Не скажем маме «милая,</a:t>
            </a:r>
          </a:p>
          <a:p>
            <a:pPr>
              <a:buNone/>
            </a:pPr>
            <a:r>
              <a:rPr lang="ru-RU" sz="1800" dirty="0" smtClean="0"/>
              <a:t>Красивая, любимая»,</a:t>
            </a:r>
          </a:p>
          <a:p>
            <a:pPr>
              <a:buNone/>
            </a:pPr>
            <a:r>
              <a:rPr lang="ru-RU" sz="1800" dirty="0" smtClean="0"/>
              <a:t>Отцу и брату, и сестре -</a:t>
            </a:r>
          </a:p>
          <a:p>
            <a:pPr>
              <a:buNone/>
            </a:pPr>
            <a:r>
              <a:rPr lang="ru-RU" sz="1800" dirty="0" smtClean="0"/>
              <a:t>Не сможем говорить нигде</a:t>
            </a:r>
          </a:p>
          <a:p>
            <a:pPr>
              <a:buNone/>
            </a:pPr>
            <a:r>
              <a:rPr lang="ru-RU" sz="1800" dirty="0" smtClean="0"/>
              <a:t>  </a:t>
            </a:r>
          </a:p>
          <a:p>
            <a:pPr>
              <a:buNone/>
            </a:pPr>
            <a:endParaRPr lang="ru-RU" sz="1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Имя прилагательное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2786082" cy="37862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Самостоятельная часть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           речи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7030A0"/>
                </a:solidFill>
              </a:rPr>
              <a:t>Обозначает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           Признак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          предмета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1071546"/>
            <a:ext cx="1428760" cy="4801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Отвечает на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Вопросы:</a:t>
            </a:r>
          </a:p>
          <a:p>
            <a:endParaRPr lang="ru-RU" dirty="0"/>
          </a:p>
          <a:p>
            <a:r>
              <a:rPr lang="ru-RU" dirty="0" smtClean="0"/>
              <a:t>Какой?</a:t>
            </a:r>
          </a:p>
          <a:p>
            <a:r>
              <a:rPr lang="ru-RU" dirty="0" smtClean="0"/>
              <a:t>Какая?</a:t>
            </a:r>
          </a:p>
          <a:p>
            <a:r>
              <a:rPr lang="ru-RU" dirty="0" smtClean="0"/>
              <a:t>Какое?</a:t>
            </a:r>
          </a:p>
          <a:p>
            <a:r>
              <a:rPr lang="ru-RU" dirty="0" smtClean="0"/>
              <a:t>Какие?</a:t>
            </a:r>
          </a:p>
          <a:p>
            <a:endParaRPr lang="ru-RU" dirty="0"/>
          </a:p>
          <a:p>
            <a:r>
              <a:rPr lang="ru-RU" dirty="0" smtClean="0"/>
              <a:t>Каков?</a:t>
            </a:r>
          </a:p>
          <a:p>
            <a:r>
              <a:rPr lang="ru-RU" dirty="0" smtClean="0"/>
              <a:t>Какова?</a:t>
            </a:r>
          </a:p>
          <a:p>
            <a:r>
              <a:rPr lang="ru-RU" dirty="0" smtClean="0"/>
              <a:t>Каково?</a:t>
            </a:r>
          </a:p>
          <a:p>
            <a:r>
              <a:rPr lang="ru-RU" dirty="0" smtClean="0"/>
              <a:t>Каковы?</a:t>
            </a:r>
          </a:p>
          <a:p>
            <a:endParaRPr lang="ru-RU" dirty="0"/>
          </a:p>
          <a:p>
            <a:r>
              <a:rPr lang="ru-RU" dirty="0" smtClean="0"/>
              <a:t>Чей?</a:t>
            </a:r>
          </a:p>
          <a:p>
            <a:r>
              <a:rPr lang="ru-RU" dirty="0" smtClean="0"/>
              <a:t>Чья?</a:t>
            </a:r>
          </a:p>
          <a:p>
            <a:r>
              <a:rPr lang="ru-RU" dirty="0" smtClean="0"/>
              <a:t>Чье?</a:t>
            </a:r>
          </a:p>
          <a:p>
            <a:r>
              <a:rPr lang="ru-RU" dirty="0" smtClean="0"/>
              <a:t>Чьи?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948690"/>
            <a:ext cx="2571768" cy="59093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Морфологические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Признаки: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Разряды:</a:t>
            </a:r>
          </a:p>
          <a:p>
            <a:r>
              <a:rPr lang="ru-RU" dirty="0" smtClean="0"/>
              <a:t>1.Качественные</a:t>
            </a:r>
          </a:p>
          <a:p>
            <a:r>
              <a:rPr lang="ru-RU" dirty="0" smtClean="0"/>
              <a:t>2.Относительные</a:t>
            </a:r>
          </a:p>
          <a:p>
            <a:r>
              <a:rPr lang="ru-RU" dirty="0" smtClean="0"/>
              <a:t>3.Притяжательные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Форма:</a:t>
            </a:r>
          </a:p>
          <a:p>
            <a:r>
              <a:rPr lang="ru-RU" dirty="0" smtClean="0"/>
              <a:t>1.Полная</a:t>
            </a:r>
          </a:p>
          <a:p>
            <a:r>
              <a:rPr lang="ru-RU" dirty="0" smtClean="0"/>
              <a:t>2.Краткая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Степень сравнения</a:t>
            </a:r>
          </a:p>
          <a:p>
            <a:r>
              <a:rPr lang="ru-RU" dirty="0" smtClean="0"/>
              <a:t>1.Простая </a:t>
            </a:r>
            <a:r>
              <a:rPr lang="ru-RU" dirty="0" err="1" smtClean="0"/>
              <a:t>срав.ст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Сост. </a:t>
            </a:r>
            <a:r>
              <a:rPr lang="ru-RU" dirty="0" err="1"/>
              <a:t>с</a:t>
            </a:r>
            <a:r>
              <a:rPr lang="ru-RU" dirty="0" err="1" smtClean="0"/>
              <a:t>рав.ст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Превосх. пр. ст.</a:t>
            </a:r>
            <a:endParaRPr lang="ru-RU" dirty="0"/>
          </a:p>
          <a:p>
            <a:r>
              <a:rPr lang="ru-RU" dirty="0" smtClean="0"/>
              <a:t>    превосх. сост. Ст.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Род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Число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падеж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8082" y="928670"/>
            <a:ext cx="178591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Синтаксическая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Роль:</a:t>
            </a:r>
          </a:p>
          <a:p>
            <a:endParaRPr lang="ru-RU" dirty="0"/>
          </a:p>
          <a:p>
            <a:r>
              <a:rPr lang="ru-RU" dirty="0" smtClean="0"/>
              <a:t>Определение</a:t>
            </a:r>
          </a:p>
          <a:p>
            <a:r>
              <a:rPr lang="ru-RU" dirty="0" smtClean="0"/>
              <a:t>Сказуемое</a:t>
            </a:r>
          </a:p>
          <a:p>
            <a:r>
              <a:rPr lang="ru-RU" dirty="0" smtClean="0"/>
              <a:t>подлежащее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4143404" cy="57148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собери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5072074"/>
            <a:ext cx="1257280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Дом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1071546"/>
            <a:ext cx="157163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воздух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928670"/>
            <a:ext cx="178595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цветок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29586" y="214290"/>
            <a:ext cx="107157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друг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86322"/>
            <a:ext cx="121444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стол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6215082"/>
            <a:ext cx="128588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Пень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429520" y="2928934"/>
            <a:ext cx="150019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Жизнь</a:t>
            </a:r>
            <a:endParaRPr lang="ru-RU" sz="2400" dirty="0"/>
          </a:p>
        </p:txBody>
      </p:sp>
      <p:sp>
        <p:nvSpPr>
          <p:cNvPr id="11" name="Фигура, имеющая форму буквы L 10"/>
          <p:cNvSpPr/>
          <p:nvPr/>
        </p:nvSpPr>
        <p:spPr>
          <a:xfrm>
            <a:off x="0" y="357166"/>
            <a:ext cx="2428860" cy="2143140"/>
          </a:xfrm>
          <a:prstGeom prst="corner">
            <a:avLst>
              <a:gd name="adj1" fmla="val 50000"/>
              <a:gd name="adj2" fmla="val 31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Трухлявый</a:t>
            </a:r>
          </a:p>
          <a:p>
            <a:pPr algn="ctr"/>
            <a:r>
              <a:rPr lang="ru-RU" dirty="0" smtClean="0"/>
              <a:t>сухой</a:t>
            </a:r>
          </a:p>
          <a:p>
            <a:pPr algn="ctr"/>
            <a:r>
              <a:rPr lang="ru-RU" dirty="0" smtClean="0"/>
              <a:t>сосновый</a:t>
            </a:r>
            <a:endParaRPr lang="ru-RU" dirty="0"/>
          </a:p>
        </p:txBody>
      </p:sp>
      <p:sp>
        <p:nvSpPr>
          <p:cNvPr id="14" name="Фигура, имеющая форму буквы L 13"/>
          <p:cNvSpPr/>
          <p:nvPr/>
        </p:nvSpPr>
        <p:spPr>
          <a:xfrm>
            <a:off x="6715108" y="2500306"/>
            <a:ext cx="2428892" cy="2071702"/>
          </a:xfrm>
          <a:prstGeom prst="corner">
            <a:avLst>
              <a:gd name="adj1" fmla="val 49147"/>
              <a:gd name="adj2" fmla="val 31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Маленький</a:t>
            </a:r>
          </a:p>
          <a:p>
            <a:pPr algn="ctr"/>
            <a:r>
              <a:rPr lang="ru-RU" dirty="0" smtClean="0"/>
              <a:t>Аленький</a:t>
            </a:r>
          </a:p>
          <a:p>
            <a:pPr algn="ctr"/>
            <a:r>
              <a:rPr lang="ru-RU" dirty="0" smtClean="0"/>
              <a:t>ароматный</a:t>
            </a:r>
            <a:endParaRPr lang="ru-RU" dirty="0"/>
          </a:p>
        </p:txBody>
      </p:sp>
      <p:sp>
        <p:nvSpPr>
          <p:cNvPr id="15" name="Рамка 14"/>
          <p:cNvSpPr/>
          <p:nvPr/>
        </p:nvSpPr>
        <p:spPr>
          <a:xfrm>
            <a:off x="4714876" y="1071546"/>
            <a:ext cx="1714512" cy="1214446"/>
          </a:xfrm>
          <a:prstGeom prst="frame">
            <a:avLst>
              <a:gd name="adj1" fmla="val 14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Новый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Массивный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дубовый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2071670" y="5000636"/>
            <a:ext cx="3643338" cy="164307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Прозрачный</a:t>
            </a:r>
          </a:p>
          <a:p>
            <a:pPr algn="ctr"/>
            <a:r>
              <a:rPr lang="ru-RU" dirty="0" smtClean="0"/>
              <a:t>Чистый</a:t>
            </a:r>
          </a:p>
          <a:p>
            <a:pPr algn="ctr"/>
            <a:r>
              <a:rPr lang="ru-RU" dirty="0" smtClean="0"/>
              <a:t>ароматный</a:t>
            </a:r>
            <a:endParaRPr lang="ru-RU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6500826" y="857232"/>
            <a:ext cx="2643174" cy="121444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Уютный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Просторный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теплый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Солнце 17"/>
          <p:cNvSpPr/>
          <p:nvPr/>
        </p:nvSpPr>
        <p:spPr>
          <a:xfrm>
            <a:off x="357158" y="3357562"/>
            <a:ext cx="2143108" cy="1643074"/>
          </a:xfrm>
          <a:prstGeom prst="sun">
            <a:avLst>
              <a:gd name="adj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Честный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добрый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5751521" y="963595"/>
            <a:ext cx="135732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Выноска-облако 23"/>
          <p:cNvSpPr/>
          <p:nvPr/>
        </p:nvSpPr>
        <p:spPr>
          <a:xfrm>
            <a:off x="6500826" y="5214950"/>
            <a:ext cx="2643174" cy="16430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Радостная</a:t>
            </a:r>
          </a:p>
          <a:p>
            <a:pPr algn="ctr"/>
            <a:r>
              <a:rPr lang="ru-RU" dirty="0" smtClean="0"/>
              <a:t>Короткая</a:t>
            </a:r>
          </a:p>
          <a:p>
            <a:pPr algn="ctr"/>
            <a:r>
              <a:rPr lang="ru-RU" dirty="0" smtClean="0"/>
              <a:t>длинная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285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Разряды </a:t>
            </a:r>
            <a:r>
              <a:rPr lang="ru-RU" dirty="0" smtClean="0"/>
              <a:t>прилагательных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65722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Качественные </a:t>
            </a:r>
            <a:r>
              <a:rPr lang="ru-RU" sz="2400" dirty="0" smtClean="0"/>
              <a:t> ( в основе признака  - качество : </a:t>
            </a:r>
          </a:p>
          <a:p>
            <a:r>
              <a:rPr lang="ru-RU" sz="2400" dirty="0" smtClean="0"/>
              <a:t>1.по  цвету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2. по размеру</a:t>
            </a:r>
          </a:p>
          <a:p>
            <a:endParaRPr lang="ru-RU" sz="2400" dirty="0" smtClean="0"/>
          </a:p>
          <a:p>
            <a:r>
              <a:rPr lang="ru-RU" sz="2400" dirty="0" smtClean="0"/>
              <a:t>3. по вкусу</a:t>
            </a:r>
          </a:p>
          <a:p>
            <a:endParaRPr lang="ru-RU" sz="2400" dirty="0" smtClean="0"/>
          </a:p>
          <a:p>
            <a:r>
              <a:rPr lang="ru-RU" sz="2400" dirty="0" smtClean="0"/>
              <a:t>4. по внутр. качеству</a:t>
            </a:r>
          </a:p>
          <a:p>
            <a:endParaRPr lang="ru-RU" sz="2400" dirty="0" smtClean="0"/>
          </a:p>
          <a:p>
            <a:r>
              <a:rPr lang="ru-RU" sz="2400" dirty="0" smtClean="0"/>
              <a:t>5. по внеш.качеству</a:t>
            </a:r>
          </a:p>
          <a:p>
            <a:endParaRPr lang="ru-RU" sz="2400" dirty="0" smtClean="0"/>
          </a:p>
          <a:p>
            <a:r>
              <a:rPr lang="ru-RU" sz="2400" dirty="0" smtClean="0"/>
              <a:t>6. по характеру</a:t>
            </a:r>
          </a:p>
          <a:p>
            <a:endParaRPr lang="ru-RU" sz="2400" dirty="0" smtClean="0"/>
          </a:p>
          <a:p>
            <a:r>
              <a:rPr lang="ru-RU" sz="2400" dirty="0" smtClean="0"/>
              <a:t>7.  по величине</a:t>
            </a:r>
            <a:endParaRPr lang="ru-RU" sz="2400" dirty="0"/>
          </a:p>
        </p:txBody>
      </p:sp>
      <p:pic>
        <p:nvPicPr>
          <p:cNvPr id="4" name="Рисунок 3" descr="IMG_0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857232"/>
            <a:ext cx="1000132" cy="750099"/>
          </a:xfrm>
          <a:prstGeom prst="rect">
            <a:avLst/>
          </a:prstGeom>
        </p:spPr>
      </p:pic>
      <p:pic>
        <p:nvPicPr>
          <p:cNvPr id="5" name="Рисунок 4" descr="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714488"/>
            <a:ext cx="1238236" cy="857240"/>
          </a:xfrm>
          <a:prstGeom prst="rect">
            <a:avLst/>
          </a:prstGeom>
        </p:spPr>
      </p:pic>
      <p:pic>
        <p:nvPicPr>
          <p:cNvPr id="6" name="Рисунок 5" descr="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1038" y="1682116"/>
            <a:ext cx="1222360" cy="916770"/>
          </a:xfrm>
          <a:prstGeom prst="rect">
            <a:avLst/>
          </a:prstGeom>
        </p:spPr>
      </p:pic>
      <p:pic>
        <p:nvPicPr>
          <p:cNvPr id="7" name="Рисунок 6" descr="IMG0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2714620"/>
            <a:ext cx="920728" cy="690546"/>
          </a:xfrm>
          <a:prstGeom prst="rect">
            <a:avLst/>
          </a:prstGeom>
        </p:spPr>
      </p:pic>
      <p:pic>
        <p:nvPicPr>
          <p:cNvPr id="8" name="Рисунок 7" descr="IMG_0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714620"/>
            <a:ext cx="952507" cy="714380"/>
          </a:xfrm>
          <a:prstGeom prst="rect">
            <a:avLst/>
          </a:prstGeom>
        </p:spPr>
      </p:pic>
      <p:pic>
        <p:nvPicPr>
          <p:cNvPr id="9" name="Рисунок 8" descr="IMG_00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857232"/>
            <a:ext cx="928694" cy="696521"/>
          </a:xfrm>
          <a:prstGeom prst="rect">
            <a:avLst/>
          </a:prstGeom>
        </p:spPr>
      </p:pic>
      <p:pic>
        <p:nvPicPr>
          <p:cNvPr id="10" name="Рисунок 9" descr="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6" y="1714488"/>
            <a:ext cx="1142232" cy="857232"/>
          </a:xfrm>
          <a:prstGeom prst="rect">
            <a:avLst/>
          </a:prstGeom>
        </p:spPr>
      </p:pic>
      <p:pic>
        <p:nvPicPr>
          <p:cNvPr id="11" name="Рисунок 10" descr="016 (3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12" y="1785926"/>
            <a:ext cx="1000132" cy="750099"/>
          </a:xfrm>
          <a:prstGeom prst="rect">
            <a:avLst/>
          </a:prstGeom>
        </p:spPr>
      </p:pic>
      <p:pic>
        <p:nvPicPr>
          <p:cNvPr id="12" name="Рисунок 11" descr="016 (146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800000" flipV="1">
            <a:off x="3214678" y="4286256"/>
            <a:ext cx="714362" cy="952483"/>
          </a:xfrm>
          <a:prstGeom prst="rect">
            <a:avLst/>
          </a:prstGeom>
        </p:spPr>
      </p:pic>
      <p:pic>
        <p:nvPicPr>
          <p:cNvPr id="13" name="Рисунок 12" descr="016 (87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43372" y="4429132"/>
            <a:ext cx="1071538" cy="803654"/>
          </a:xfrm>
          <a:prstGeom prst="rect">
            <a:avLst/>
          </a:prstGeom>
        </p:spPr>
      </p:pic>
      <p:sp>
        <p:nvSpPr>
          <p:cNvPr id="14" name="Улыбающееся лицо 13"/>
          <p:cNvSpPr/>
          <p:nvPr/>
        </p:nvSpPr>
        <p:spPr>
          <a:xfrm>
            <a:off x="3286116" y="3429000"/>
            <a:ext cx="1000132" cy="785818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4500562" y="3571876"/>
            <a:ext cx="857256" cy="642942"/>
          </a:xfrm>
          <a:prstGeom prst="smileyFace">
            <a:avLst>
              <a:gd name="adj" fmla="val -46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016 (61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57818" y="4357694"/>
            <a:ext cx="952506" cy="714380"/>
          </a:xfrm>
          <a:prstGeom prst="rect">
            <a:avLst/>
          </a:prstGeom>
        </p:spPr>
      </p:pic>
      <p:pic>
        <p:nvPicPr>
          <p:cNvPr id="17" name="Рисунок 16" descr="016 (89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57950" y="4357694"/>
            <a:ext cx="1047693" cy="785770"/>
          </a:xfrm>
          <a:prstGeom prst="rect">
            <a:avLst/>
          </a:prstGeom>
        </p:spPr>
      </p:pic>
      <p:pic>
        <p:nvPicPr>
          <p:cNvPr id="18" name="Рисунок 17" descr="016 (7)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0958" y="4357694"/>
            <a:ext cx="1143008" cy="857256"/>
          </a:xfrm>
          <a:prstGeom prst="rect">
            <a:avLst/>
          </a:prstGeom>
        </p:spPr>
      </p:pic>
      <p:pic>
        <p:nvPicPr>
          <p:cNvPr id="19" name="Рисунок 18" descr="016 (79)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643174" y="5286388"/>
            <a:ext cx="1071570" cy="803678"/>
          </a:xfrm>
          <a:prstGeom prst="rect">
            <a:avLst/>
          </a:prstGeom>
        </p:spPr>
      </p:pic>
      <p:pic>
        <p:nvPicPr>
          <p:cNvPr id="20" name="Рисунок 19" descr="DSC00248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57620" y="5286388"/>
            <a:ext cx="642924" cy="857232"/>
          </a:xfrm>
          <a:prstGeom prst="rect">
            <a:avLst/>
          </a:prstGeom>
        </p:spPr>
      </p:pic>
      <p:pic>
        <p:nvPicPr>
          <p:cNvPr id="21" name="Рисунок 20" descr="DSC0008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43438" y="5286388"/>
            <a:ext cx="1142976" cy="857232"/>
          </a:xfrm>
          <a:prstGeom prst="rect">
            <a:avLst/>
          </a:prstGeom>
        </p:spPr>
      </p:pic>
      <p:pic>
        <p:nvPicPr>
          <p:cNvPr id="22" name="Рисунок 21" descr="DSC00312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429256" y="3500438"/>
            <a:ext cx="1035819" cy="690546"/>
          </a:xfrm>
          <a:prstGeom prst="rect">
            <a:avLst/>
          </a:prstGeom>
        </p:spPr>
      </p:pic>
      <p:pic>
        <p:nvPicPr>
          <p:cNvPr id="23" name="Рисунок 22" descr="DSC0032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643702" y="3500438"/>
            <a:ext cx="1142976" cy="761984"/>
          </a:xfrm>
          <a:prstGeom prst="rect">
            <a:avLst/>
          </a:prstGeom>
        </p:spPr>
      </p:pic>
      <p:pic>
        <p:nvPicPr>
          <p:cNvPr id="24" name="Рисунок 23" descr="PICT007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29256" y="6215082"/>
            <a:ext cx="857224" cy="642918"/>
          </a:xfrm>
          <a:prstGeom prst="rect">
            <a:avLst/>
          </a:prstGeom>
        </p:spPr>
      </p:pic>
      <p:pic>
        <p:nvPicPr>
          <p:cNvPr id="25" name="Рисунок 24" descr="Фото056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286776" y="5905517"/>
            <a:ext cx="714362" cy="952483"/>
          </a:xfrm>
          <a:prstGeom prst="rect">
            <a:avLst/>
          </a:prstGeom>
        </p:spPr>
      </p:pic>
      <p:pic>
        <p:nvPicPr>
          <p:cNvPr id="26" name="Рисунок 25" descr="Фото075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358082" y="6000768"/>
            <a:ext cx="642924" cy="857232"/>
          </a:xfrm>
          <a:prstGeom prst="rect">
            <a:avLst/>
          </a:prstGeom>
        </p:spPr>
      </p:pic>
      <p:pic>
        <p:nvPicPr>
          <p:cNvPr id="27" name="Рисунок 26" descr="DSC00079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429388" y="5810267"/>
            <a:ext cx="785800" cy="10477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разряды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543956" cy="6286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Относительные </a:t>
            </a:r>
            <a:r>
              <a:rPr lang="ru-RU" dirty="0" smtClean="0"/>
              <a:t> признак по отношению: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1. к  материалу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2. к месту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3. ко времени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 назначению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 природным явлениям 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016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000108"/>
            <a:ext cx="887626" cy="1138427"/>
          </a:xfrm>
          <a:prstGeom prst="rect">
            <a:avLst/>
          </a:prstGeom>
        </p:spPr>
      </p:pic>
      <p:pic>
        <p:nvPicPr>
          <p:cNvPr id="5" name="Рисунок 4" descr="016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214422"/>
            <a:ext cx="642942" cy="857256"/>
          </a:xfrm>
          <a:prstGeom prst="rect">
            <a:avLst/>
          </a:prstGeom>
        </p:spPr>
      </p:pic>
      <p:pic>
        <p:nvPicPr>
          <p:cNvPr id="6" name="Рисунок 5" descr="016 (2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142984"/>
            <a:ext cx="1033346" cy="910683"/>
          </a:xfrm>
          <a:prstGeom prst="rect">
            <a:avLst/>
          </a:prstGeom>
        </p:spPr>
      </p:pic>
      <p:pic>
        <p:nvPicPr>
          <p:cNvPr id="7" name="Рисунок 6" descr="016 (2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285860"/>
            <a:ext cx="928694" cy="696521"/>
          </a:xfrm>
          <a:prstGeom prst="rect">
            <a:avLst/>
          </a:prstGeom>
        </p:spPr>
      </p:pic>
      <p:pic>
        <p:nvPicPr>
          <p:cNvPr id="8" name="Рисунок 7" descr="016 (11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1214422"/>
            <a:ext cx="1238227" cy="928670"/>
          </a:xfrm>
          <a:prstGeom prst="rect">
            <a:avLst/>
          </a:prstGeom>
        </p:spPr>
      </p:pic>
      <p:pic>
        <p:nvPicPr>
          <p:cNvPr id="9" name="Рисунок 8" descr="016 (2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5984" y="2428868"/>
            <a:ext cx="1316954" cy="982702"/>
          </a:xfrm>
          <a:prstGeom prst="rect">
            <a:avLst/>
          </a:prstGeom>
        </p:spPr>
      </p:pic>
      <p:pic>
        <p:nvPicPr>
          <p:cNvPr id="10" name="Рисунок 9" descr="016 (2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86182" y="2428868"/>
            <a:ext cx="1238226" cy="928670"/>
          </a:xfrm>
          <a:prstGeom prst="rect">
            <a:avLst/>
          </a:prstGeom>
        </p:spPr>
      </p:pic>
      <p:pic>
        <p:nvPicPr>
          <p:cNvPr id="11" name="Рисунок 10" descr="016 (43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3504" y="2500306"/>
            <a:ext cx="833412" cy="625059"/>
          </a:xfrm>
          <a:prstGeom prst="rect">
            <a:avLst/>
          </a:prstGeom>
        </p:spPr>
      </p:pic>
      <p:pic>
        <p:nvPicPr>
          <p:cNvPr id="13" name="Рисунок 12" descr="016 (5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71802" y="5000636"/>
            <a:ext cx="1142976" cy="857232"/>
          </a:xfrm>
          <a:prstGeom prst="rect">
            <a:avLst/>
          </a:prstGeom>
        </p:spPr>
      </p:pic>
      <p:pic>
        <p:nvPicPr>
          <p:cNvPr id="14" name="Рисунок 13" descr="016 (33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71802" y="3786190"/>
            <a:ext cx="1285852" cy="964389"/>
          </a:xfrm>
          <a:prstGeom prst="rect">
            <a:avLst/>
          </a:prstGeom>
        </p:spPr>
      </p:pic>
      <p:pic>
        <p:nvPicPr>
          <p:cNvPr id="15" name="Рисунок 14" descr="016 (23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29454" y="6054322"/>
            <a:ext cx="1071570" cy="803678"/>
          </a:xfrm>
          <a:prstGeom prst="rect">
            <a:avLst/>
          </a:prstGeom>
        </p:spPr>
      </p:pic>
      <p:pic>
        <p:nvPicPr>
          <p:cNvPr id="16" name="Рисунок 15" descr="1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5072074"/>
            <a:ext cx="1158860" cy="802288"/>
          </a:xfrm>
          <a:prstGeom prst="rect">
            <a:avLst/>
          </a:prstGeom>
        </p:spPr>
      </p:pic>
      <p:pic>
        <p:nvPicPr>
          <p:cNvPr id="17" name="Рисунок 16" descr="1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72198" y="2357430"/>
            <a:ext cx="1444612" cy="1000116"/>
          </a:xfrm>
          <a:prstGeom prst="rect">
            <a:avLst/>
          </a:prstGeom>
        </p:spPr>
      </p:pic>
      <p:pic>
        <p:nvPicPr>
          <p:cNvPr id="18" name="Рисунок 17" descr="IMG_0016а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86314" y="6167454"/>
            <a:ext cx="920728" cy="690546"/>
          </a:xfrm>
          <a:prstGeom prst="rect">
            <a:avLst/>
          </a:prstGeom>
        </p:spPr>
      </p:pic>
      <p:pic>
        <p:nvPicPr>
          <p:cNvPr id="19" name="Рисунок 18" descr="IMG_0079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29124" y="3857628"/>
            <a:ext cx="1206480" cy="904860"/>
          </a:xfrm>
          <a:prstGeom prst="rect">
            <a:avLst/>
          </a:prstGeom>
        </p:spPr>
      </p:pic>
      <p:pic>
        <p:nvPicPr>
          <p:cNvPr id="20" name="Рисунок 19" descr="IMG_0083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86446" y="6096016"/>
            <a:ext cx="1015979" cy="761984"/>
          </a:xfrm>
          <a:prstGeom prst="rect">
            <a:avLst/>
          </a:prstGeom>
        </p:spPr>
      </p:pic>
      <p:pic>
        <p:nvPicPr>
          <p:cNvPr id="21" name="Рисунок 20" descr="016 (61)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786446" y="3857628"/>
            <a:ext cx="1277918" cy="958439"/>
          </a:xfrm>
          <a:prstGeom prst="rect">
            <a:avLst/>
          </a:prstGeom>
        </p:spPr>
      </p:pic>
      <p:pic>
        <p:nvPicPr>
          <p:cNvPr id="22" name="Рисунок 21" descr="016 (75)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786446" y="5000636"/>
            <a:ext cx="732221" cy="976295"/>
          </a:xfrm>
          <a:prstGeom prst="rect">
            <a:avLst/>
          </a:prstGeom>
        </p:spPr>
      </p:pic>
      <p:pic>
        <p:nvPicPr>
          <p:cNvPr id="23" name="Рисунок 22" descr="016 (54)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786577" y="5089908"/>
            <a:ext cx="1214447" cy="9108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mtClean="0"/>
              <a:t>разряды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858312" cy="62865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Притяжательные </a:t>
            </a:r>
            <a:r>
              <a:rPr lang="ru-RU" dirty="0" smtClean="0"/>
              <a:t> признак по принадлежности: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1. к человеку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2. к животному, птице и др.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3. к фамилии, имени</a:t>
            </a:r>
            <a:endParaRPr lang="ru-RU" dirty="0"/>
          </a:p>
        </p:txBody>
      </p:sp>
      <p:pic>
        <p:nvPicPr>
          <p:cNvPr id="4" name="Рисунок 3" descr="016 (8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071810"/>
            <a:ext cx="1428728" cy="1071546"/>
          </a:xfrm>
          <a:prstGeom prst="rect">
            <a:avLst/>
          </a:prstGeom>
        </p:spPr>
      </p:pic>
      <p:pic>
        <p:nvPicPr>
          <p:cNvPr id="5" name="Рисунок 4" descr="016 (17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1142984"/>
            <a:ext cx="1333477" cy="1000108"/>
          </a:xfrm>
          <a:prstGeom prst="rect">
            <a:avLst/>
          </a:prstGeom>
        </p:spPr>
      </p:pic>
      <p:pic>
        <p:nvPicPr>
          <p:cNvPr id="6" name="Рисунок 5" descr="DSC00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285860"/>
            <a:ext cx="1250133" cy="833422"/>
          </a:xfrm>
          <a:prstGeom prst="rect">
            <a:avLst/>
          </a:prstGeom>
        </p:spPr>
      </p:pic>
      <p:pic>
        <p:nvPicPr>
          <p:cNvPr id="7" name="Рисунок 6" descr="DSC003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3071810"/>
            <a:ext cx="1607354" cy="1071570"/>
          </a:xfrm>
          <a:prstGeom prst="rect">
            <a:avLst/>
          </a:prstGeom>
        </p:spPr>
      </p:pic>
      <p:pic>
        <p:nvPicPr>
          <p:cNvPr id="8" name="Рисунок 7" descr="DSC003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4857760"/>
            <a:ext cx="1357290" cy="904860"/>
          </a:xfrm>
          <a:prstGeom prst="rect">
            <a:avLst/>
          </a:prstGeom>
        </p:spPr>
      </p:pic>
      <p:pic>
        <p:nvPicPr>
          <p:cNvPr id="9" name="Рисунок 8" descr="SUC5039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1214422"/>
            <a:ext cx="1428728" cy="1071546"/>
          </a:xfrm>
          <a:prstGeom prst="rect">
            <a:avLst/>
          </a:prstGeom>
        </p:spPr>
      </p:pic>
      <p:pic>
        <p:nvPicPr>
          <p:cNvPr id="11" name="Рисунок 10" descr="PICT004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2396" y="1285860"/>
            <a:ext cx="1214414" cy="9108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92869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Логическая разминка. Признаки.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>про что можно так сказать?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55721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Пушистенький, маленький _________________</a:t>
            </a:r>
          </a:p>
          <a:p>
            <a:r>
              <a:rPr lang="ru-RU" dirty="0" smtClean="0"/>
              <a:t>Зеленая, колючая _______________</a:t>
            </a:r>
          </a:p>
          <a:p>
            <a:r>
              <a:rPr lang="ru-RU" dirty="0" smtClean="0"/>
              <a:t>Широкий, полосатый ____________</a:t>
            </a:r>
          </a:p>
          <a:p>
            <a:r>
              <a:rPr lang="ru-RU" dirty="0" smtClean="0"/>
              <a:t>Сухое, свежее, душистое ___________________</a:t>
            </a:r>
          </a:p>
          <a:p>
            <a:r>
              <a:rPr lang="ru-RU" dirty="0" smtClean="0"/>
              <a:t>Серое, хмурое _________</a:t>
            </a:r>
          </a:p>
          <a:p>
            <a:r>
              <a:rPr lang="ru-RU" dirty="0" smtClean="0"/>
              <a:t>Кружевные, белые _____________</a:t>
            </a:r>
          </a:p>
          <a:p>
            <a:r>
              <a:rPr lang="ru-RU" dirty="0" smtClean="0"/>
              <a:t> прозрачный, чистый _____________</a:t>
            </a:r>
          </a:p>
          <a:p>
            <a:r>
              <a:rPr lang="ru-RU" dirty="0" smtClean="0"/>
              <a:t>Круглый, дубовый __________</a:t>
            </a:r>
          </a:p>
          <a:p>
            <a:r>
              <a:rPr lang="ru-RU" dirty="0" smtClean="0"/>
              <a:t>Узкая, извилистая _____________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Вывод: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57148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Назови </a:t>
            </a:r>
            <a:r>
              <a:rPr lang="ru-RU" sz="2000" dirty="0" smtClean="0"/>
              <a:t>как можно больше </a:t>
            </a:r>
            <a:r>
              <a:rPr lang="ru-RU" sz="2800" dirty="0" smtClean="0"/>
              <a:t>признаков</a:t>
            </a:r>
            <a:r>
              <a:rPr lang="ru-RU" sz="2200" dirty="0" smtClean="0"/>
              <a:t> предмета</a:t>
            </a:r>
            <a:endParaRPr lang="ru-RU" sz="2200" dirty="0"/>
          </a:p>
        </p:txBody>
      </p:sp>
      <p:pic>
        <p:nvPicPr>
          <p:cNvPr id="6" name="Содержимое 5" descr="IMG_0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1714512" cy="1285884"/>
          </a:xfrm>
        </p:spPr>
      </p:pic>
      <p:sp>
        <p:nvSpPr>
          <p:cNvPr id="7" name="TextBox 6"/>
          <p:cNvSpPr txBox="1"/>
          <p:nvPr/>
        </p:nvSpPr>
        <p:spPr>
          <a:xfrm>
            <a:off x="2357422" y="642918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________________________________________________________</a:t>
            </a:r>
          </a:p>
          <a:p>
            <a:r>
              <a:rPr lang="ru-RU" dirty="0" smtClean="0"/>
              <a:t>________________________________________________________</a:t>
            </a:r>
          </a:p>
          <a:p>
            <a:r>
              <a:rPr lang="ru-RU" dirty="0" smtClean="0"/>
              <a:t>________________________________________________________</a:t>
            </a:r>
            <a:endParaRPr lang="ru-RU" dirty="0"/>
          </a:p>
        </p:txBody>
      </p:sp>
      <p:pic>
        <p:nvPicPr>
          <p:cNvPr id="8" name="Рисунок 7" descr="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1643050"/>
            <a:ext cx="1446619" cy="19288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2214554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</a:t>
            </a:r>
          </a:p>
          <a:p>
            <a:r>
              <a:rPr lang="ru-RU" dirty="0" smtClean="0"/>
              <a:t>________________________________________________________</a:t>
            </a:r>
            <a:endParaRPr lang="ru-RU" dirty="0"/>
          </a:p>
        </p:txBody>
      </p:sp>
      <p:pic>
        <p:nvPicPr>
          <p:cNvPr id="10" name="Рисунок 9" descr="016 (14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429000"/>
            <a:ext cx="1553759" cy="20716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71604" y="3571876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_____________________________________________________________________________________________________________________</a:t>
            </a:r>
            <a:endParaRPr lang="ru-RU" dirty="0"/>
          </a:p>
        </p:txBody>
      </p:sp>
      <p:pic>
        <p:nvPicPr>
          <p:cNvPr id="13" name="Рисунок 12" descr="DSC002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788" y="4857717"/>
            <a:ext cx="1500212" cy="20002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00430" y="5786454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______________________________________________________________________________________________________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Вывод: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Сравни!</a:t>
            </a:r>
            <a:endParaRPr lang="ru-RU" dirty="0"/>
          </a:p>
        </p:txBody>
      </p:sp>
      <p:pic>
        <p:nvPicPr>
          <p:cNvPr id="4" name="Содержимое 3" descr="IMG0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660778"/>
            <a:ext cx="4357718" cy="3268288"/>
          </a:xfrm>
        </p:spPr>
      </p:pic>
      <p:pic>
        <p:nvPicPr>
          <p:cNvPr id="5" name="Рисунок 4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9625" y="642918"/>
            <a:ext cx="4381531" cy="3286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4143380"/>
            <a:ext cx="8358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Вывод: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668</Words>
  <Application>Microsoft Office PowerPoint</Application>
  <PresentationFormat>Экран (4:3)</PresentationFormat>
  <Paragraphs>223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Справедливость</vt:lpstr>
      <vt:lpstr>Имя прилагательное</vt:lpstr>
      <vt:lpstr>Имя прилагательное</vt:lpstr>
      <vt:lpstr>собери</vt:lpstr>
      <vt:lpstr>Разряды прилагательных</vt:lpstr>
      <vt:lpstr>разряды</vt:lpstr>
      <vt:lpstr>разряды</vt:lpstr>
      <vt:lpstr>Логическая разминка. Признаки. про что можно так сказать?</vt:lpstr>
      <vt:lpstr>Назови как можно больше признаков предмета</vt:lpstr>
      <vt:lpstr>Сравни!</vt:lpstr>
      <vt:lpstr>Степень сравнения</vt:lpstr>
      <vt:lpstr>Работа с пословицами</vt:lpstr>
      <vt:lpstr>Морфологическая разминка</vt:lpstr>
      <vt:lpstr>Итоги: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прилагательное</dc:title>
  <dc:creator>HOME</dc:creator>
  <cp:lastModifiedBy>админ</cp:lastModifiedBy>
  <cp:revision>26</cp:revision>
  <dcterms:created xsi:type="dcterms:W3CDTF">2009-01-04T12:57:17Z</dcterms:created>
  <dcterms:modified xsi:type="dcterms:W3CDTF">2013-02-09T15:38:30Z</dcterms:modified>
</cp:coreProperties>
</file>