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Lst>
  <p:sldSz cx="9144000" cy="6858000" type="screen4x3"/>
  <p:notesSz cx="6858000" cy="9144000"/>
  <p:defaultText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p:restoredLeft sz="15620"/>
    <p:restoredTop sz="94660"/>
  </p:normalViewPr>
  <p:slideViewPr>
    <p:cSldViewPr>
      <p:cViewPr varScale="1">
        <p:scale>
          <a:sx n="95" d="100"/>
          <a:sy n="95" d="100"/>
        </p:scale>
        <p:origin x="-444" y="-108"/>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bg>
      <p:bgRef idx="1003">
        <a:schemeClr val="bg1"/>
      </p:bgRef>
    </p:bg>
    <p:spTree>
      <p:nvGrpSpPr>
        <p:cNvPr id="1" name=""/>
        <p:cNvGrpSpPr/>
        <p:nvPr/>
      </p:nvGrpSpPr>
      <p:grpSpPr>
        <a:xfrm>
          <a:off x="0" y="0"/>
          <a:ext cx="0" cy="0"/>
          <a:chOff x="0" y="0"/>
          <a:chExt cx="0" cy="0"/>
        </a:xfrm>
      </p:grpSpPr>
      <p:sp>
        <p:nvSpPr>
          <p:cNvPr id="12" name="Прямоугольник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Скругленный прямоугольник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Подзаголовок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ru-RU" smtClean="0"/>
              <a:t>Образец подзаголовка</a:t>
            </a:r>
            <a:endParaRPr kumimoji="0" lang="en-US"/>
          </a:p>
        </p:txBody>
      </p:sp>
      <p:sp>
        <p:nvSpPr>
          <p:cNvPr id="28" name="Дата 27"/>
          <p:cNvSpPr>
            <a:spLocks noGrp="1"/>
          </p:cNvSpPr>
          <p:nvPr>
            <p:ph type="dt" sz="half" idx="10"/>
          </p:nvPr>
        </p:nvSpPr>
        <p:spPr/>
        <p:txBody>
          <a:bodyPr/>
          <a:lstStyle/>
          <a:p>
            <a:fld id="{AAAE7D34-7A0D-471C-8B8E-54CD19FE9437}" type="datetimeFigureOut">
              <a:rPr lang="ru-RU" smtClean="0"/>
              <a:t>02.05.2011</a:t>
            </a:fld>
            <a:endParaRPr lang="ru-RU"/>
          </a:p>
        </p:txBody>
      </p:sp>
      <p:sp>
        <p:nvSpPr>
          <p:cNvPr id="17" name="Нижний колонтитул 16"/>
          <p:cNvSpPr>
            <a:spLocks noGrp="1"/>
          </p:cNvSpPr>
          <p:nvPr>
            <p:ph type="ftr" sz="quarter" idx="11"/>
          </p:nvPr>
        </p:nvSpPr>
        <p:spPr/>
        <p:txBody>
          <a:bodyPr/>
          <a:lstStyle/>
          <a:p>
            <a:endParaRPr lang="ru-RU"/>
          </a:p>
        </p:txBody>
      </p:sp>
      <p:sp>
        <p:nvSpPr>
          <p:cNvPr id="29" name="Номер слайда 28"/>
          <p:cNvSpPr>
            <a:spLocks noGrp="1"/>
          </p:cNvSpPr>
          <p:nvPr>
            <p:ph type="sldNum" sz="quarter" idx="12"/>
          </p:nvPr>
        </p:nvSpPr>
        <p:spPr/>
        <p:txBody>
          <a:bodyPr lIns="0" tIns="0" rIns="0" bIns="0">
            <a:noAutofit/>
          </a:bodyPr>
          <a:lstStyle>
            <a:lvl1pPr>
              <a:defRPr sz="1400">
                <a:solidFill>
                  <a:srgbClr val="FFFFFF"/>
                </a:solidFill>
              </a:defRPr>
            </a:lvl1pPr>
          </a:lstStyle>
          <a:p>
            <a:fld id="{EE08BD0B-1C43-4F64-B08B-35FE536F0A7D}" type="slidenum">
              <a:rPr lang="ru-RU" smtClean="0"/>
              <a:t>‹#›</a:t>
            </a:fld>
            <a:endParaRPr lang="ru-RU"/>
          </a:p>
        </p:txBody>
      </p:sp>
      <p:sp>
        <p:nvSpPr>
          <p:cNvPr id="7" name="Прямоугольник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Прямоугольник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Прямоугольник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Заголовок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ru-RU" smtClean="0"/>
              <a:t>Образец заголовка</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4" name="Дата 3"/>
          <p:cNvSpPr>
            <a:spLocks noGrp="1"/>
          </p:cNvSpPr>
          <p:nvPr>
            <p:ph type="dt" sz="half" idx="10"/>
          </p:nvPr>
        </p:nvSpPr>
        <p:spPr/>
        <p:txBody>
          <a:bodyPr/>
          <a:lstStyle/>
          <a:p>
            <a:fld id="{AAAE7D34-7A0D-471C-8B8E-54CD19FE9437}" type="datetimeFigureOut">
              <a:rPr lang="ru-RU" smtClean="0"/>
              <a:t>02.05.2011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8BD0B-1C43-4F64-B08B-35FE536F0A7D}" type="slidenum">
              <a:rPr lang="ru-RU" smtClean="0"/>
              <a:t>‹#›</a:t>
            </a:fld>
            <a:endParaRPr lang="ru-RU"/>
          </a:p>
        </p:txBody>
      </p:sp>
      <p:sp>
        <p:nvSpPr>
          <p:cNvPr id="8" name="Содержимое 7"/>
          <p:cNvSpPr>
            <a:spLocks noGrp="1"/>
          </p:cNvSpPr>
          <p:nvPr>
            <p:ph sz="quarter" idx="1"/>
          </p:nvPr>
        </p:nvSpPr>
        <p:spPr>
          <a:xfrm>
            <a:off x="914400" y="1447800"/>
            <a:ext cx="777240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Заголовок раздела">
    <p:bg>
      <p:bgRef idx="1003">
        <a:schemeClr val="bg1"/>
      </p:bgRef>
    </p:bg>
    <p:spTree>
      <p:nvGrpSpPr>
        <p:cNvPr id="1" name=""/>
        <p:cNvGrpSpPr/>
        <p:nvPr/>
      </p:nvGrpSpPr>
      <p:grpSpPr>
        <a:xfrm>
          <a:off x="0" y="0"/>
          <a:ext cx="0" cy="0"/>
          <a:chOff x="0" y="0"/>
          <a:chExt cx="0" cy="0"/>
        </a:xfrm>
      </p:grpSpPr>
      <p:sp>
        <p:nvSpPr>
          <p:cNvPr id="11" name="Прямоугольник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Скругленный прямоугольник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722313" y="952500"/>
            <a:ext cx="7772400" cy="1362075"/>
          </a:xfrm>
        </p:spPr>
        <p:txBody>
          <a:bodyPr anchor="b" anchorCtr="0"/>
          <a:lstStyle>
            <a:lvl1pPr algn="l">
              <a:buNone/>
              <a:defRPr sz="4000" b="0" cap="none"/>
            </a:lvl1pPr>
          </a:lstStyle>
          <a:p>
            <a:r>
              <a:rPr kumimoji="0" lang="ru-RU" smtClean="0"/>
              <a:t>Образец заголовка</a:t>
            </a:r>
            <a:endParaRPr kumimoji="0" lang="en-US"/>
          </a:p>
        </p:txBody>
      </p:sp>
      <p:sp>
        <p:nvSpPr>
          <p:cNvPr id="3" name="Текст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ru-RU" smtClean="0"/>
              <a:t>Образец текста</a:t>
            </a:r>
          </a:p>
        </p:txBody>
      </p:sp>
      <p:sp>
        <p:nvSpPr>
          <p:cNvPr id="4" name="Дата 3"/>
          <p:cNvSpPr>
            <a:spLocks noGrp="1"/>
          </p:cNvSpPr>
          <p:nvPr>
            <p:ph type="dt" sz="half" idx="10"/>
          </p:nvPr>
        </p:nvSpPr>
        <p:spPr/>
        <p:txBody>
          <a:bodyPr/>
          <a:lstStyle/>
          <a:p>
            <a:fld id="{AAAE7D34-7A0D-471C-8B8E-54CD19FE9437}" type="datetimeFigureOut">
              <a:rPr lang="ru-RU" smtClean="0"/>
              <a:t>02.05.2011</a:t>
            </a:fld>
            <a:endParaRPr lang="ru-RU"/>
          </a:p>
        </p:txBody>
      </p:sp>
      <p:sp>
        <p:nvSpPr>
          <p:cNvPr id="5" name="Нижний колонтитул 4"/>
          <p:cNvSpPr>
            <a:spLocks noGrp="1"/>
          </p:cNvSpPr>
          <p:nvPr>
            <p:ph type="ftr" sz="quarter" idx="11"/>
          </p:nvPr>
        </p:nvSpPr>
        <p:spPr>
          <a:xfrm>
            <a:off x="800100" y="6172200"/>
            <a:ext cx="4000500" cy="457200"/>
          </a:xfrm>
        </p:spPr>
        <p:txBody>
          <a:bodyPr/>
          <a:lstStyle/>
          <a:p>
            <a:endParaRPr lang="ru-RU"/>
          </a:p>
        </p:txBody>
      </p:sp>
      <p:sp>
        <p:nvSpPr>
          <p:cNvPr id="7" name="Прямоугольник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Прямоугольник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Прямоугольник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Номер слайда 5"/>
          <p:cNvSpPr>
            <a:spLocks noGrp="1"/>
          </p:cNvSpPr>
          <p:nvPr>
            <p:ph type="sldNum" sz="quarter" idx="12"/>
          </p:nvPr>
        </p:nvSpPr>
        <p:spPr>
          <a:xfrm>
            <a:off x="146304" y="6208776"/>
            <a:ext cx="457200" cy="457200"/>
          </a:xfrm>
        </p:spPr>
        <p:txBody>
          <a:bodyPr/>
          <a:lstStyle/>
          <a:p>
            <a:fld id="{EE08BD0B-1C43-4F64-B08B-35FE536F0A7D}" type="slidenum">
              <a:rPr lang="ru-RU" smtClean="0"/>
              <a:t>‹#›</a:t>
            </a:fld>
            <a:endParaRPr lang="ru-RU"/>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5" name="Дата 4"/>
          <p:cNvSpPr>
            <a:spLocks noGrp="1"/>
          </p:cNvSpPr>
          <p:nvPr>
            <p:ph type="dt" sz="half" idx="10"/>
          </p:nvPr>
        </p:nvSpPr>
        <p:spPr/>
        <p:txBody>
          <a:bodyPr/>
          <a:lstStyle/>
          <a:p>
            <a:fld id="{AAAE7D34-7A0D-471C-8B8E-54CD19FE9437}" type="datetimeFigureOut">
              <a:rPr lang="ru-RU" smtClean="0"/>
              <a:t>02.05.2011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08BD0B-1C43-4F64-B08B-35FE536F0A7D}" type="slidenum">
              <a:rPr lang="ru-RU" smtClean="0"/>
              <a:t>‹#›</a:t>
            </a:fld>
            <a:endParaRPr lang="ru-RU"/>
          </a:p>
        </p:txBody>
      </p:sp>
      <p:sp>
        <p:nvSpPr>
          <p:cNvPr id="9" name="Содержимое 8"/>
          <p:cNvSpPr>
            <a:spLocks noGrp="1"/>
          </p:cNvSpPr>
          <p:nvPr>
            <p:ph sz="quarter" idx="1"/>
          </p:nvPr>
        </p:nvSpPr>
        <p:spPr>
          <a:xfrm>
            <a:off x="91440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1" name="Содержимое 10"/>
          <p:cNvSpPr>
            <a:spLocks noGrp="1"/>
          </p:cNvSpPr>
          <p:nvPr>
            <p:ph sz="quarter" idx="2"/>
          </p:nvPr>
        </p:nvSpPr>
        <p:spPr>
          <a:xfrm>
            <a:off x="4933950" y="1447800"/>
            <a:ext cx="3749040" cy="45720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3050"/>
            <a:ext cx="7772400" cy="1143000"/>
          </a:xfrm>
        </p:spPr>
        <p:txBody>
          <a:bodyPr anchor="b" anchorCtr="0"/>
          <a:lstStyle>
            <a:lvl1pPr>
              <a:defRPr/>
            </a:lvl1pPr>
          </a:lstStyle>
          <a:p>
            <a:r>
              <a:rPr kumimoji="0" lang="ru-RU" smtClean="0"/>
              <a:t>Образец заголовка</a:t>
            </a:r>
            <a:endParaRPr kumimoji="0" lang="en-US"/>
          </a:p>
        </p:txBody>
      </p:sp>
      <p:sp>
        <p:nvSpPr>
          <p:cNvPr id="3" name="Текст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4" name="Текст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ru-RU" smtClean="0"/>
              <a:t>Образец текста</a:t>
            </a:r>
          </a:p>
        </p:txBody>
      </p:sp>
      <p:sp>
        <p:nvSpPr>
          <p:cNvPr id="7" name="Дата 6"/>
          <p:cNvSpPr>
            <a:spLocks noGrp="1"/>
          </p:cNvSpPr>
          <p:nvPr>
            <p:ph type="dt" sz="half" idx="10"/>
          </p:nvPr>
        </p:nvSpPr>
        <p:spPr/>
        <p:txBody>
          <a:bodyPr/>
          <a:lstStyle/>
          <a:p>
            <a:fld id="{AAAE7D34-7A0D-471C-8B8E-54CD19FE9437}" type="datetimeFigureOut">
              <a:rPr lang="ru-RU" smtClean="0"/>
              <a:t>02.05.2011</a:t>
            </a:fld>
            <a:endParaRPr lang="ru-RU"/>
          </a:p>
        </p:txBody>
      </p:sp>
      <p:sp>
        <p:nvSpPr>
          <p:cNvPr id="8" name="Нижний колонтитул 7"/>
          <p:cNvSpPr>
            <a:spLocks noGrp="1"/>
          </p:cNvSpPr>
          <p:nvPr>
            <p:ph type="ftr" sz="quarter" idx="11"/>
          </p:nvPr>
        </p:nvSpPr>
        <p:spPr/>
        <p:txBody>
          <a:bodyPr/>
          <a:lstStyle/>
          <a:p>
            <a:endParaRPr lang="ru-RU"/>
          </a:p>
        </p:txBody>
      </p:sp>
      <p:sp>
        <p:nvSpPr>
          <p:cNvPr id="9" name="Номер слайда 8"/>
          <p:cNvSpPr>
            <a:spLocks noGrp="1"/>
          </p:cNvSpPr>
          <p:nvPr>
            <p:ph type="sldNum" sz="quarter" idx="12"/>
          </p:nvPr>
        </p:nvSpPr>
        <p:spPr/>
        <p:txBody>
          <a:bodyPr/>
          <a:lstStyle/>
          <a:p>
            <a:fld id="{EE08BD0B-1C43-4F64-B08B-35FE536F0A7D}" type="slidenum">
              <a:rPr lang="ru-RU" smtClean="0"/>
              <a:t>‹#›</a:t>
            </a:fld>
            <a:endParaRPr lang="ru-RU"/>
          </a:p>
        </p:txBody>
      </p:sp>
      <p:sp>
        <p:nvSpPr>
          <p:cNvPr id="11" name="Содержимое 10"/>
          <p:cNvSpPr>
            <a:spLocks noGrp="1"/>
          </p:cNvSpPr>
          <p:nvPr>
            <p:ph sz="half" idx="2"/>
          </p:nvPr>
        </p:nvSpPr>
        <p:spPr>
          <a:xfrm>
            <a:off x="9144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13" name="Содержимое 12"/>
          <p:cNvSpPr>
            <a:spLocks noGrp="1"/>
          </p:cNvSpPr>
          <p:nvPr>
            <p:ph sz="half" idx="4"/>
          </p:nvPr>
        </p:nvSpPr>
        <p:spPr>
          <a:xfrm>
            <a:off x="4953000" y="2247900"/>
            <a:ext cx="3733800" cy="38862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Дата 2"/>
          <p:cNvSpPr>
            <a:spLocks noGrp="1"/>
          </p:cNvSpPr>
          <p:nvPr>
            <p:ph type="dt" sz="half" idx="10"/>
          </p:nvPr>
        </p:nvSpPr>
        <p:spPr/>
        <p:txBody>
          <a:bodyPr/>
          <a:lstStyle/>
          <a:p>
            <a:fld id="{AAAE7D34-7A0D-471C-8B8E-54CD19FE9437}" type="datetimeFigureOut">
              <a:rPr lang="ru-RU" smtClean="0"/>
              <a:t>02.05.2011</a:t>
            </a:fld>
            <a:endParaRPr lang="ru-RU"/>
          </a:p>
        </p:txBody>
      </p:sp>
      <p:sp>
        <p:nvSpPr>
          <p:cNvPr id="4" name="Нижний колонтитул 3"/>
          <p:cNvSpPr>
            <a:spLocks noGrp="1"/>
          </p:cNvSpPr>
          <p:nvPr>
            <p:ph type="ftr" sz="quarter" idx="11"/>
          </p:nvPr>
        </p:nvSpPr>
        <p:spPr/>
        <p:txBody>
          <a:bodyPr/>
          <a:lstStyle/>
          <a:p>
            <a:endParaRPr lang="ru-RU"/>
          </a:p>
        </p:txBody>
      </p:sp>
      <p:sp>
        <p:nvSpPr>
          <p:cNvPr id="5" name="Номер слайда 4"/>
          <p:cNvSpPr>
            <a:spLocks noGrp="1"/>
          </p:cNvSpPr>
          <p:nvPr>
            <p:ph type="sldNum" sz="quarter" idx="12"/>
          </p:nvPr>
        </p:nvSpPr>
        <p:spPr/>
        <p:txBody>
          <a:bodyPr/>
          <a:lstStyle/>
          <a:p>
            <a:fld id="{EE08BD0B-1C43-4F64-B08B-35FE536F0A7D}" type="slidenum">
              <a:rPr lang="ru-RU" smtClean="0"/>
              <a:t>‹#›</a:t>
            </a:fld>
            <a:endParaRPr lang="ru-RU"/>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Дата 1"/>
          <p:cNvSpPr>
            <a:spLocks noGrp="1"/>
          </p:cNvSpPr>
          <p:nvPr>
            <p:ph type="dt" sz="half" idx="10"/>
          </p:nvPr>
        </p:nvSpPr>
        <p:spPr/>
        <p:txBody>
          <a:bodyPr/>
          <a:lstStyle/>
          <a:p>
            <a:fld id="{AAAE7D34-7A0D-471C-8B8E-54CD19FE9437}" type="datetimeFigureOut">
              <a:rPr lang="ru-RU" smtClean="0"/>
              <a:t>02.05.2011</a:t>
            </a:fld>
            <a:endParaRPr lang="ru-RU"/>
          </a:p>
        </p:txBody>
      </p:sp>
      <p:sp>
        <p:nvSpPr>
          <p:cNvPr id="3" name="Нижний колонтитул 2"/>
          <p:cNvSpPr>
            <a:spLocks noGrp="1"/>
          </p:cNvSpPr>
          <p:nvPr>
            <p:ph type="ftr" sz="quarter" idx="11"/>
          </p:nvPr>
        </p:nvSpPr>
        <p:spPr/>
        <p:txBody>
          <a:bodyPr/>
          <a:lstStyle/>
          <a:p>
            <a:endParaRPr lang="ru-RU"/>
          </a:p>
        </p:txBody>
      </p:sp>
      <p:sp>
        <p:nvSpPr>
          <p:cNvPr id="4" name="Номер слайда 3"/>
          <p:cNvSpPr>
            <a:spLocks noGrp="1"/>
          </p:cNvSpPr>
          <p:nvPr>
            <p:ph type="sldNum" sz="quarter" idx="12"/>
          </p:nvPr>
        </p:nvSpPr>
        <p:spPr/>
        <p:txBody>
          <a:bodyPr/>
          <a:lstStyle/>
          <a:p>
            <a:fld id="{EE08BD0B-1C43-4F64-B08B-35FE536F0A7D}" type="slidenum">
              <a:rPr lang="ru-RU" smtClean="0"/>
              <a:t>‹#›</a:t>
            </a:fld>
            <a:endParaRPr lang="ru-RU"/>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8" name="Прямоугольник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Скругленный прямоугольник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Заголовок 1"/>
          <p:cNvSpPr>
            <a:spLocks noGrp="1"/>
          </p:cNvSpPr>
          <p:nvPr>
            <p:ph type="title"/>
          </p:nvPr>
        </p:nvSpPr>
        <p:spPr>
          <a:xfrm>
            <a:off x="914400" y="273050"/>
            <a:ext cx="7772400" cy="1143000"/>
          </a:xfrm>
        </p:spPr>
        <p:txBody>
          <a:bodyPr anchor="b" anchorCtr="0"/>
          <a:lstStyle>
            <a:lvl1pPr algn="l">
              <a:buNone/>
              <a:defRPr sz="4000" b="0"/>
            </a:lvl1pPr>
          </a:lstStyle>
          <a:p>
            <a:r>
              <a:rPr kumimoji="0" lang="ru-RU" smtClean="0"/>
              <a:t>Образец заголовка</a:t>
            </a:r>
            <a:endParaRPr kumimoji="0" lang="en-US"/>
          </a:p>
        </p:txBody>
      </p:sp>
      <p:sp>
        <p:nvSpPr>
          <p:cNvPr id="3" name="Текст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AAE7D34-7A0D-471C-8B8E-54CD19FE9437}" type="datetimeFigureOut">
              <a:rPr lang="ru-RU" smtClean="0"/>
              <a:t>02.05.2011</a:t>
            </a:fld>
            <a:endParaRPr lang="ru-RU"/>
          </a:p>
        </p:txBody>
      </p:sp>
      <p:sp>
        <p:nvSpPr>
          <p:cNvPr id="6" name="Нижний колонтитул 5"/>
          <p:cNvSpPr>
            <a:spLocks noGrp="1"/>
          </p:cNvSpPr>
          <p:nvPr>
            <p:ph type="ftr" sz="quarter" idx="11"/>
          </p:nvPr>
        </p:nvSpPr>
        <p:spPr/>
        <p:txBody>
          <a:bodyPr/>
          <a:lstStyle/>
          <a:p>
            <a:endParaRPr lang="ru-RU"/>
          </a:p>
        </p:txBody>
      </p:sp>
      <p:sp>
        <p:nvSpPr>
          <p:cNvPr id="7" name="Номер слайда 6"/>
          <p:cNvSpPr>
            <a:spLocks noGrp="1"/>
          </p:cNvSpPr>
          <p:nvPr>
            <p:ph type="sldNum" sz="quarter" idx="12"/>
          </p:nvPr>
        </p:nvSpPr>
        <p:spPr/>
        <p:txBody>
          <a:bodyPr/>
          <a:lstStyle/>
          <a:p>
            <a:fld id="{EE08BD0B-1C43-4F64-B08B-35FE536F0A7D}" type="slidenum">
              <a:rPr lang="ru-RU" smtClean="0"/>
              <a:t>‹#›</a:t>
            </a:fld>
            <a:endParaRPr lang="ru-RU"/>
          </a:p>
        </p:txBody>
      </p:sp>
      <p:sp>
        <p:nvSpPr>
          <p:cNvPr id="11" name="Содержимое 10"/>
          <p:cNvSpPr>
            <a:spLocks noGrp="1"/>
          </p:cNvSpPr>
          <p:nvPr>
            <p:ph sz="quarter" idx="1"/>
          </p:nvPr>
        </p:nvSpPr>
        <p:spPr>
          <a:xfrm>
            <a:off x="2971800" y="1600200"/>
            <a:ext cx="5715000" cy="4495800"/>
          </a:xfrm>
        </p:spPr>
        <p:txBody>
          <a:bodyPr vert="horz"/>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ru-RU" smtClean="0"/>
              <a:t>Образец заголовка</a:t>
            </a:r>
            <a:endParaRPr kumimoji="0" lang="en-US"/>
          </a:p>
        </p:txBody>
      </p:sp>
      <p:sp>
        <p:nvSpPr>
          <p:cNvPr id="4" name="Текст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ru-RU" smtClean="0"/>
              <a:t>Образец текста</a:t>
            </a:r>
          </a:p>
        </p:txBody>
      </p:sp>
      <p:sp>
        <p:nvSpPr>
          <p:cNvPr id="5" name="Дата 4"/>
          <p:cNvSpPr>
            <a:spLocks noGrp="1"/>
          </p:cNvSpPr>
          <p:nvPr>
            <p:ph type="dt" sz="half" idx="10"/>
          </p:nvPr>
        </p:nvSpPr>
        <p:spPr/>
        <p:txBody>
          <a:bodyPr/>
          <a:lstStyle/>
          <a:p>
            <a:fld id="{AAAE7D34-7A0D-471C-8B8E-54CD19FE9437}" type="datetimeFigureOut">
              <a:rPr lang="ru-RU" smtClean="0"/>
              <a:t>02.05.2011</a:t>
            </a:fld>
            <a:endParaRPr lang="ru-RU"/>
          </a:p>
        </p:txBody>
      </p:sp>
      <p:sp>
        <p:nvSpPr>
          <p:cNvPr id="6" name="Нижний колонтитул 5"/>
          <p:cNvSpPr>
            <a:spLocks noGrp="1"/>
          </p:cNvSpPr>
          <p:nvPr>
            <p:ph type="ftr" sz="quarter" idx="11"/>
          </p:nvPr>
        </p:nvSpPr>
        <p:spPr>
          <a:xfrm>
            <a:off x="914400" y="6172200"/>
            <a:ext cx="3886200" cy="457200"/>
          </a:xfrm>
        </p:spPr>
        <p:txBody>
          <a:bodyPr/>
          <a:lstStyle/>
          <a:p>
            <a:endParaRPr lang="ru-RU"/>
          </a:p>
        </p:txBody>
      </p:sp>
      <p:sp>
        <p:nvSpPr>
          <p:cNvPr id="7" name="Номер слайда 6"/>
          <p:cNvSpPr>
            <a:spLocks noGrp="1"/>
          </p:cNvSpPr>
          <p:nvPr>
            <p:ph type="sldNum" sz="quarter" idx="12"/>
          </p:nvPr>
        </p:nvSpPr>
        <p:spPr>
          <a:xfrm>
            <a:off x="146304" y="6208776"/>
            <a:ext cx="457200" cy="457200"/>
          </a:xfrm>
        </p:spPr>
        <p:txBody>
          <a:bodyPr/>
          <a:lstStyle/>
          <a:p>
            <a:fld id="{EE08BD0B-1C43-4F64-B08B-35FE536F0A7D}" type="slidenum">
              <a:rPr lang="ru-RU" smtClean="0"/>
              <a:t>‹#›</a:t>
            </a:fld>
            <a:endParaRPr lang="ru-RU"/>
          </a:p>
        </p:txBody>
      </p:sp>
      <p:sp>
        <p:nvSpPr>
          <p:cNvPr id="11" name="Прямоугольник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Прямоугольник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Прямоугольник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Рисунок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ru-RU" smtClean="0"/>
              <a:t>Вставка рисунка</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Заголовок 1"/>
          <p:cNvSpPr>
            <a:spLocks noGrp="1"/>
          </p:cNvSpPr>
          <p:nvPr>
            <p:ph type="title"/>
          </p:nvPr>
        </p:nvSpPr>
        <p:spPr/>
        <p:txBody>
          <a:bodyPr/>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AAE7D34-7A0D-471C-8B8E-54CD19FE9437}" type="datetimeFigureOut">
              <a:rPr lang="ru-RU" smtClean="0"/>
              <a:t>02.05.2011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8BD0B-1C43-4F64-B08B-35FE536F0A7D}" type="slidenum">
              <a:rPr lang="ru-RU" smtClean="0"/>
              <a:t>‹#›</a:t>
            </a:fld>
            <a:endParaRPr lang="ru-R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Вертикальный заголовок 1"/>
          <p:cNvSpPr>
            <a:spLocks noGrp="1"/>
          </p:cNvSpPr>
          <p:nvPr>
            <p:ph type="title" orient="vert"/>
          </p:nvPr>
        </p:nvSpPr>
        <p:spPr>
          <a:xfrm>
            <a:off x="6629400" y="274641"/>
            <a:ext cx="2011680" cy="5851525"/>
          </a:xfrm>
        </p:spPr>
        <p:txBody>
          <a:bodyPr vert="eaVert"/>
          <a:lstStyle/>
          <a:p>
            <a:r>
              <a:rPr kumimoji="0" lang="ru-RU" smtClean="0"/>
              <a:t>Образец заголовка</a:t>
            </a:r>
            <a:endParaRPr kumimoji="0" lang="en-US"/>
          </a:p>
        </p:txBody>
      </p:sp>
      <p:sp>
        <p:nvSpPr>
          <p:cNvPr id="3" name="Вертикальный текст 2"/>
          <p:cNvSpPr>
            <a:spLocks noGrp="1"/>
          </p:cNvSpPr>
          <p:nvPr>
            <p:ph type="body" orient="vert" idx="1"/>
          </p:nvPr>
        </p:nvSpPr>
        <p:spPr>
          <a:xfrm>
            <a:off x="914400" y="274640"/>
            <a:ext cx="5562600" cy="5851525"/>
          </a:xfrm>
        </p:spPr>
        <p:txBody>
          <a:bodyPr vert="eaVert"/>
          <a:lstStyle/>
          <a:p>
            <a:pPr lvl="0" eaLnBrk="1" latinLnBrk="0" hangingPunct="1"/>
            <a:r>
              <a:rPr lang="ru-RU" smtClean="0"/>
              <a:t>Образец текста</a:t>
            </a:r>
          </a:p>
          <a:p>
            <a:pPr lvl="1" eaLnBrk="1" latinLnBrk="0" hangingPunct="1"/>
            <a:r>
              <a:rPr lang="ru-RU" smtClean="0"/>
              <a:t>Второй уровень</a:t>
            </a:r>
          </a:p>
          <a:p>
            <a:pPr lvl="2" eaLnBrk="1" latinLnBrk="0" hangingPunct="1"/>
            <a:r>
              <a:rPr lang="ru-RU" smtClean="0"/>
              <a:t>Третий уровень</a:t>
            </a:r>
          </a:p>
          <a:p>
            <a:pPr lvl="3" eaLnBrk="1" latinLnBrk="0" hangingPunct="1"/>
            <a:r>
              <a:rPr lang="ru-RU" smtClean="0"/>
              <a:t>Четвертый уровень</a:t>
            </a:r>
          </a:p>
          <a:p>
            <a:pPr lvl="4" eaLnBrk="1" latinLnBrk="0" hangingPunct="1"/>
            <a:r>
              <a:rPr lang="ru-RU" smtClean="0"/>
              <a:t>Пятый уровень</a:t>
            </a:r>
            <a:endParaRPr kumimoji="0" lang="en-US"/>
          </a:p>
        </p:txBody>
      </p:sp>
      <p:sp>
        <p:nvSpPr>
          <p:cNvPr id="4" name="Дата 3"/>
          <p:cNvSpPr>
            <a:spLocks noGrp="1"/>
          </p:cNvSpPr>
          <p:nvPr>
            <p:ph type="dt" sz="half" idx="10"/>
          </p:nvPr>
        </p:nvSpPr>
        <p:spPr/>
        <p:txBody>
          <a:bodyPr/>
          <a:lstStyle/>
          <a:p>
            <a:fld id="{AAAE7D34-7A0D-471C-8B8E-54CD19FE9437}" type="datetimeFigureOut">
              <a:rPr lang="ru-RU" smtClean="0"/>
              <a:t>02.05.2011</a:t>
            </a:fld>
            <a:endParaRPr lang="ru-RU"/>
          </a:p>
        </p:txBody>
      </p:sp>
      <p:sp>
        <p:nvSpPr>
          <p:cNvPr id="5" name="Нижний колонтитул 4"/>
          <p:cNvSpPr>
            <a:spLocks noGrp="1"/>
          </p:cNvSpPr>
          <p:nvPr>
            <p:ph type="ftr" sz="quarter" idx="11"/>
          </p:nvPr>
        </p:nvSpPr>
        <p:spPr/>
        <p:txBody>
          <a:bodyPr/>
          <a:lstStyle/>
          <a:p>
            <a:endParaRPr lang="ru-RU"/>
          </a:p>
        </p:txBody>
      </p:sp>
      <p:sp>
        <p:nvSpPr>
          <p:cNvPr id="6" name="Номер слайда 5"/>
          <p:cNvSpPr>
            <a:spLocks noGrp="1"/>
          </p:cNvSpPr>
          <p:nvPr>
            <p:ph type="sldNum" sz="quarter" idx="12"/>
          </p:nvPr>
        </p:nvSpPr>
        <p:spPr/>
        <p:txBody>
          <a:bodyPr/>
          <a:lstStyle/>
          <a:p>
            <a:fld id="{EE08BD0B-1C43-4F64-B08B-35FE536F0A7D}" type="slidenum">
              <a:rPr lang="ru-RU" smtClean="0"/>
              <a:t>‹#›</a:t>
            </a:fld>
            <a:endParaRPr lang="ru-RU"/>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Прямоугольник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Скругленный прямоугольник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Заголовок 21"/>
          <p:cNvSpPr>
            <a:spLocks noGrp="1"/>
          </p:cNvSpPr>
          <p:nvPr>
            <p:ph type="title"/>
          </p:nvPr>
        </p:nvSpPr>
        <p:spPr>
          <a:xfrm>
            <a:off x="914400" y="274638"/>
            <a:ext cx="7772400" cy="1143000"/>
          </a:xfrm>
          <a:prstGeom prst="rect">
            <a:avLst/>
          </a:prstGeom>
        </p:spPr>
        <p:txBody>
          <a:bodyPr bIns="91440" anchor="b" anchorCtr="0">
            <a:normAutofit/>
          </a:bodyPr>
          <a:lstStyle/>
          <a:p>
            <a:r>
              <a:rPr kumimoji="0" lang="ru-RU" smtClean="0"/>
              <a:t>Образец заголовка</a:t>
            </a:r>
            <a:endParaRPr kumimoji="0" lang="en-US"/>
          </a:p>
        </p:txBody>
      </p:sp>
      <p:sp>
        <p:nvSpPr>
          <p:cNvPr id="13" name="Текст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ru-RU" smtClean="0"/>
              <a:t>Образец текста</a:t>
            </a:r>
          </a:p>
          <a:p>
            <a:pPr lvl="1" eaLnBrk="1" latinLnBrk="0" hangingPunct="1"/>
            <a:r>
              <a:rPr kumimoji="0" lang="ru-RU" smtClean="0"/>
              <a:t>Второй уровень</a:t>
            </a:r>
          </a:p>
          <a:p>
            <a:pPr lvl="2" eaLnBrk="1" latinLnBrk="0" hangingPunct="1"/>
            <a:r>
              <a:rPr kumimoji="0" lang="ru-RU" smtClean="0"/>
              <a:t>Третий уровень</a:t>
            </a:r>
          </a:p>
          <a:p>
            <a:pPr lvl="3" eaLnBrk="1" latinLnBrk="0" hangingPunct="1"/>
            <a:r>
              <a:rPr kumimoji="0" lang="ru-RU" smtClean="0"/>
              <a:t>Четвертый уровень</a:t>
            </a:r>
          </a:p>
          <a:p>
            <a:pPr lvl="4" eaLnBrk="1" latinLnBrk="0" hangingPunct="1"/>
            <a:r>
              <a:rPr kumimoji="0" lang="ru-RU" smtClean="0"/>
              <a:t>Пятый уровень</a:t>
            </a:r>
            <a:endParaRPr kumimoji="0" lang="en-US"/>
          </a:p>
        </p:txBody>
      </p:sp>
      <p:sp>
        <p:nvSpPr>
          <p:cNvPr id="14" name="Дата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AAAE7D34-7A0D-471C-8B8E-54CD19FE9437}" type="datetimeFigureOut">
              <a:rPr lang="ru-RU" smtClean="0"/>
              <a:t>02.05.2011</a:t>
            </a:fld>
            <a:endParaRPr lang="ru-RU"/>
          </a:p>
        </p:txBody>
      </p:sp>
      <p:sp>
        <p:nvSpPr>
          <p:cNvPr id="3" name="Нижний колонтитул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ru-RU"/>
          </a:p>
        </p:txBody>
      </p:sp>
      <p:sp>
        <p:nvSpPr>
          <p:cNvPr id="23" name="Номер слайда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EE08BD0B-1C43-4F64-B08B-35FE536F0A7D}" type="slidenum">
              <a:rPr lang="ru-RU" smtClean="0"/>
              <a:t>‹#›</a:t>
            </a:fld>
            <a:endParaRPr lang="ru-RU"/>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Подзаголовок 2"/>
          <p:cNvSpPr>
            <a:spLocks noGrp="1"/>
          </p:cNvSpPr>
          <p:nvPr>
            <p:ph type="subTitle" idx="1"/>
          </p:nvPr>
        </p:nvSpPr>
        <p:spPr/>
        <p:txBody>
          <a:bodyPr/>
          <a:lstStyle/>
          <a:p>
            <a:r>
              <a:rPr lang="ru-RU" dirty="0" smtClean="0"/>
              <a:t>Урок развития речи </a:t>
            </a:r>
          </a:p>
          <a:p>
            <a:r>
              <a:rPr lang="ru-RU" dirty="0" smtClean="0"/>
              <a:t>8 класс</a:t>
            </a:r>
            <a:endParaRPr lang="ru-RU" dirty="0"/>
          </a:p>
        </p:txBody>
      </p:sp>
      <p:sp>
        <p:nvSpPr>
          <p:cNvPr id="2" name="Заголовок 1"/>
          <p:cNvSpPr>
            <a:spLocks noGrp="1"/>
          </p:cNvSpPr>
          <p:nvPr>
            <p:ph type="ctrTitle"/>
          </p:nvPr>
        </p:nvSpPr>
        <p:spPr/>
        <p:txBody>
          <a:bodyPr>
            <a:normAutofit/>
          </a:bodyPr>
          <a:lstStyle/>
          <a:p>
            <a:r>
              <a:rPr lang="ru-RU" dirty="0" smtClean="0"/>
              <a:t>Д.С.Лихачев</a:t>
            </a:r>
            <a:br>
              <a:rPr lang="ru-RU" dirty="0" smtClean="0"/>
            </a:br>
            <a:r>
              <a:rPr lang="ru-RU" dirty="0" smtClean="0"/>
              <a:t>Письма о добром и прекрасном</a:t>
            </a:r>
            <a:endParaRPr lang="ru-RU"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74638"/>
            <a:ext cx="8229600" cy="368280"/>
          </a:xfrm>
        </p:spPr>
        <p:txBody>
          <a:bodyPr>
            <a:normAutofit fontScale="90000"/>
          </a:bodyPr>
          <a:lstStyle/>
          <a:p>
            <a:r>
              <a:rPr lang="ru-RU" dirty="0" smtClean="0"/>
              <a:t>Д.С.Лихачев</a:t>
            </a:r>
            <a:endParaRPr lang="ru-RU" dirty="0"/>
          </a:p>
        </p:txBody>
      </p:sp>
      <p:sp>
        <p:nvSpPr>
          <p:cNvPr id="3" name="Содержимое 2"/>
          <p:cNvSpPr>
            <a:spLocks noGrp="1"/>
          </p:cNvSpPr>
          <p:nvPr>
            <p:ph sz="quarter" idx="1"/>
          </p:nvPr>
        </p:nvSpPr>
        <p:spPr>
          <a:xfrm>
            <a:off x="2214546" y="785794"/>
            <a:ext cx="6472254" cy="5929354"/>
          </a:xfrm>
        </p:spPr>
        <p:txBody>
          <a:bodyPr>
            <a:normAutofit/>
          </a:bodyPr>
          <a:lstStyle/>
          <a:p>
            <a:r>
              <a:rPr lang="ru-RU" sz="1400" dirty="0" smtClean="0"/>
              <a:t>ПИСЬМА К МОЛОДЫМ ЧИТАТЕЛЯМ</a:t>
            </a:r>
          </a:p>
          <a:p>
            <a:endParaRPr lang="ru-RU" sz="1400" dirty="0" smtClean="0"/>
          </a:p>
          <a:p>
            <a:r>
              <a:rPr lang="ru-RU" sz="1400" dirty="0" smtClean="0"/>
              <a:t>Каждая беседа пожилого человека с молодыми оборачивается поучением. Положение всегда было таким и, вероятно, всегда таким и останется. Постараюсь быть кратким и сказать лишь о самом для себя главном — как оно мне представляется, поделиться опытом прожитой жизни.</a:t>
            </a:r>
          </a:p>
          <a:p>
            <a:endParaRPr lang="ru-RU" sz="1400" dirty="0" smtClean="0"/>
          </a:p>
          <a:p>
            <a:r>
              <a:rPr lang="ru-RU" sz="1400" dirty="0" smtClean="0"/>
              <a:t>Для своих бесед с читателем я избрал форму писем. Это, конечно, условная форма. В читателях моих писем я представляю себе друзей. Письма к друзьям позволяют мне писать просто.</a:t>
            </a:r>
          </a:p>
          <a:p>
            <a:endParaRPr lang="ru-RU" sz="1400" dirty="0" smtClean="0"/>
          </a:p>
          <a:p>
            <a:r>
              <a:rPr lang="ru-RU" sz="1400" dirty="0" smtClean="0"/>
              <a:t>Почему я расположил свои письма именно так? Сперва я пишу в своих письмах о цели и смысле жизни, о красоте поведения, а потом перехожу к красоте окружающего нас мира, к красоте, открывающейся нам в произведениях искусства. Я делаю это потому, что для восприятия красоты окружающего человек сам должен быть душевно красив, глубок, стоять на правильных жизненных позициях. Попробуйте держать бинокль в дрожащих руках — ничего не увидите.</a:t>
            </a:r>
            <a:endParaRPr lang="ru-RU" sz="14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428604"/>
            <a:ext cx="8229600" cy="642942"/>
          </a:xfrm>
        </p:spPr>
        <p:txBody>
          <a:bodyPr>
            <a:noAutofit/>
          </a:bodyPr>
          <a:lstStyle/>
          <a:p>
            <a:pPr algn="ctr"/>
            <a:r>
              <a:rPr lang="ru-RU" sz="2000" dirty="0" smtClean="0">
                <a:solidFill>
                  <a:srgbClr val="FF0000"/>
                </a:solidFill>
              </a:rPr>
              <a:t>Письмо первое</a:t>
            </a:r>
            <a:br>
              <a:rPr lang="ru-RU" sz="2000" dirty="0" smtClean="0">
                <a:solidFill>
                  <a:srgbClr val="FF0000"/>
                </a:solidFill>
              </a:rPr>
            </a:br>
            <a:r>
              <a:rPr lang="ru-RU" sz="2000" dirty="0" smtClean="0">
                <a:solidFill>
                  <a:srgbClr val="FF0000"/>
                </a:solidFill>
              </a:rPr>
              <a:t>БОЛЬШОЕ В МАЛОМ</a:t>
            </a:r>
            <a:r>
              <a:rPr lang="ru-RU" sz="2000" dirty="0" smtClean="0"/>
              <a:t/>
            </a:r>
            <a:br>
              <a:rPr lang="ru-RU" sz="2000" dirty="0" smtClean="0"/>
            </a:br>
            <a:endParaRPr lang="ru-RU" sz="2000" dirty="0"/>
          </a:p>
        </p:txBody>
      </p:sp>
      <p:sp>
        <p:nvSpPr>
          <p:cNvPr id="3" name="Содержимое 2"/>
          <p:cNvSpPr>
            <a:spLocks noGrp="1"/>
          </p:cNvSpPr>
          <p:nvPr>
            <p:ph sz="quarter" idx="1"/>
          </p:nvPr>
        </p:nvSpPr>
        <p:spPr>
          <a:xfrm>
            <a:off x="142844" y="928670"/>
            <a:ext cx="8786874" cy="5786478"/>
          </a:xfrm>
        </p:spPr>
        <p:txBody>
          <a:bodyPr>
            <a:normAutofit fontScale="92500" lnSpcReduction="10000"/>
          </a:bodyPr>
          <a:lstStyle/>
          <a:p>
            <a:endParaRPr lang="ru-RU" sz="1400" dirty="0" smtClean="0"/>
          </a:p>
          <a:p>
            <a:r>
              <a:rPr lang="ru-RU" sz="1400" dirty="0" smtClean="0"/>
              <a:t>В материальном мире большое не уместишь в малом. В сфере же духовных ценностей не так: в малом может уместиться гораздо большее, а если в большом попытаться уместить малое, то большое просто перестанет существовать.</a:t>
            </a:r>
          </a:p>
          <a:p>
            <a:endParaRPr lang="ru-RU" sz="1400" dirty="0" smtClean="0"/>
          </a:p>
          <a:p>
            <a:r>
              <a:rPr lang="ru-RU" sz="1400" dirty="0" smtClean="0"/>
              <a:t>Если есть у человека великая цель, то она должна проявляться во всем — в самом, казалось бы, незначительном. Надо быть честным в незаметном и случайном: тогда только будешь честным и в выполнении своего большого долга. Большая цель охватывает всего человека, сказывается в каждом его поступке, и нельзя думать, что дурными средствами можно достигнуть доброй цели.</a:t>
            </a:r>
          </a:p>
          <a:p>
            <a:endParaRPr lang="ru-RU" sz="1400" dirty="0" smtClean="0"/>
          </a:p>
          <a:p>
            <a:r>
              <a:rPr lang="ru-RU" sz="1400" dirty="0" smtClean="0"/>
              <a:t>Поговорка «цель оправдывает средства» губительна и безнравственна. Это хорошо показал Достоевский в «Преступлении и наказании». Главное действующее лицо этого произведения — Родион Раскольников думал, что, убив отвратительную старушонку-ростовщицу, он добудет деньги, на которые сможет затем достигнуть великих целей и облагодетельствовать человечество, но терпит внутреннее крушение. Цель далека и несбыточна, а преступление реально; оно ужасно и ничем не может быть оправдано. Стремиться к высокой цели низкими средствами нельзя. Надо быть одинаково честным как в большом, так и в малом.</a:t>
            </a:r>
          </a:p>
          <a:p>
            <a:endParaRPr lang="ru-RU" sz="1400" dirty="0" smtClean="0"/>
          </a:p>
          <a:p>
            <a:r>
              <a:rPr lang="ru-RU" sz="1400" dirty="0" smtClean="0"/>
              <a:t>Общее правило: блюсти большое в малом — нужно, в частности, и в науке. Научная истина дороже всего, и ей надо следовать во всех деталях научного исследования и в жизни ученого. Если же стремиться в науке к «мелким» целям — к доказательству «силой», вопреки фактам, к «интересности» выводов, к их эффективности или к любым формам </a:t>
            </a:r>
            <a:r>
              <a:rPr lang="ru-RU" sz="1400" dirty="0" err="1" smtClean="0"/>
              <a:t>самопродвижения</a:t>
            </a:r>
            <a:r>
              <a:rPr lang="ru-RU" sz="1400" dirty="0" smtClean="0"/>
              <a:t>, то ученый неизбежно терпит крах. Может быть, не сразу, но в конечном счете! Когда начинаются преувеличения полученных результатов исследования или даже мелкие подтасовки фактов и научная истина оттесняется на второй план, наука перестает существовать, и сам ученый рано или поздно перестает быть ученым.</a:t>
            </a:r>
          </a:p>
          <a:p>
            <a:endParaRPr lang="ru-RU" sz="1400" dirty="0" smtClean="0"/>
          </a:p>
          <a:p>
            <a:r>
              <a:rPr lang="ru-RU" sz="1400" dirty="0" smtClean="0"/>
              <a:t>Соблюдать большое надо во всем решительно. Тогда все легко и просто.</a:t>
            </a:r>
            <a:endParaRPr lang="ru-RU" sz="14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28596" y="357166"/>
            <a:ext cx="8229600" cy="571480"/>
          </a:xfrm>
        </p:spPr>
        <p:txBody>
          <a:bodyPr>
            <a:noAutofit/>
          </a:bodyPr>
          <a:lstStyle/>
          <a:p>
            <a:pPr algn="ctr"/>
            <a:r>
              <a:rPr lang="ru-RU" sz="1800" dirty="0" smtClean="0">
                <a:solidFill>
                  <a:srgbClr val="FF0000"/>
                </a:solidFill>
              </a:rPr>
              <a:t>Письмо второе</a:t>
            </a:r>
            <a:br>
              <a:rPr lang="ru-RU" sz="1800" dirty="0" smtClean="0">
                <a:solidFill>
                  <a:srgbClr val="FF0000"/>
                </a:solidFill>
              </a:rPr>
            </a:br>
            <a:r>
              <a:rPr lang="ru-RU" sz="1800" dirty="0" smtClean="0">
                <a:solidFill>
                  <a:srgbClr val="FF0000"/>
                </a:solidFill>
              </a:rPr>
              <a:t>МОЛОДОСТЬ — ВСЯ ЖИЗНЬ</a:t>
            </a:r>
            <a:br>
              <a:rPr lang="ru-RU" sz="1800" dirty="0" smtClean="0">
                <a:solidFill>
                  <a:srgbClr val="FF0000"/>
                </a:solidFill>
              </a:rPr>
            </a:br>
            <a:endParaRPr lang="ru-RU" sz="1800" dirty="0">
              <a:solidFill>
                <a:srgbClr val="FF0000"/>
              </a:solidFill>
            </a:endParaRPr>
          </a:p>
        </p:txBody>
      </p:sp>
      <p:sp>
        <p:nvSpPr>
          <p:cNvPr id="3" name="Содержимое 2"/>
          <p:cNvSpPr>
            <a:spLocks noGrp="1"/>
          </p:cNvSpPr>
          <p:nvPr>
            <p:ph sz="quarter" idx="1"/>
          </p:nvPr>
        </p:nvSpPr>
        <p:spPr>
          <a:xfrm>
            <a:off x="214282" y="714356"/>
            <a:ext cx="8715436" cy="6000792"/>
          </a:xfrm>
        </p:spPr>
        <p:txBody>
          <a:bodyPr>
            <a:normAutofit/>
          </a:bodyPr>
          <a:lstStyle/>
          <a:p>
            <a:endParaRPr lang="ru-RU" sz="1400" dirty="0" smtClean="0"/>
          </a:p>
          <a:p>
            <a:r>
              <a:rPr lang="ru-RU" sz="1400" dirty="0" smtClean="0"/>
              <a:t>Когда я учился в школе, а потом в университете, мне казалось, что моя «взрослая жизнь» будет в какой-то совершенно иной обстановке, как бы в ином мире, и меня будут окружать совсем другие люди. От настоящего не останется ничего... А на самом деле оказалось все иначе. Мои сверстники остались со мной. Не все, конечно: многих унесла смерть. И все же друзья молодости оказались самыми верными, всегдашними. Круг знакомых возрос необычайно, но настоящие друзья — старые. Подлинные друзья приобретаются в молодости. Я помню, что и у моей матери настоящими друзьями остались только ее подруги по гимназии. У отца друзья были его сокурсники по институту. И сколько я ни наблюдал, открытость к дружбе постепенно снижается с возрастом. Молодость — это время сближения. И об этом следует помнить и друзей беречь, ибо настоящая дружба очень помогает и в горе и в радости. В радости ведь тоже нужна помощь: помощь, чтобы ощутить счастье до глубины души, ощутить и поделиться им. Неразделенная радость — не радость. Человека портит счастье, если он переживает его один. Когда же наступит пора несчастий, пора утрат — опять-таки нельзя быть одному. Горе человеку, если он один.</a:t>
            </a:r>
          </a:p>
          <a:p>
            <a:r>
              <a:rPr lang="ru-RU" sz="1400" dirty="0" smtClean="0"/>
              <a:t>Поэтому берегите молодость до глубокой старости. Цените все хорошее, что приобрели в молодые годы, не растрачивайте богатств молодости. Ничто из приобретенного в молодости не проходит бесследно. Привычки, воспитанные в молодости, сохраняются на всю жизнь. Навыки в труде — тоже. Привык к работе — и работа вечно будет доставлять радость. А как это важно для человеческого счастья! Нет несчастнее человека ленивого, вечно избегающего труда, усилий...</a:t>
            </a:r>
          </a:p>
          <a:p>
            <a:r>
              <a:rPr lang="ru-RU" sz="1400" dirty="0" smtClean="0"/>
              <a:t>Как в молодости, так и в старости. Хорошие навыки молодости облегчат жизнь, дурные — усложнят ее и затруднят.</a:t>
            </a:r>
          </a:p>
          <a:p>
            <a:r>
              <a:rPr lang="ru-RU" sz="1400" dirty="0" smtClean="0"/>
              <a:t>И еще. Есть русская пословица: «Береги честь смолоду». В памяти остаются все поступки, совершенные в молодости. Хорошие будут радовать, дурные не давать спать!</a:t>
            </a:r>
            <a:endParaRPr lang="ru-RU" sz="14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642918"/>
            <a:ext cx="8229600" cy="439718"/>
          </a:xfrm>
        </p:spPr>
        <p:txBody>
          <a:bodyPr>
            <a:noAutofit/>
          </a:bodyPr>
          <a:lstStyle/>
          <a:p>
            <a:pPr algn="ctr"/>
            <a:r>
              <a:rPr lang="ru-RU" sz="2000" dirty="0" smtClean="0">
                <a:solidFill>
                  <a:srgbClr val="FF0000"/>
                </a:solidFill>
              </a:rPr>
              <a:t>Письмо третье</a:t>
            </a:r>
            <a:br>
              <a:rPr lang="ru-RU" sz="2000" dirty="0" smtClean="0">
                <a:solidFill>
                  <a:srgbClr val="FF0000"/>
                </a:solidFill>
              </a:rPr>
            </a:br>
            <a:r>
              <a:rPr lang="ru-RU" sz="2000" dirty="0" smtClean="0">
                <a:solidFill>
                  <a:srgbClr val="FF0000"/>
                </a:solidFill>
              </a:rPr>
              <a:t>САМОЕ БОЛЬШОЕ</a:t>
            </a:r>
            <a:br>
              <a:rPr lang="ru-RU" sz="2000" dirty="0" smtClean="0">
                <a:solidFill>
                  <a:srgbClr val="FF0000"/>
                </a:solidFill>
              </a:rPr>
            </a:br>
            <a:endParaRPr lang="ru-RU" sz="2000" dirty="0">
              <a:solidFill>
                <a:srgbClr val="FF0000"/>
              </a:solidFill>
            </a:endParaRPr>
          </a:p>
        </p:txBody>
      </p:sp>
      <p:sp>
        <p:nvSpPr>
          <p:cNvPr id="3" name="Содержимое 2"/>
          <p:cNvSpPr>
            <a:spLocks noGrp="1"/>
          </p:cNvSpPr>
          <p:nvPr>
            <p:ph sz="quarter" idx="1"/>
          </p:nvPr>
        </p:nvSpPr>
        <p:spPr>
          <a:xfrm>
            <a:off x="142844" y="857232"/>
            <a:ext cx="8858312" cy="6000768"/>
          </a:xfrm>
        </p:spPr>
        <p:txBody>
          <a:bodyPr>
            <a:normAutofit fontScale="85000" lnSpcReduction="20000"/>
          </a:bodyPr>
          <a:lstStyle/>
          <a:p>
            <a:endParaRPr lang="ru-RU" sz="1200" dirty="0" smtClean="0"/>
          </a:p>
          <a:p>
            <a:r>
              <a:rPr lang="ru-RU" sz="1200" dirty="0" smtClean="0"/>
              <a:t>А в чем самая большая цель жизни? Я думаю: увеличивать добро в окружающем нас. А добро — это прежде всего счастье всех людей. Оно слагается из многого, и каждый раз жизнь ставит перед человеком задачу, которую важно уметь решать. Можно и в мелочи сделать добро человеку, можно и о крупном думать, но мелочь и крупное нельзя разделять. Многое, как я уже говорил, начинается с мелочей, зарождается в детстве и в близком.</a:t>
            </a:r>
          </a:p>
          <a:p>
            <a:endParaRPr lang="ru-RU" sz="1200" dirty="0" smtClean="0"/>
          </a:p>
          <a:p>
            <a:r>
              <a:rPr lang="ru-RU" sz="1200" dirty="0" smtClean="0"/>
              <a:t>Ребенок любит свою мать и своего отца, братьев и сестер, свою семью, свой дом. Постепенно расширяясь, его привязанности распространяются на школу, село, город, всю свою страну. А это уже совсем большое и глубокое чувство, хотя и на этом нельзя останавливаться и надо любить в человеке человека.</a:t>
            </a:r>
          </a:p>
          <a:p>
            <a:endParaRPr lang="ru-RU" sz="1200" dirty="0" smtClean="0"/>
          </a:p>
          <a:p>
            <a:r>
              <a:rPr lang="ru-RU" sz="1200" dirty="0" smtClean="0"/>
              <a:t>Надо быть патриотом, а не националистом. Нет необходимости ненавидеть каждую чужую семью, потому что любишь свою. Нет необходимости ненавидеть другие народы, потому что ты патриот. Между патриотизмом и национализмом глубокое различие. В первом — любовь к своей стране, во втором — ненависть ко всем другим.</a:t>
            </a:r>
          </a:p>
          <a:p>
            <a:endParaRPr lang="ru-RU" sz="1200" dirty="0" smtClean="0"/>
          </a:p>
          <a:p>
            <a:r>
              <a:rPr lang="ru-RU" sz="1200" dirty="0" smtClean="0"/>
              <a:t>Большая цель добра начинается с малого — с желания добра своим близким, но, расширяясь, она захватывает все более широкий круг вопросов.</a:t>
            </a:r>
          </a:p>
          <a:p>
            <a:endParaRPr lang="ru-RU" sz="1200" dirty="0" smtClean="0"/>
          </a:p>
          <a:p>
            <a:r>
              <a:rPr lang="ru-RU" sz="1200" dirty="0" smtClean="0"/>
              <a:t>Это как круги на воде. Но круги на воде, расширяясь, становятся все слабее. Любовь же и дружба, разрастаясь и распространяясь на многое, обретают новые силы, становятся все выше, а человек, их центр, мудрее.</a:t>
            </a:r>
          </a:p>
          <a:p>
            <a:endParaRPr lang="ru-RU" sz="1200" dirty="0" smtClean="0"/>
          </a:p>
          <a:p>
            <a:r>
              <a:rPr lang="ru-RU" sz="1200" dirty="0" smtClean="0"/>
              <a:t>Любовь не должна быть безотчетной, она должна быть умной. Это значит, что она должна быть соединена с умением замечать недостатки, бороться с недостатками — как в любимом человеке, так и в окружающих людях. Она должна быть соединена с мудростью, с умением отделять необходимое от пустого и ложного. Она не должна быть слепой. Слепой восторг (его даже не назовешь любовью) может привести к ужасным последствиям. Мать, всем восторгающаяся и поощряющая во всем своего ребенка, может воспитать нравственного урода. Слепой восторг перед Германией («Германия превыше всего» — слова шовинистической немецкой песни) привел к нацизму, слепой восторг перед Италией — к фашизму.</a:t>
            </a:r>
          </a:p>
          <a:p>
            <a:endParaRPr lang="ru-RU" sz="1200" dirty="0" smtClean="0"/>
          </a:p>
          <a:p>
            <a:r>
              <a:rPr lang="ru-RU" sz="1200" dirty="0" smtClean="0"/>
              <a:t>Мудрость — это ум, соединенный с добротой. Ум без доброты — хитрость. Хитрость же постепенно чахнет и непременно рано или поздно оборачивается против самого хитреца. Поэтому хитрость вынуждена скрываться. Мудрость же открыта и надежна. Она не обманывает других, и прежде всего самого мудрого человека. Мудрость приносит мудрецу доброе имя и прочное счастье, приносит счастье надежное, долголетнее и ту спокойную совесть, которая ценнее всего в старости.</a:t>
            </a:r>
          </a:p>
          <a:p>
            <a:endParaRPr lang="ru-RU" sz="1200" dirty="0" smtClean="0"/>
          </a:p>
          <a:p>
            <a:r>
              <a:rPr lang="ru-RU" sz="1200" dirty="0" smtClean="0"/>
              <a:t>Как выразить то общее, что есть между моими тремя положениями: «Большое в малом», «Молодость — всегда» и «Самое большое»? Его можно выразить одним словом, которое может стать девизом: «Верность». Верность тем большим принципам, которыми должен руководствоваться человек в большом и малом, верность своей безупречной молодости, своей родине в широком и в узком смысле этого понятия, верность семье, друзьям, городу, стране, народу. В конечном счете верность есть верность правде — правде-истине и правде-справедливости.</a:t>
            </a:r>
            <a:endParaRPr lang="ru-RU" sz="12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142852"/>
            <a:ext cx="8229600" cy="500066"/>
          </a:xfrm>
        </p:spPr>
        <p:txBody>
          <a:bodyPr>
            <a:normAutofit fontScale="90000"/>
          </a:bodyPr>
          <a:lstStyle/>
          <a:p>
            <a:pPr algn="ctr"/>
            <a:r>
              <a:rPr lang="ru-RU" sz="1600" dirty="0" smtClean="0">
                <a:solidFill>
                  <a:srgbClr val="FF0000"/>
                </a:solidFill>
              </a:rPr>
              <a:t>Письмо четвертое</a:t>
            </a:r>
            <a:br>
              <a:rPr lang="ru-RU" sz="1600" dirty="0" smtClean="0">
                <a:solidFill>
                  <a:srgbClr val="FF0000"/>
                </a:solidFill>
              </a:rPr>
            </a:br>
            <a:r>
              <a:rPr lang="ru-RU" sz="1600" dirty="0" smtClean="0">
                <a:solidFill>
                  <a:srgbClr val="FF0000"/>
                </a:solidFill>
              </a:rPr>
              <a:t>САМАЯ БОЛЬШАЯ ЦЕННОСТЬ ЖИЗНЬ</a:t>
            </a:r>
            <a:endParaRPr lang="ru-RU" sz="1600" dirty="0">
              <a:solidFill>
                <a:srgbClr val="FF0000"/>
              </a:solidFill>
            </a:endParaRPr>
          </a:p>
        </p:txBody>
      </p:sp>
      <p:sp>
        <p:nvSpPr>
          <p:cNvPr id="3" name="Содержимое 2"/>
          <p:cNvSpPr>
            <a:spLocks noGrp="1"/>
          </p:cNvSpPr>
          <p:nvPr>
            <p:ph sz="quarter" idx="1"/>
          </p:nvPr>
        </p:nvSpPr>
        <p:spPr>
          <a:xfrm>
            <a:off x="142844" y="714356"/>
            <a:ext cx="8858312" cy="5929354"/>
          </a:xfrm>
        </p:spPr>
        <p:txBody>
          <a:bodyPr>
            <a:normAutofit fontScale="92500" lnSpcReduction="10000"/>
          </a:bodyPr>
          <a:lstStyle/>
          <a:p>
            <a:endParaRPr lang="ru-RU" sz="1200" dirty="0" smtClean="0"/>
          </a:p>
          <a:p>
            <a:endParaRPr lang="ru-RU" sz="1200" dirty="0" smtClean="0"/>
          </a:p>
          <a:p>
            <a:r>
              <a:rPr lang="ru-RU" sz="1200" dirty="0" smtClean="0"/>
              <a:t>«Вдох — выдох, выдох!» Я слышу голос инструктора гимнастики: «Чтобы вдохнуть полной грудью, надо хорошенько выдохнуть. Учитесь прежде всего выдыхать, избавляться от „отработанного воздуха”».</a:t>
            </a:r>
          </a:p>
          <a:p>
            <a:endParaRPr lang="ru-RU" sz="1200" dirty="0" smtClean="0"/>
          </a:p>
          <a:p>
            <a:r>
              <a:rPr lang="ru-RU" sz="1200" dirty="0" smtClean="0"/>
              <a:t>Жизнь — это прежде всего дыхание. «Душа», «дух»! А умер — прежде всего — «перестал дышать». Так думали исстари. «Дух вон!» — это значит «умер».</a:t>
            </a:r>
          </a:p>
          <a:p>
            <a:endParaRPr lang="ru-RU" sz="1200" dirty="0" smtClean="0"/>
          </a:p>
          <a:p>
            <a:r>
              <a:rPr lang="ru-RU" sz="1200" dirty="0" smtClean="0"/>
              <a:t>«Душно» бывает в доме, «душно» и в нравственной жизни. Хорошенько выдохнуть все мелочные заботы, всю суету будничной жизни, избавиться, стряхнуть все, что стесняет движение мысли, что давит душу, не позволяет человеку принимать жизнь, ее ценности, ее красоту.</a:t>
            </a:r>
          </a:p>
          <a:p>
            <a:endParaRPr lang="ru-RU" sz="1200" dirty="0" smtClean="0"/>
          </a:p>
          <a:p>
            <a:r>
              <a:rPr lang="ru-RU" sz="1200" dirty="0" smtClean="0"/>
              <a:t>Человек всегда должен думать о самом важном для себя и для других, сбрасывая с себя все пустые заботы.</a:t>
            </a:r>
          </a:p>
          <a:p>
            <a:endParaRPr lang="ru-RU" sz="1200" dirty="0" smtClean="0"/>
          </a:p>
          <a:p>
            <a:r>
              <a:rPr lang="ru-RU" sz="1200" dirty="0" smtClean="0"/>
              <a:t>Надо быть открытым к людям, терпимым к людям, искать в них прежде всего лучшее. Умение искать и находить лучшее, просто «хорошее», «заслоненную красоту» обогащает человека духовно.</a:t>
            </a:r>
          </a:p>
          <a:p>
            <a:endParaRPr lang="ru-RU" sz="1200" dirty="0" smtClean="0"/>
          </a:p>
          <a:p>
            <a:r>
              <a:rPr lang="ru-RU" sz="1200" dirty="0" smtClean="0"/>
              <a:t>Заметить красоту в природе, в поселке, городе, улице, не говоря уже в человеке, сквозь все заслоны мелочей — это значит расширить сферу жизни, сферу того жизненного простора, в которой живет человек.</a:t>
            </a:r>
          </a:p>
          <a:p>
            <a:endParaRPr lang="ru-RU" sz="1200" dirty="0" smtClean="0"/>
          </a:p>
          <a:p>
            <a:r>
              <a:rPr lang="ru-RU" sz="1200" dirty="0" smtClean="0"/>
              <a:t>Я долго искал это слово — сфера. Сперва я сказал себе: «Надо расширять границы жизни», — но жизнь не имеет границ! Это не земельный участок, огороженный забором — границами. Расширять пределы жизни — не годится для выражения моей мысли по той же причине. Расширять горизонты жизни — это уже лучше, но все же что-то не то. У Максимилиана Волошина есть хорошо придуманное им слово — «окоем». Это все то, что вмещает глаз, что он может охватить. Но и тут мешает ограниченность нашего бытового знания. Жизнь не может быть сведена к бытовым впечатлениям. Надо уметь чувствовать и даже замечать то, что за пределами нашего восприятия, иметь как бы «предчувствие» открывающегося или могущего нам открыться нового. Самая большая ценность в мире — жизнь: чужая, своя, жизнь животного мира и растений, жизнь культуры, жизнь на всем ее протяжении — и в прошлом, и в настоящем, и в будущем... А жизнь бесконечно глубока. Мы всегда встречаемся с чем-то, чего не замечали раньше, что поражает нас своей красотой, неожиданной мудростью, неповторимостью.</a:t>
            </a:r>
            <a:endParaRPr lang="ru-RU" sz="12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500034" y="500042"/>
            <a:ext cx="8229600" cy="500066"/>
          </a:xfrm>
        </p:spPr>
        <p:txBody>
          <a:bodyPr>
            <a:normAutofit fontScale="90000"/>
          </a:bodyPr>
          <a:lstStyle/>
          <a:p>
            <a:pPr algn="ctr"/>
            <a:r>
              <a:rPr lang="ru-RU" sz="1800" dirty="0" smtClean="0">
                <a:solidFill>
                  <a:srgbClr val="FF0000"/>
                </a:solidFill>
              </a:rPr>
              <a:t>Письмо пятое</a:t>
            </a:r>
            <a:br>
              <a:rPr lang="ru-RU" sz="1800" dirty="0" smtClean="0">
                <a:solidFill>
                  <a:srgbClr val="FF0000"/>
                </a:solidFill>
              </a:rPr>
            </a:br>
            <a:r>
              <a:rPr lang="ru-RU" sz="1800" dirty="0" smtClean="0">
                <a:solidFill>
                  <a:srgbClr val="FF0000"/>
                </a:solidFill>
              </a:rPr>
              <a:t>В ЧЕМ СМЫСЛ ЖИЗНИ</a:t>
            </a:r>
            <a:br>
              <a:rPr lang="ru-RU" sz="1800" dirty="0" smtClean="0">
                <a:solidFill>
                  <a:srgbClr val="FF0000"/>
                </a:solidFill>
              </a:rPr>
            </a:br>
            <a:endParaRPr lang="ru-RU" sz="1800" dirty="0">
              <a:solidFill>
                <a:srgbClr val="FF0000"/>
              </a:solidFill>
            </a:endParaRPr>
          </a:p>
        </p:txBody>
      </p:sp>
      <p:sp>
        <p:nvSpPr>
          <p:cNvPr id="3" name="Содержимое 2"/>
          <p:cNvSpPr>
            <a:spLocks noGrp="1"/>
          </p:cNvSpPr>
          <p:nvPr>
            <p:ph sz="quarter" idx="1"/>
          </p:nvPr>
        </p:nvSpPr>
        <p:spPr>
          <a:xfrm>
            <a:off x="214282" y="928646"/>
            <a:ext cx="8786874" cy="5929354"/>
          </a:xfrm>
        </p:spPr>
        <p:txBody>
          <a:bodyPr>
            <a:normAutofit fontScale="70000" lnSpcReduction="20000"/>
          </a:bodyPr>
          <a:lstStyle/>
          <a:p>
            <a:endParaRPr lang="ru-RU" sz="1400" dirty="0" smtClean="0"/>
          </a:p>
          <a:p>
            <a:r>
              <a:rPr lang="ru-RU" sz="1400" dirty="0" smtClean="0"/>
              <a:t>Можно по-разному определять цель своего существования, но цель должна быть — иначе будет не жизнь, а прозябание.</a:t>
            </a:r>
          </a:p>
          <a:p>
            <a:r>
              <a:rPr lang="ru-RU" sz="1400" dirty="0" smtClean="0"/>
              <a:t>Надо иметь и принципы в жизни. Хорошо их даже изложить в дневнике, но чтобы дневник был «настоящим», его никому нельзя показывать — писать для себя только.</a:t>
            </a:r>
          </a:p>
          <a:p>
            <a:r>
              <a:rPr lang="ru-RU" sz="1400" dirty="0" smtClean="0"/>
              <a:t>Одно правило в жизни должно быть у каждого человека, в его цели жизни, в его принципах жизни, в его поведении: надо прожить жизнь с достоинством, чтобы не стыдно было вспомнить.</a:t>
            </a:r>
          </a:p>
          <a:p>
            <a:r>
              <a:rPr lang="ru-RU" sz="1400" dirty="0" smtClean="0"/>
              <a:t>Достоинство требует доброты, великодушия, умения не быть узким эгоистом, быть правдивым, хорошим другом, находить радость в помощи другим.</a:t>
            </a:r>
          </a:p>
          <a:p>
            <a:r>
              <a:rPr lang="ru-RU" sz="1400" dirty="0" smtClean="0"/>
              <a:t>Ради достоинства жизни надо уметь отказываться от мелких удовольствий и немалых тоже... Уметь извиняться, признавать перед другими ошибку — лучше, чем юлить и врать.</a:t>
            </a:r>
          </a:p>
          <a:p>
            <a:r>
              <a:rPr lang="ru-RU" sz="1400" dirty="0" smtClean="0"/>
              <a:t>Обманывая, человек прежде всего обманывает самого себя, ибо он думает, что успешно соврал, а люди поняли и из деликатности промолчали.</a:t>
            </a:r>
          </a:p>
          <a:p>
            <a:r>
              <a:rPr lang="ru-RU" sz="1400" dirty="0" smtClean="0"/>
              <a:t>Вранье всегда видно. У людей особое чувство подсказывает — врут им или говорят правду. Но нет доказательств, а чаще — не хочется связываться...</a:t>
            </a:r>
          </a:p>
          <a:p>
            <a:r>
              <a:rPr lang="ru-RU" sz="1400" dirty="0" smtClean="0"/>
              <a:t>Природа создавала человека много миллионов лет, пока не создала, и вот эту творческую, созидательную деятельность природы нужно, я думаю, уважать, нужно прожить жизнь с достоинством и прожить так, чтобы природа, работавшая над нашим созданием, не была обижена. Природа созидательна, она создала нас, поэтому мы должны в нашей жизни поддерживать эту созидательную тенденцию, творчество и ни в коем случае не поддерживать всего разрушительного, что есть в жизни. Как это понимать, как прилагать к своей жизни, на это должен отвечать каждый человек индивидуально, применительно к своим способностям, своим интересам и т.д. Но жить нужно созидая, поддерживать созидательность в жизни. Жизнь разнообразна, а следовательно, и созидание разнообразно, и наши устремления к созидательности в жизни должны быть тоже разнообразны по мере наших способностей и склонностей. Как вы считаете?</a:t>
            </a:r>
          </a:p>
          <a:p>
            <a:r>
              <a:rPr lang="ru-RU" sz="1400" dirty="0" smtClean="0"/>
              <a:t>В жизни есть какой-то уровень счастья, от которого мы ведем отсчет, как ведем отсчет высоты от уровня моря.</a:t>
            </a:r>
          </a:p>
          <a:p>
            <a:r>
              <a:rPr lang="ru-RU" sz="1400" dirty="0" smtClean="0"/>
              <a:t>Точка отсчета. Так вот, задача каждого человека и в крупном и в малом повышать этот уровень счастья, повышать в жизни. И свое личное счастье тоже не остается вне этих забот. Но главным образом — окружающих, тех, кто ближе к вам, чей уровень счастья можно повысить просто, легко, без забот. А кроме того, это значит повышать уровень счастья своей страны и всего человечества в конце концов.</a:t>
            </a:r>
          </a:p>
          <a:p>
            <a:r>
              <a:rPr lang="ru-RU" sz="1400" dirty="0" smtClean="0"/>
              <a:t>Способы различные, но для каждого что-то доступно. Если не доступно решение государственных вопросов, что повышает всегда уровень счастья, если они мудро решаются, то повысить этот уровень счастья можно в пределах своего рабочего окружения, в пределах своей школы, в кругу своих друзей и товарищей. У каждого есть такая возможность.</a:t>
            </a:r>
          </a:p>
          <a:p>
            <a:r>
              <a:rPr lang="ru-RU" sz="1400" dirty="0" smtClean="0"/>
              <a:t>Жизнь — прежде всего творчество, но это не значит, что каждый человек, чтобы жить, должен родиться художником, балериной или ученым. Творчество тоже можно творить. Можно творить просто добрую атмосферу вокруг себя, как сейчас выражаются, ауру добра вокруг себя. Вот, например, в общество человек может принести с собой атмосферу подозрительности, какого-то тягостного молчания, а может внести сразу радость, свет. Вот это и есть творчество. Творчество — оно беспрерывно. Так что жизнь — это и есть вечное созидание. Человек рождается и оставляет по себе память. Какую он оставит по себе память? Об этом нужно заботиться уже не только с определенного возраста, но, я думаю, с самого начала, так как человек может уйти в любой момент и в любой миг. И вот очень важно, какую память он о себе оставляет.</a:t>
            </a:r>
          </a:p>
          <a:p>
            <a:endParaRPr lang="ru-RU" sz="1400" dirty="0" smtClean="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457200" y="214290"/>
            <a:ext cx="8229600" cy="500066"/>
          </a:xfrm>
        </p:spPr>
        <p:txBody>
          <a:bodyPr>
            <a:normAutofit fontScale="90000"/>
          </a:bodyPr>
          <a:lstStyle/>
          <a:p>
            <a:pPr algn="ctr"/>
            <a:r>
              <a:rPr lang="ru-RU" dirty="0" smtClean="0">
                <a:solidFill>
                  <a:srgbClr val="7030A0"/>
                </a:solidFill>
              </a:rPr>
              <a:t>Вопросы для обсуждения</a:t>
            </a:r>
            <a:endParaRPr lang="ru-RU" dirty="0">
              <a:solidFill>
                <a:srgbClr val="7030A0"/>
              </a:solidFill>
            </a:endParaRPr>
          </a:p>
        </p:txBody>
      </p:sp>
      <p:sp>
        <p:nvSpPr>
          <p:cNvPr id="3" name="Содержимое 2"/>
          <p:cNvSpPr>
            <a:spLocks noGrp="1"/>
          </p:cNvSpPr>
          <p:nvPr>
            <p:ph sz="quarter" idx="1"/>
          </p:nvPr>
        </p:nvSpPr>
        <p:spPr>
          <a:xfrm>
            <a:off x="142844" y="785794"/>
            <a:ext cx="8786874" cy="5929354"/>
          </a:xfrm>
        </p:spPr>
        <p:txBody>
          <a:bodyPr>
            <a:normAutofit/>
          </a:bodyPr>
          <a:lstStyle/>
          <a:p>
            <a:r>
              <a:rPr lang="ru-RU" dirty="0" smtClean="0"/>
              <a:t>Цель человеческой жизни?</a:t>
            </a:r>
          </a:p>
          <a:p>
            <a:r>
              <a:rPr lang="ru-RU" dirty="0" smtClean="0"/>
              <a:t>Оправдывает ли цель средства?</a:t>
            </a:r>
          </a:p>
          <a:p>
            <a:r>
              <a:rPr lang="ru-RU" dirty="0" smtClean="0"/>
              <a:t>Что такое честь, которую нужно беречь смолоду?</a:t>
            </a:r>
          </a:p>
          <a:p>
            <a:r>
              <a:rPr lang="ru-RU" dirty="0" smtClean="0"/>
              <a:t>Кто такой патриот? Нужно ли быть патриотом? Почему? Какая разница между патриотом и националистом?</a:t>
            </a:r>
          </a:p>
          <a:p>
            <a:r>
              <a:rPr lang="ru-RU" dirty="0" smtClean="0"/>
              <a:t>Мудрость, доброта и успех – залог патриотизма, молодости и жизни… Согласны ли вы с этим?</a:t>
            </a:r>
          </a:p>
          <a:p>
            <a:r>
              <a:rPr lang="ru-RU" dirty="0" smtClean="0"/>
              <a:t>Жизнь – это творчество! Каким оно будет – зависит от одного человека или от общества?</a:t>
            </a:r>
          </a:p>
          <a:p>
            <a:endParaRPr lang="ru-RU" dirty="0" smtClean="0"/>
          </a:p>
          <a:p>
            <a:endParaRPr lang="ru-RU" sz="1200" dirty="0" smtClean="0"/>
          </a:p>
          <a:p>
            <a:endParaRPr lang="ru-RU" sz="1200" dirty="0" smtClean="0"/>
          </a:p>
          <a:p>
            <a:endParaRPr lang="ru-RU" sz="1200" dirty="0" smtClean="0"/>
          </a:p>
          <a:p>
            <a:endParaRPr lang="ru-RU" sz="1200" dirty="0" smtClean="0"/>
          </a:p>
          <a:p>
            <a:endParaRPr lang="ru-RU" sz="12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Заголовок 1"/>
          <p:cNvSpPr>
            <a:spLocks noGrp="1"/>
          </p:cNvSpPr>
          <p:nvPr>
            <p:ph type="title"/>
          </p:nvPr>
        </p:nvSpPr>
        <p:spPr>
          <a:xfrm>
            <a:off x="914400" y="274638"/>
            <a:ext cx="7772400" cy="725470"/>
          </a:xfrm>
        </p:spPr>
        <p:txBody>
          <a:bodyPr>
            <a:normAutofit fontScale="90000"/>
          </a:bodyPr>
          <a:lstStyle/>
          <a:p>
            <a:pPr algn="ctr"/>
            <a:r>
              <a:rPr lang="ru-RU" dirty="0" smtClean="0"/>
              <a:t>Домашнее задание </a:t>
            </a:r>
            <a:endParaRPr lang="ru-RU" dirty="0"/>
          </a:p>
        </p:txBody>
      </p:sp>
      <p:sp>
        <p:nvSpPr>
          <p:cNvPr id="3" name="Содержимое 2"/>
          <p:cNvSpPr>
            <a:spLocks noGrp="1"/>
          </p:cNvSpPr>
          <p:nvPr>
            <p:ph sz="quarter" idx="1"/>
          </p:nvPr>
        </p:nvSpPr>
        <p:spPr/>
        <p:txBody>
          <a:bodyPr/>
          <a:lstStyle/>
          <a:p>
            <a:r>
              <a:rPr lang="ru-RU" dirty="0" smtClean="0"/>
              <a:t>Составить и записать ораторскую речь по проблематике писем Д.С.Лихачева</a:t>
            </a:r>
            <a:endParaRPr lang="ru-RU" dirty="0"/>
          </a:p>
        </p:txBody>
      </p:sp>
    </p:spTree>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Справедливость">
  <a:themeElements>
    <a:clrScheme name="Справедливость">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Справедливость">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Справедливость">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16</TotalTime>
  <Words>2575</Words>
  <Application>Microsoft Office PowerPoint</Application>
  <PresentationFormat>Экран (4:3)</PresentationFormat>
  <Paragraphs>88</Paragraphs>
  <Slides>9</Slides>
  <Notes>0</Notes>
  <HiddenSlides>0</HiddenSlides>
  <MMClips>0</MMClips>
  <ScaleCrop>false</ScaleCrop>
  <HeadingPairs>
    <vt:vector size="4" baseType="variant">
      <vt:variant>
        <vt:lpstr>Тема</vt:lpstr>
      </vt:variant>
      <vt:variant>
        <vt:i4>1</vt:i4>
      </vt:variant>
      <vt:variant>
        <vt:lpstr>Заголовки слайдов</vt:lpstr>
      </vt:variant>
      <vt:variant>
        <vt:i4>9</vt:i4>
      </vt:variant>
    </vt:vector>
  </HeadingPairs>
  <TitlesOfParts>
    <vt:vector size="10" baseType="lpstr">
      <vt:lpstr>Справедливость</vt:lpstr>
      <vt:lpstr>Д.С.Лихачев Письма о добром и прекрасном</vt:lpstr>
      <vt:lpstr>Д.С.Лихачев</vt:lpstr>
      <vt:lpstr>Письмо первое БОЛЬШОЕ В МАЛОМ </vt:lpstr>
      <vt:lpstr>Письмо второе МОЛОДОСТЬ — ВСЯ ЖИЗНЬ </vt:lpstr>
      <vt:lpstr>Письмо третье САМОЕ БОЛЬШОЕ </vt:lpstr>
      <vt:lpstr>Письмо четвертое САМАЯ БОЛЬШАЯ ЦЕННОСТЬ ЖИЗНЬ</vt:lpstr>
      <vt:lpstr>Письмо пятое В ЧЕМ СМЫСЛ ЖИЗНИ </vt:lpstr>
      <vt:lpstr>Вопросы для обсуждения</vt:lpstr>
      <vt:lpstr>Домашнее задание </vt:lpstr>
    </vt:vector>
  </TitlesOfParts>
  <Company>СОШ22</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Слайд 1</dc:title>
  <dc:creator>22</dc:creator>
  <cp:lastModifiedBy>22</cp:lastModifiedBy>
  <cp:revision>3</cp:revision>
  <dcterms:created xsi:type="dcterms:W3CDTF">2011-05-02T08:25:26Z</dcterms:created>
  <dcterms:modified xsi:type="dcterms:W3CDTF">2011-05-02T08:41:54Z</dcterms:modified>
</cp:coreProperties>
</file>