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8000"/>
    <a:srgbClr val="422C16"/>
    <a:srgbClr val="0C788E"/>
    <a:srgbClr val="006666"/>
    <a:srgbClr val="0099CC"/>
    <a:srgbClr val="3366CC"/>
    <a:srgbClr val="660033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78" d="100"/>
          <a:sy n="78" d="100"/>
        </p:scale>
        <p:origin x="-221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5F36F-528F-42D2-8E67-ED998A6B2CC2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39B21-D04D-4522-A559-2066336BC6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39B21-D04D-4522-A559-2066336BC66B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547664" y="1484784"/>
            <a:ext cx="5832475" cy="647700"/>
          </a:xfrm>
        </p:spPr>
        <p:txBody>
          <a:bodyPr/>
          <a:lstStyle/>
          <a:p>
            <a:r>
              <a:rPr lang="ru-RU" sz="4800" dirty="0" smtClean="0"/>
              <a:t>А2. ЛЕКСИЧЕСКИЕ НОРМЫ </a:t>
            </a:r>
            <a:endParaRPr lang="es-ES" sz="4800" b="1" dirty="0">
              <a:solidFill>
                <a:srgbClr val="66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924944"/>
            <a:ext cx="80648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rebuchet MS" pitchFamily="34" charset="0"/>
              </a:rPr>
              <a:t>(УПОТРЕБЛЕНИЕ СЛОВА В СООТВЕТСТВИИ С ТОЧНЫМ ЛЕКСИЧЕСКИМ ЗНАЧЕНИЕМ </a:t>
            </a:r>
            <a:r>
              <a:rPr lang="ru-RU" sz="1400" dirty="0" smtClean="0">
                <a:latin typeface="Trebuchet MS" pitchFamily="34" charset="0"/>
              </a:rPr>
              <a:t>И</a:t>
            </a:r>
          </a:p>
          <a:p>
            <a:endParaRPr lang="ru-RU" sz="1400" dirty="0" smtClean="0">
              <a:latin typeface="Trebuchet MS" pitchFamily="34" charset="0"/>
            </a:endParaRPr>
          </a:p>
          <a:p>
            <a:r>
              <a:rPr lang="ru-RU" sz="1400" dirty="0" smtClean="0">
                <a:latin typeface="Trebuchet MS" pitchFamily="34" charset="0"/>
              </a:rPr>
              <a:t> </a:t>
            </a:r>
            <a:r>
              <a:rPr lang="ru-RU" sz="1400" dirty="0" smtClean="0">
                <a:latin typeface="Trebuchet MS" pitchFamily="34" charset="0"/>
              </a:rPr>
              <a:t>ТРЕБОВАНИЯМИ ЛЕКСИЧЕСКОЙ </a:t>
            </a:r>
            <a:r>
              <a:rPr lang="ru-RU" sz="1400" dirty="0" smtClean="0">
                <a:latin typeface="Trebuchet MS" pitchFamily="34" charset="0"/>
              </a:rPr>
              <a:t>СОЧЕТАЕМОСТИ)</a:t>
            </a:r>
            <a:endParaRPr lang="ru-RU" sz="1400" dirty="0"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558924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Зеленова</a:t>
            </a:r>
            <a:r>
              <a:rPr lang="ru-RU" dirty="0" smtClean="0"/>
              <a:t> Татьяна Юрьевна</a:t>
            </a:r>
          </a:p>
          <a:p>
            <a:pPr algn="r"/>
            <a:r>
              <a:rPr lang="ru-RU" dirty="0" smtClean="0"/>
              <a:t> МБОУ «Средняя общеобразовательная школа №7» </a:t>
            </a:r>
          </a:p>
          <a:p>
            <a:pPr algn="ctr"/>
            <a:r>
              <a:rPr lang="ru-RU" dirty="0" smtClean="0"/>
              <a:t>              г. Усть-Илимск,  Иркутская область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562" cy="4803775"/>
          </a:xfrm>
        </p:spPr>
        <p:txBody>
          <a:bodyPr>
            <a:normAutofit fontScale="25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b="1" i="1" dirty="0" smtClean="0"/>
              <a:t>Храбрый</a:t>
            </a:r>
            <a:r>
              <a:rPr lang="ru-RU" sz="6400" i="1" dirty="0" smtClean="0"/>
              <a:t>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400" i="1" dirty="0" smtClean="0"/>
              <a:t>    неустрашимый, отважный, лихой, безбоязненный, бесстрашный;</a:t>
            </a:r>
            <a:endParaRPr lang="ru-RU" sz="6400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b="1" i="1" dirty="0" smtClean="0"/>
              <a:t>Много</a:t>
            </a:r>
            <a:r>
              <a:rPr lang="ru-RU" sz="6400" i="1" dirty="0" smtClean="0"/>
              <a:t>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400" i="1" dirty="0" smtClean="0"/>
              <a:t>    через край, без счета, куры не клюют (использование фразеологизмов или предложно-падежных форм);</a:t>
            </a:r>
            <a:endParaRPr lang="ru-RU" sz="6400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b="1" i="1" dirty="0" smtClean="0"/>
              <a:t>Красивый</a:t>
            </a:r>
            <a:r>
              <a:rPr lang="ru-RU" sz="6400" i="1" dirty="0" smtClean="0"/>
              <a:t>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400" i="1" dirty="0" smtClean="0"/>
              <a:t>    обаятельный, очаровательный, неотразимый, прекрасный;</a:t>
            </a:r>
            <a:endParaRPr lang="ru-RU" sz="6400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b="1" i="1" dirty="0" smtClean="0"/>
              <a:t>Мыслить</a:t>
            </a:r>
            <a:r>
              <a:rPr lang="ru-RU" sz="6400" i="1" dirty="0" smtClean="0"/>
              <a:t> </a:t>
            </a:r>
            <a:r>
              <a:rPr lang="ru-RU" sz="6400" i="1" dirty="0" smtClean="0"/>
              <a:t>-  </a:t>
            </a:r>
            <a:r>
              <a:rPr lang="ru-RU" sz="6400" i="1" dirty="0" smtClean="0"/>
              <a:t>думать, размышлять, раздумывать, помышлять;</a:t>
            </a:r>
            <a:endParaRPr lang="ru-RU" sz="6400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b="1" i="1" dirty="0" smtClean="0"/>
              <a:t>Гармоничный</a:t>
            </a:r>
            <a:r>
              <a:rPr lang="ru-RU" sz="6400" i="1" dirty="0" smtClean="0"/>
              <a:t> </a:t>
            </a:r>
            <a:r>
              <a:rPr lang="ru-RU" sz="6400" i="1" dirty="0" smtClean="0"/>
              <a:t> -  </a:t>
            </a:r>
            <a:r>
              <a:rPr lang="ru-RU" sz="6400" i="1" dirty="0" smtClean="0"/>
              <a:t>благозвучный;</a:t>
            </a:r>
            <a:endParaRPr lang="ru-RU" sz="6400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b="1" i="1" dirty="0" smtClean="0"/>
              <a:t>Смеяться</a:t>
            </a:r>
            <a:r>
              <a:rPr lang="ru-RU" sz="6400" i="1" dirty="0" smtClean="0"/>
              <a:t> </a:t>
            </a:r>
            <a:r>
              <a:rPr lang="ru-RU" sz="6400" i="1" dirty="0" smtClean="0"/>
              <a:t> -  </a:t>
            </a:r>
            <a:r>
              <a:rPr lang="ru-RU" sz="6400" i="1" dirty="0" smtClean="0"/>
              <a:t>хохотать, заливаться, закатываться, покатываться, хихикать, фыркать, прыскать;</a:t>
            </a:r>
            <a:endParaRPr lang="ru-RU" sz="6400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b="1" i="1" dirty="0" smtClean="0"/>
              <a:t>Вульгарный</a:t>
            </a:r>
            <a:r>
              <a:rPr lang="ru-RU" sz="6400" i="1" dirty="0" smtClean="0"/>
              <a:t>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400" i="1" dirty="0" smtClean="0"/>
              <a:t>    грубый, низкий, безнравственный, циничный.</a:t>
            </a:r>
            <a:endParaRPr lang="ru-RU" sz="6400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b="1" i="1" dirty="0" smtClean="0"/>
              <a:t>Шум</a:t>
            </a:r>
            <a:r>
              <a:rPr lang="ru-RU" sz="6400" i="1" dirty="0" smtClean="0"/>
              <a:t> </a:t>
            </a:r>
            <a:r>
              <a:rPr lang="ru-RU" sz="6400" b="1" i="1" dirty="0" smtClean="0"/>
              <a:t>листвы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400" i="1" dirty="0" smtClean="0"/>
              <a:t>     шорох, шепот, шелест;</a:t>
            </a:r>
            <a:endParaRPr lang="ru-RU" sz="7200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04664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Приведите как можно большее количество синонимов к </a:t>
            </a:r>
            <a:r>
              <a:rPr lang="ru-RU" sz="2000" b="1" dirty="0" smtClean="0">
                <a:solidFill>
                  <a:srgbClr val="002060"/>
                </a:solidFill>
              </a:rPr>
              <a:t>			данным словам</a:t>
            </a:r>
            <a:r>
              <a:rPr lang="ru-RU" sz="2000" b="1" dirty="0" smtClean="0">
                <a:solidFill>
                  <a:srgbClr val="002060"/>
                </a:solidFill>
              </a:rPr>
              <a:t>: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ТЕСТ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79975"/>
          </a:xfrm>
        </p:spPr>
        <p:txBody>
          <a:bodyPr>
            <a:normAutofit fontScale="55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500" b="1" dirty="0" smtClean="0">
                <a:solidFill>
                  <a:srgbClr val="C00000"/>
                </a:solidFill>
              </a:rPr>
              <a:t>Тест!</a:t>
            </a:r>
            <a:endParaRPr lang="ru-RU" sz="6500" b="1" dirty="0" smtClean="0">
              <a:solidFill>
                <a:srgbClr val="C00000"/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dirty="0" smtClean="0"/>
              <a:t>1. </a:t>
            </a:r>
            <a:r>
              <a:rPr lang="ru-RU" dirty="0" smtClean="0"/>
              <a:t>Какое из перечисленных слов имеет значение «вялый, находящийся в состоянии глубокого равнодушия»?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1) скептический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2) хладнокровный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3) аскетический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4) апатичный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 Какое из перечисленных слов имеет значение «забавный»:</a:t>
            </a:r>
            <a:endParaRPr lang="ru-RU" sz="3600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1) курьезный</a:t>
            </a:r>
            <a:endParaRPr lang="ru-RU" sz="3600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2) корректный</a:t>
            </a:r>
            <a:endParaRPr lang="ru-RU" sz="3600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3) педантичный</a:t>
            </a:r>
            <a:endParaRPr lang="ru-RU" sz="3600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4) уникальный</a:t>
            </a:r>
            <a:endParaRPr lang="ru-RU" sz="3600" dirty="0" smtClean="0"/>
          </a:p>
          <a:p>
            <a:pPr marL="548640" lvl="1" indent="-201168" fontAlgn="auto">
              <a:spcAft>
                <a:spcPts val="0"/>
              </a:spcAft>
              <a:buFont typeface="Verdana"/>
              <a:buNone/>
              <a:defRPr/>
            </a:pPr>
            <a:r>
              <a:rPr lang="ru-RU" dirty="0" smtClean="0"/>
              <a:t>                                                                  </a:t>
            </a:r>
            <a:endParaRPr lang="ru-RU" dirty="0" smtClean="0"/>
          </a:p>
          <a:p>
            <a:pPr marL="548640" lvl="1" indent="-201168" fontAlgn="auto">
              <a:spcAft>
                <a:spcPts val="0"/>
              </a:spcAft>
              <a:buFont typeface="Verdana"/>
              <a:buNone/>
              <a:defRPr/>
            </a:pPr>
            <a:endParaRPr lang="ru-RU" dirty="0" smtClean="0"/>
          </a:p>
          <a:p>
            <a:pPr marL="548640" lvl="1" indent="-201168" fontAlgn="auto">
              <a:spcAft>
                <a:spcPts val="0"/>
              </a:spcAft>
              <a:buFont typeface="Verdana"/>
              <a:buNone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727575"/>
          </a:xfrm>
        </p:spPr>
        <p:txBody>
          <a:bodyPr>
            <a:normAutofit fontScale="70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3. Какое из перечисленных слов имеет значение «всеобщий»: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1) радикальный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2) косный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3) потенциальный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4) тотальный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4. Какое из перечисленных слов имеет значение «относящийся к лирике как к роду литературы»: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1) лиричный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2) выразительный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3) лирический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4) субъективный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956175"/>
          </a:xfrm>
        </p:spPr>
        <p:txBody>
          <a:bodyPr>
            <a:normAutofit fontScale="70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5. Какое из перечисленных слов имеет значение «тот, кто удостоен диплома»: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1) дипломат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2) оппонент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3) дипломант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4) адресант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6. Какое из перечисленных слов имеет значение «краткая характеристика книги или статьи, излагающая их содержание в виде перечня главных вопросов»: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1) аннотация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2) реферат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3) тезисы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4) рецензия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410943"/>
          </a:xfrm>
        </p:spPr>
        <p:txBody>
          <a:bodyPr>
            <a:normAutofit fontScale="70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7</a:t>
            </a:r>
            <a:r>
              <a:rPr lang="ru-RU" sz="2900" b="1" dirty="0" smtClean="0"/>
              <a:t>. </a:t>
            </a:r>
            <a:r>
              <a:rPr lang="ru-RU" sz="2900" dirty="0" smtClean="0"/>
              <a:t>Значение какого слова определено неверно: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    1) РАДИКАЛЬНЫЙ – решительный, придерживающийся крайних взглядов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    2) КОРРЕКТНЫЙ – вежливый и тактичный, учтивый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    3) РЕАКЦИОННЫЙ – направление против общего прогресса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    4) АЛЧНЫЙ – жестокий, бессердечный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sz="2900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b="1" dirty="0" smtClean="0"/>
              <a:t>8. </a:t>
            </a:r>
            <a:r>
              <a:rPr lang="ru-RU" sz="2900" dirty="0" smtClean="0"/>
              <a:t>В каком предложении слово </a:t>
            </a:r>
            <a:r>
              <a:rPr lang="ru-RU" sz="2900" b="1" i="1" dirty="0" smtClean="0"/>
              <a:t>абзац</a:t>
            </a:r>
            <a:r>
              <a:rPr lang="ru-RU" sz="2900" dirty="0" smtClean="0"/>
              <a:t> употреблено неправильно?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1) Лисицын вносил коррективы в текст, переписывая целые абзацы.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2) В некоторых учебниках по литературе на абзацах приведены цитаты из произведений русских писателей.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3) Перескакивая с абзаца на абзац, она с замиранием сердца читала статью о своем новом романе.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4) Ребята списывали текст, деля его на </a:t>
            </a:r>
            <a:r>
              <a:rPr lang="ru-RU" sz="2900" dirty="0" smtClean="0"/>
              <a:t>абзацы</a:t>
            </a:r>
            <a:endParaRPr lang="ru-RU" sz="2900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131023"/>
          </a:xfrm>
        </p:spPr>
        <p:txBody>
          <a:bodyPr>
            <a:normAutofit fontScale="55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9. </a:t>
            </a:r>
            <a:r>
              <a:rPr lang="ru-RU" dirty="0" smtClean="0"/>
              <a:t>В каком предложении слово </a:t>
            </a:r>
            <a:r>
              <a:rPr lang="ru-RU" b="1" i="1" dirty="0" smtClean="0"/>
              <a:t>гордыня</a:t>
            </a:r>
            <a:r>
              <a:rPr lang="ru-RU" dirty="0" smtClean="0"/>
              <a:t> употреблено неправильно?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1) Душа его, наполненная гордыней, устала от борьбы и самоутверждения.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2) Радость от успеха незаметно для него самого переросла в гордыню, слава вскружила голову.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3) Непомерная гордыня обуяла этого человека.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4) Новый клуб – гордыня поселка.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10. </a:t>
            </a:r>
            <a:r>
              <a:rPr lang="ru-RU" dirty="0" smtClean="0"/>
              <a:t>В каком предложении слово </a:t>
            </a:r>
            <a:r>
              <a:rPr lang="ru-RU" b="1" i="1" dirty="0" smtClean="0"/>
              <a:t>длительный</a:t>
            </a:r>
            <a:r>
              <a:rPr lang="ru-RU" dirty="0" smtClean="0"/>
              <a:t> употреблено неправильно?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1) Все свои закупки жители этого японского городка делали крайне редко, совершая длительные путешествия.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2) Канал оказался судоходным и очень длительным.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3) На этот раз длительные рукоплескания превратились в овации.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4) Мастерство писателя вырастает из тонкого и длительного наблюдения за окружающими его людьми.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75009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131023"/>
          </a:xfrm>
        </p:spPr>
        <p:txBody>
          <a:bodyPr>
            <a:normAutofit fontScale="925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dirty="0" smtClean="0"/>
              <a:t>11. </a:t>
            </a:r>
            <a:r>
              <a:rPr lang="ru-RU" sz="1900" dirty="0" smtClean="0"/>
              <a:t>В каком предложении слово </a:t>
            </a:r>
            <a:r>
              <a:rPr lang="ru-RU" sz="1900" b="1" i="1" dirty="0" smtClean="0"/>
              <a:t>каменистый</a:t>
            </a:r>
            <a:r>
              <a:rPr lang="ru-RU" sz="1900" dirty="0" smtClean="0"/>
              <a:t> употреблено неправильно?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1) На нас чуть не обрушилась каменистая глыба, да мы успели отбежать в сторону.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2) на крутых склонах с каменистой почвой тающая снеговая вода сбегает вниз.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3) Долина реки прямая, в нижней части открытая и каменистая.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4) Почва на этом участке каменистая и с трудом поддается обработке.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 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dirty="0" smtClean="0"/>
              <a:t>12. </a:t>
            </a:r>
            <a:r>
              <a:rPr lang="ru-RU" sz="1900" dirty="0" smtClean="0"/>
              <a:t>В каком предложении слово </a:t>
            </a:r>
            <a:r>
              <a:rPr lang="ru-RU" sz="1900" b="1" i="1" dirty="0" smtClean="0"/>
              <a:t>одеть</a:t>
            </a:r>
            <a:r>
              <a:rPr lang="ru-RU" sz="1900" dirty="0" smtClean="0"/>
              <a:t> употреблено неправильно?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1) Хвойный лес одел все горы и подошел вплотную к морю.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2) Дарья Александровна обдумывала, как потеплее одеть детей завтра.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3) Пожалуй, не то что галоши, а охотничьи сапоги в пору одеть, чтобы перейти улицу.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4) Андрей приютил племянника, одел и обул его, помог найти интересную работу.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482951"/>
          </a:xfrm>
        </p:spPr>
        <p:txBody>
          <a:bodyPr>
            <a:normAutofit fontScale="92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dirty="0" smtClean="0"/>
              <a:t>13. </a:t>
            </a:r>
            <a:r>
              <a:rPr lang="ru-RU" sz="1900" dirty="0" smtClean="0"/>
              <a:t>В каком предложении вместо слова </a:t>
            </a:r>
            <a:r>
              <a:rPr lang="ru-RU" sz="1900" b="1" i="1" dirty="0" smtClean="0"/>
              <a:t>искусственный</a:t>
            </a:r>
            <a:r>
              <a:rPr lang="ru-RU" sz="1900" dirty="0" smtClean="0"/>
              <a:t> нужно употребить слово </a:t>
            </a:r>
            <a:r>
              <a:rPr lang="ru-RU" sz="1900" b="1" i="1" dirty="0" smtClean="0"/>
              <a:t>искусный</a:t>
            </a:r>
            <a:r>
              <a:rPr lang="ru-RU" sz="1900" dirty="0" smtClean="0"/>
              <a:t>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1) Искусственный пловец и на море не утонет.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2) В десятимесячном возрасте ребенка перевели на искусственное вскармливание.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3) Любовь была не настоящая, искусственная, но мне казалось тогда, что она настоящая.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4) Пострадавшему пришлось сделать искусственное </a:t>
            </a:r>
            <a:r>
              <a:rPr lang="ru-RU" sz="1900" dirty="0" smtClean="0"/>
              <a:t>дыхание</a:t>
            </a:r>
            <a:endParaRPr lang="ru-RU" sz="1900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 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dirty="0" smtClean="0"/>
              <a:t>14. </a:t>
            </a:r>
            <a:r>
              <a:rPr lang="ru-RU" sz="1900" dirty="0" smtClean="0"/>
              <a:t>В каком предложении вместо слова </a:t>
            </a:r>
            <a:r>
              <a:rPr lang="ru-RU" sz="1900" b="1" i="1" dirty="0" smtClean="0"/>
              <a:t>конный</a:t>
            </a:r>
            <a:r>
              <a:rPr lang="ru-RU" sz="1900" dirty="0" smtClean="0"/>
              <a:t> нужно употребить слово </a:t>
            </a:r>
            <a:r>
              <a:rPr lang="ru-RU" sz="1900" b="1" i="1" dirty="0" smtClean="0"/>
              <a:t>конский</a:t>
            </a:r>
            <a:r>
              <a:rPr lang="ru-RU" sz="1900" dirty="0" smtClean="0"/>
              <a:t>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1) Он владелец конного завода и какой-то фабрики.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2) Ни конному, ни пешему судьбы не миновать.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3) Дорога скоро вывела из рощи на поляну, и они сразу услыхали конный топот и ржание.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4) По дороге шел конный </a:t>
            </a:r>
            <a:r>
              <a:rPr lang="ru-RU" sz="1900" dirty="0" smtClean="0"/>
              <a:t>отряд</a:t>
            </a:r>
            <a:endParaRPr lang="ru-RU" sz="1900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554959"/>
          </a:xfrm>
        </p:spPr>
        <p:txBody>
          <a:bodyPr>
            <a:normAutofit fontScale="55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13</a:t>
            </a:r>
            <a:r>
              <a:rPr lang="ru-RU" dirty="0" smtClean="0"/>
              <a:t>. В каком предложении вместо слова </a:t>
            </a:r>
            <a:r>
              <a:rPr lang="ru-RU" b="1" i="1" dirty="0" smtClean="0"/>
              <a:t>искусственный</a:t>
            </a:r>
            <a:r>
              <a:rPr lang="ru-RU" dirty="0" smtClean="0"/>
              <a:t> нужно употребить слово </a:t>
            </a:r>
            <a:r>
              <a:rPr lang="ru-RU" b="1" i="1" dirty="0" smtClean="0"/>
              <a:t>искусный</a:t>
            </a:r>
            <a:r>
              <a:rPr lang="ru-RU" dirty="0" smtClean="0"/>
              <a:t>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1) Искусственный пловец и на море не утонет.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2) В десятимесячном возрасте ребенка перевели на искусственное вскармливание.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3) Любовь была не настоящая, искусственная, но мне казалось тогда, что она настоящая.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4) Пострадавшему пришлось сделать искусственное дыхание.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14. </a:t>
            </a:r>
            <a:r>
              <a:rPr lang="ru-RU" dirty="0" smtClean="0"/>
              <a:t>В каком предложении вместо слова </a:t>
            </a:r>
            <a:r>
              <a:rPr lang="ru-RU" b="1" i="1" dirty="0" smtClean="0"/>
              <a:t>конный</a:t>
            </a:r>
            <a:r>
              <a:rPr lang="ru-RU" dirty="0" smtClean="0"/>
              <a:t> нужно употребить слово </a:t>
            </a:r>
            <a:r>
              <a:rPr lang="ru-RU" b="1" i="1" dirty="0" smtClean="0"/>
              <a:t>конский</a:t>
            </a:r>
            <a:r>
              <a:rPr lang="ru-RU" dirty="0" smtClean="0"/>
              <a:t>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1) Он владелец конного завода и какой-то фабрики.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2) Ни конному, ни пешему судьбы не миновать.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3) Дорога скоро вывела из рощи на поляну, и они сразу услыхали конный топот и ржание.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4) По дороге шел конный отряд.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914999"/>
          </a:xfrm>
        </p:spPr>
        <p:txBody>
          <a:bodyPr>
            <a:normAutofit fontScale="55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15. </a:t>
            </a:r>
            <a:r>
              <a:rPr lang="ru-RU" dirty="0" smtClean="0"/>
              <a:t>В каком предложении вместо слова </a:t>
            </a:r>
            <a:r>
              <a:rPr lang="ru-RU" b="1" i="1" dirty="0" smtClean="0"/>
              <a:t>поступок</a:t>
            </a:r>
            <a:r>
              <a:rPr lang="ru-RU" dirty="0" smtClean="0"/>
              <a:t> нужно употребить слово </a:t>
            </a:r>
            <a:r>
              <a:rPr lang="ru-RU" b="1" i="1" dirty="0" smtClean="0"/>
              <a:t>проступок</a:t>
            </a:r>
            <a:r>
              <a:rPr lang="ru-RU" dirty="0" smtClean="0"/>
              <a:t>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1) Слова его так и остаются словами и никогда не превращаются в действия, в поступки.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2) Этот юноша способен на благородные поступки.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3) Самоотверженный поступок одноклассника ребята с восторгом обсуждали.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4) В прежние времена за большие поступки наказывали студентов солдатчиной.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16. </a:t>
            </a:r>
            <a:r>
              <a:rPr lang="ru-RU" dirty="0" smtClean="0"/>
              <a:t>В каком предложении вместо слова </a:t>
            </a:r>
            <a:r>
              <a:rPr lang="ru-RU" b="1" i="1" dirty="0" smtClean="0"/>
              <a:t>представить</a:t>
            </a:r>
            <a:r>
              <a:rPr lang="ru-RU" dirty="0" smtClean="0"/>
              <a:t> нужно употребить слово </a:t>
            </a:r>
            <a:r>
              <a:rPr lang="ru-RU" b="1" i="1" dirty="0" smtClean="0"/>
              <a:t>предоставить</a:t>
            </a:r>
            <a:r>
              <a:rPr lang="ru-RU" dirty="0" smtClean="0"/>
              <a:t>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1) Этот дом представляет собой нечто похожее на замок.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2) Актер умел представлять пение соловья.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3) Вам нужно срочно представить отчет о командировке.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4) Я представлю вам возможность самостоятельно решать эти вопросы.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293096"/>
            <a:ext cx="8183562" cy="1052512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ЛЕКСИКА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04664"/>
            <a:ext cx="8183562" cy="4187825"/>
          </a:xfrm>
        </p:spPr>
        <p:txBody>
          <a:bodyPr>
            <a:normAutofit fontScale="85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(гр. </a:t>
            </a:r>
            <a:r>
              <a:rPr lang="ru-RU" dirty="0" err="1" smtClean="0"/>
              <a:t>lexicos</a:t>
            </a:r>
            <a:r>
              <a:rPr lang="ru-RU" dirty="0" smtClean="0"/>
              <a:t> — словарный, </a:t>
            </a:r>
            <a:r>
              <a:rPr lang="ru-RU" dirty="0" err="1" smtClean="0"/>
              <a:t>lexis</a:t>
            </a:r>
            <a:r>
              <a:rPr lang="ru-RU" dirty="0" smtClean="0"/>
              <a:t> — слово, выражение) обозначает весь запас слов каждого языка. Поэтому лексиконом называют иногда словари и словарный запас одного человека.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Слово — важнейшая единица языка.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Слова имеют лексическое и грамматическое значение.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Лексическое значение имеют слова, являющиеся самостоятельными частями речи. Служебные слова не называют понятий.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Ответим на вопросы!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8496944" cy="2955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ЧТО ИЗУЧАЕТ ЛЕКСИКА?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ЧТО НУЖНО ЗНАТЬ, ЧТОБЫ  </a:t>
            </a:r>
            <a:r>
              <a:rPr lang="ru-RU" sz="3200" dirty="0" smtClean="0"/>
              <a:t>       ВЫПОЛНИТЬ </a:t>
            </a:r>
            <a:r>
              <a:rPr lang="ru-RU" sz="3200" dirty="0" smtClean="0"/>
              <a:t>ЗАДАНИЕ </a:t>
            </a:r>
            <a:r>
              <a:rPr lang="ru-RU" sz="3200" b="1" dirty="0" smtClean="0">
                <a:solidFill>
                  <a:srgbClr val="C00000"/>
                </a:solidFill>
              </a:rPr>
              <a:t>А2</a:t>
            </a:r>
            <a:r>
              <a:rPr lang="ru-RU" sz="3200" dirty="0" smtClean="0"/>
              <a:t>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/>
              <a:t>РАССКАЖИТЕ О </a:t>
            </a:r>
            <a:r>
              <a:rPr lang="ru-RU" sz="3200" dirty="0" smtClean="0"/>
              <a:t>ПАРОНИМАХ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05064"/>
            <a:ext cx="8183562" cy="10525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ОДНОЗНАЧНЫЕ И МНОГОЗНАЧНЫЕ СЛОВА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mtClean="0"/>
              <a:t>однозначные имеют одно лексическое значение (диалог, тюль);</a:t>
            </a:r>
          </a:p>
          <a:p>
            <a:r>
              <a:rPr lang="ru-RU" smtClean="0"/>
              <a:t>многозначные имеют 2 или более лексических значений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(золотой, расцвести) 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365104"/>
            <a:ext cx="8183562" cy="10525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ПРЯМОЕ И ПЕРЕНОСНОЕ ЗНАЧЕНИЕ СЛОВ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422775"/>
          </a:xfrm>
        </p:spPr>
        <p:txBody>
          <a:bodyPr>
            <a:normAutofit fontScale="70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Слова, обозначая предметы, признаки, действия, количества выступают в прямом значении (прямо указывает на предмет, действие, явление — седая голова, вершина горы, потерять шляпу).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Если прямое значение слова переносится на другой предмет (седая зима, вершина славы, потерять покой), то у слова образуется новое лексическое значение, которое называется переносным.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Переносное значение слова может закрепиться за предметом (признаком, действием) и стать прямым значением: нос человека (прямое), нос лодки (переносное), нос лодки (прямое).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Перенос наименования происходит на основе сходства предметов в чём-либо.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221088"/>
            <a:ext cx="8183562" cy="1052512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ОМОНИМЫ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62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(Приставка </a:t>
            </a:r>
            <a:r>
              <a:rPr lang="ru-RU" dirty="0" err="1" smtClean="0"/>
              <a:t>homos</a:t>
            </a:r>
            <a:r>
              <a:rPr lang="ru-RU" dirty="0" smtClean="0"/>
              <a:t> (гр.) означает «одинаковый», </a:t>
            </a:r>
            <a:r>
              <a:rPr lang="ru-RU" dirty="0" err="1" smtClean="0"/>
              <a:t>onyma</a:t>
            </a:r>
            <a:r>
              <a:rPr lang="ru-RU" dirty="0" smtClean="0"/>
              <a:t> (гр.) — «имя») — слова, одинаковые по звучанию и написанию, но разные по лексическому значению (вид города — вид глагола). Следует отличать омонимы от других слов, совпадающих по написанию (</a:t>
            </a:r>
            <a:r>
              <a:rPr lang="ru-RU" dirty="0" err="1" smtClean="0"/>
              <a:t>мукa</a:t>
            </a:r>
            <a:r>
              <a:rPr lang="ru-RU" dirty="0" smtClean="0"/>
              <a:t> и </a:t>
            </a:r>
            <a:r>
              <a:rPr lang="ru-RU" dirty="0" err="1" smtClean="0"/>
              <a:t>мyка</a:t>
            </a:r>
            <a:r>
              <a:rPr lang="ru-RU" dirty="0" smtClean="0"/>
              <a:t>), произношению (поласкать ребёнка — полоскать бельё), по написанию и произношению: стёкла (сущ., р.п., ед.ч.) — стекла вода.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Омонимы в языке появляются в результате: а) заимствования слов из других языков (кок — «род причёски» и кок — «повар»); б) превращения одного из лексических значений многозначного слова в самостоятельное слово (коса — «род причёски»; коса — «отмель»; коса — «сельскохозяйственное орудие»); в) словообразования (посол — «должность дипломата», посол — «соление чего-либо»).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72616" y="4149080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СИНОНИМЫ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183563" cy="3432175"/>
          </a:xfrm>
        </p:spPr>
        <p:txBody>
          <a:bodyPr>
            <a:normAutofit fontScale="85000"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(От греч. </a:t>
            </a:r>
            <a:r>
              <a:rPr lang="ru-RU" dirty="0" err="1" smtClean="0"/>
              <a:t>synonymos</a:t>
            </a:r>
            <a:r>
              <a:rPr lang="ru-RU" dirty="0" smtClean="0"/>
              <a:t>) — слова одной части речи, которые обозначают одно и то же, но отличаются друг от друга оттенками лексического значения и употребления в речи (метель, пурга, буран, метелица, вьюга — общее лексическое значение — падение снега в ветреную погоду). </a:t>
            </a:r>
            <a:r>
              <a:rPr lang="ru-RU" dirty="0" smtClean="0"/>
              <a:t>Например: </a:t>
            </a:r>
            <a:r>
              <a:rPr lang="ru-RU" b="1" dirty="0" smtClean="0">
                <a:solidFill>
                  <a:srgbClr val="C00000"/>
                </a:solidFill>
              </a:rPr>
              <a:t>храбрый и смелый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rgbClr val="C00000"/>
                </a:solidFill>
              </a:rPr>
              <a:t>маленький и крошечный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rgbClr val="C00000"/>
                </a:solidFill>
              </a:rPr>
              <a:t>радостный и </a:t>
            </a:r>
            <a:r>
              <a:rPr lang="ru-RU" b="1" dirty="0" smtClean="0">
                <a:solidFill>
                  <a:srgbClr val="C00000"/>
                </a:solidFill>
              </a:rPr>
              <a:t>весёлый</a:t>
            </a:r>
            <a:endParaRPr lang="ru-RU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221088"/>
            <a:ext cx="8039546" cy="1052512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АНТОНИМЫ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3889375"/>
          </a:xfrm>
        </p:spPr>
        <p:txBody>
          <a:bodyPr>
            <a:normAutofit fontScale="92500"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Слова одной и той же части речи с противоположным лексическим значением (друг — враг, горячий — холодный). Приставка </a:t>
            </a:r>
            <a:r>
              <a:rPr lang="ru-RU" dirty="0" err="1" smtClean="0"/>
              <a:t>anti</a:t>
            </a:r>
            <a:r>
              <a:rPr lang="ru-RU" dirty="0" smtClean="0"/>
              <a:t> (греч.) означает «против» (противоположный), </a:t>
            </a:r>
            <a:r>
              <a:rPr lang="ru-RU" dirty="0" err="1" smtClean="0"/>
              <a:t>onyma</a:t>
            </a:r>
            <a:r>
              <a:rPr lang="ru-RU" dirty="0" smtClean="0"/>
              <a:t> (греч.) — «имя», например, храбрый и трусливый, крошечный и громадный. У многозначного слова антонимы могут относиться к разным лексическим значениям.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365104"/>
            <a:ext cx="8183562" cy="1052512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ПАРОНИМЫ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651375"/>
          </a:xfrm>
        </p:spPr>
        <p:txBody>
          <a:bodyPr>
            <a:normAutofit fontScale="62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/>
              <a:t>(Греч. </a:t>
            </a:r>
            <a:r>
              <a:rPr lang="ru-RU" sz="3400" dirty="0" err="1" smtClean="0"/>
              <a:t>para</a:t>
            </a:r>
            <a:r>
              <a:rPr lang="ru-RU" sz="3400" dirty="0" smtClean="0"/>
              <a:t> — «возле», «мимо» и </a:t>
            </a:r>
            <a:r>
              <a:rPr lang="ru-RU" sz="3400" dirty="0" err="1" smtClean="0"/>
              <a:t>onyma</a:t>
            </a:r>
            <a:r>
              <a:rPr lang="ru-RU" sz="3400" dirty="0" smtClean="0"/>
              <a:t> — «иметь»). Слова, имеющие сходство в морфологическом составе и, следовательно, в звучании, но различные по значению.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/>
              <a:t>Существует точка зрения, согласно которой паронимами можно считать только слова однокоренные, типа адресат — адресант, надеть — одеть, остатки — останки, представить — предоставить.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/>
              <a:t>Употребление паронимов в пределах небольшого высказывания или отрезка текста создаёт выразительные созвучия, которые подчёркивают своеобразие смысловых отношений между словами. На использовании паронимов построены многие пословицы: Рыба в реке — не в руке; Тогда будет досуг, когда вон понесут; Чужой рот не огород, не затворишь ворот и многие другие.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04864"/>
            <a:ext cx="8183562" cy="4187825"/>
          </a:xfrm>
        </p:spPr>
        <p:txBody>
          <a:bodyPr/>
          <a:lstStyle/>
          <a:p>
            <a:endParaRPr lang="ru-RU" sz="2000" b="1" i="1" dirty="0" smtClean="0"/>
          </a:p>
          <a:p>
            <a:r>
              <a:rPr lang="ru-RU" sz="2000" b="1" i="1" dirty="0" smtClean="0">
                <a:solidFill>
                  <a:srgbClr val="008000"/>
                </a:solidFill>
              </a:rPr>
              <a:t>Игла</a:t>
            </a:r>
            <a:r>
              <a:rPr lang="ru-RU" sz="2000" b="1" i="1" dirty="0" smtClean="0">
                <a:solidFill>
                  <a:srgbClr val="008000"/>
                </a:solidFill>
              </a:rPr>
              <a:t>, море, бронзовый, воет, гладить, подошва, аудитория, работа, Чехов, </a:t>
            </a:r>
            <a:r>
              <a:rPr lang="ru-RU" sz="2000" b="1" i="1" dirty="0" smtClean="0">
                <a:solidFill>
                  <a:srgbClr val="008000"/>
                </a:solidFill>
              </a:rPr>
              <a:t>штык</a:t>
            </a:r>
            <a:endParaRPr lang="ru-RU" b="1" i="1" dirty="0" smtClean="0">
              <a:solidFill>
                <a:srgbClr val="008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000" i="1" dirty="0" smtClean="0"/>
              <a:t>    </a:t>
            </a:r>
            <a:r>
              <a:rPr lang="ru-RU" sz="1800" i="1" dirty="0" smtClean="0"/>
              <a:t>Стальная игла – </a:t>
            </a:r>
            <a:r>
              <a:rPr lang="ru-RU" sz="1800" i="1" dirty="0" err="1" smtClean="0"/>
              <a:t>игла</a:t>
            </a:r>
            <a:r>
              <a:rPr lang="ru-RU" sz="1800" i="1" dirty="0" smtClean="0"/>
              <a:t> сосны. Берег моря – море флагов. Бронзовая монета – бронзовый загар. Воет волк – воет буря. Гладить белье – гладить волосы. Подошва туфель – подошва горы. Светлая аудитория – внимательная аудитория. Работа на производстве – сдать работу. Читать Чехова – произведения Чехова. Штык винтовки – </a:t>
            </a:r>
            <a:r>
              <a:rPr lang="ru-RU" sz="1800" i="1" dirty="0" smtClean="0"/>
              <a:t>отряд </a:t>
            </a:r>
            <a:r>
              <a:rPr lang="ru-RU" sz="1800" i="1" dirty="0" smtClean="0"/>
              <a:t>в тысячу штыков.</a:t>
            </a:r>
            <a:endParaRPr lang="ru-RU" sz="20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836712"/>
            <a:ext cx="820891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Практическое задание:</a:t>
            </a:r>
          </a:p>
          <a:p>
            <a:pPr algn="r"/>
            <a:r>
              <a:rPr lang="ru-RU" sz="3200" b="1" dirty="0" smtClean="0">
                <a:solidFill>
                  <a:srgbClr val="C00000"/>
                </a:solidFill>
              </a:rPr>
              <a:t>	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Из </a:t>
            </a:r>
            <a:r>
              <a:rPr lang="ru-RU" b="1" dirty="0" smtClean="0">
                <a:solidFill>
                  <a:srgbClr val="002060"/>
                </a:solidFill>
              </a:rPr>
              <a:t>данных слов составьте словосочетания 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имеющее  прямое и </a:t>
            </a:r>
            <a:r>
              <a:rPr lang="ru-RU" b="1" dirty="0" smtClean="0">
                <a:solidFill>
                  <a:srgbClr val="002060"/>
                </a:solidFill>
              </a:rPr>
              <a:t>переносное </a:t>
            </a:r>
            <a:r>
              <a:rPr lang="ru-RU" b="1" dirty="0" smtClean="0">
                <a:solidFill>
                  <a:srgbClr val="002060"/>
                </a:solidFill>
              </a:rPr>
              <a:t>значение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4960</TotalTime>
  <Words>1461</Words>
  <Application>Microsoft Office PowerPoint</Application>
  <PresentationFormat>Экран (4:3)</PresentationFormat>
  <Paragraphs>168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Diseño predeterminado</vt:lpstr>
      <vt:lpstr>А2. ЛЕКСИЧЕСКИЕ НОРМЫ </vt:lpstr>
      <vt:lpstr>ЛЕКСИКА</vt:lpstr>
      <vt:lpstr>ОДНОЗНАЧНЫЕ И МНОГОЗНАЧНЫЕ СЛОВА</vt:lpstr>
      <vt:lpstr>ПРЯМОЕ И ПЕРЕНОСНОЕ ЗНАЧЕНИЕ СЛОВ</vt:lpstr>
      <vt:lpstr>ОМОНИМЫ </vt:lpstr>
      <vt:lpstr>СИНОНИМЫ</vt:lpstr>
      <vt:lpstr>АНТОНИМЫ</vt:lpstr>
      <vt:lpstr>ПАРОНИМЫ</vt:lpstr>
      <vt:lpstr>Слайд 9</vt:lpstr>
      <vt:lpstr>Слайд 10</vt:lpstr>
      <vt:lpstr>ТЕСТ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Ответим на вопросы!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Татьяна</cp:lastModifiedBy>
  <cp:revision>725</cp:revision>
  <dcterms:created xsi:type="dcterms:W3CDTF">2010-05-23T14:28:12Z</dcterms:created>
  <dcterms:modified xsi:type="dcterms:W3CDTF">2013-02-10T05:08:50Z</dcterms:modified>
</cp:coreProperties>
</file>