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1813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1338137-640A-4321-99E7-E250124966D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681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72633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buNone/>
      <a:tabLst/>
      <a:defRPr lang="ru-RU" sz="2400" b="0" i="0" u="none" strike="noStrike">
        <a:ln>
          <a:noFill/>
        </a:ln>
        <a:solidFill>
          <a:srgbClr val="000000"/>
        </a:solidFill>
        <a:latin typeface="Thorndale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017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2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66050" y="282575"/>
            <a:ext cx="232568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5813" y="282575"/>
            <a:ext cx="682783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1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7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075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813" y="1963738"/>
            <a:ext cx="45767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4975" y="1963738"/>
            <a:ext cx="45767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0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9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6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6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146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742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85520" y="282240"/>
            <a:ext cx="91310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85520" y="1963080"/>
            <a:ext cx="93056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E6E6E6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defPPr>
            <a:lvl1pPr marL="432000" marR="0" lvl="0" indent="-324000" algn="l">
              <a:buClr>
                <a:srgbClr val="E6E6E6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1pPr>
            <a:lvl2pPr marL="864000" marR="0" lvl="1" indent="-288000" algn="l">
              <a:buClr>
                <a:srgbClr val="E6E6E6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buClr>
                <a:srgbClr val="E6E6E6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buClr>
                <a:srgbClr val="E6E6E6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8240" y="7076880"/>
            <a:ext cx="992340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7800" y="7289279"/>
            <a:ext cx="85838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buNone/>
        <a:tabLst/>
        <a:defRPr lang="ru-RU" sz="4000" b="1" i="1" u="none" strike="noStrike">
          <a:ln>
            <a:noFill/>
          </a:ln>
          <a:solidFill>
            <a:srgbClr val="FF9966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-324000" algn="l" rtl="0" hangingPunct="0">
        <a:tabLst/>
        <a:defRPr lang="ru-RU" sz="3200" b="0" i="0" u="none" strike="noStrike">
          <a:ln>
            <a:noFill/>
          </a:ln>
          <a:solidFill>
            <a:srgbClr val="E6E6E6"/>
          </a:solidFill>
          <a:latin typeface="Thorndale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85520" y="327240"/>
            <a:ext cx="9131040" cy="1172520"/>
          </a:xfrm>
        </p:spPr>
        <p:txBody>
          <a:bodyPr/>
          <a:lstStyle/>
          <a:p>
            <a:pPr lvl="0"/>
            <a:r>
              <a:rPr lang="ru-RU">
                <a:solidFill>
                  <a:srgbClr val="FF0000"/>
                </a:solidFill>
              </a:rPr>
              <a:t>Цветаева Марина Ивановна.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1892 — 1941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20000" y="1092600"/>
            <a:ext cx="9305640" cy="4847400"/>
          </a:xfrm>
        </p:spPr>
        <p:txBody>
          <a:bodyPr anchor="ctr"/>
          <a:lstStyle/>
          <a:p>
            <a:pPr marL="432000" lvl="1" indent="-216000" algn="ctr" rtl="0" hangingPunct="0">
              <a:buNone/>
            </a:pPr>
            <a:r>
              <a:rPr lang="ru-RU" sz="3200">
                <a:solidFill>
                  <a:srgbClr val="CCCCCC"/>
                </a:solidFill>
              </a:rPr>
              <a:t>Жизнь,стихи,любовь.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55240" y="4268520"/>
            <a:ext cx="1904760" cy="2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40000" y="965520"/>
            <a:ext cx="2264040" cy="24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3060000"/>
            <a:ext cx="2880000" cy="373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480" y="798120"/>
            <a:ext cx="9047520" cy="10018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Измученная, безработная и одинокая поэтесса 31 августа 1941 покончила с собой.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0" y="1980000"/>
            <a:ext cx="4320000" cy="46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0" y="2700000"/>
            <a:ext cx="345060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00" y="84960"/>
            <a:ext cx="4632480" cy="6755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МАМЕ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 старом вальсе штраусовском впервые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 услышали твой тихий зов,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 той поры нам чужды все живые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И отраден беглый бой часов.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endParaRPr lang="ru-RU" sz="1800" b="0" i="0" u="none" strike="noStrike" kern="1200">
              <a:ln>
                <a:noFill/>
              </a:ln>
              <a:solidFill>
                <a:srgbClr val="CCFFFF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Мы, как ты, приветствуем закаты,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Упиваясь близостью конца.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Все, чем в лучший вечер мы богаты,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Нам тобою вложено в сердца.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endParaRPr lang="ru-RU" sz="1800" b="0" i="0" u="none" strike="noStrike" kern="1200">
              <a:ln>
                <a:noFill/>
              </a:ln>
              <a:solidFill>
                <a:srgbClr val="CCFFFF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К детским снам клонясь неутомимо,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(Без тебя лишь месяц в них глядел!)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Ты вела своих малюток мимо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Горькой жизни помыслов и дел.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endParaRPr lang="ru-RU" sz="1800" b="0" i="0" u="none" strike="noStrike" kern="1200">
              <a:ln>
                <a:noFill/>
              </a:ln>
              <a:solidFill>
                <a:srgbClr val="CCFFFF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 ранних лет нам близок, кто печален,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Скучен смех и чужд домашний кров...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Наш корабль не в добрый миг отчален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И плывет по воле всех ветров!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endParaRPr lang="ru-RU" sz="1800" b="0" i="0" u="none" strike="noStrike" kern="1200">
              <a:ln>
                <a:noFill/>
              </a:ln>
              <a:solidFill>
                <a:srgbClr val="CCFFFF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Все бледней лазурный остров — детство,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 одни на палубе стоим.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Видно грусть оставила в наследство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Ты, о мама, девочкам своим!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000" y="720000"/>
            <a:ext cx="4140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1080" y="180000"/>
            <a:ext cx="3598920" cy="6755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 ЗАЛЕ.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Над миром вечерних видений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Мы, дети, сегодня цари.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Спускаются длинные тени,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Горят за окном фонари,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Темнеет высокая зала,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Уходят в себя зеркала...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Не медлим! Минута настала!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Уж кто-то идет из угла.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Нас двое над темной роялью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Склонилось, и крадется жуть.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Укутаны маминой шалью,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Бледнеем, не смеем вздохнуть.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Посмотрим, что ныне творится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Под пологом вражеской тьмы?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Темнее, чем прежде, их лица,—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Опять победители мы!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 цепи таинственной звенья,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Нам духом в борьбе не упасть,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Последнее близко сраженье,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И темных окончится власть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 старших за то презираем,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Что скучны и просты их дни...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Мы знаем, мы многое знаем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Того, что не знают они!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468000"/>
            <a:ext cx="4140000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079" y="1107720"/>
            <a:ext cx="3103920" cy="4652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* * *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endParaRPr lang="ru-RU" sz="2000" b="0" i="0" u="none" strike="noStrike" kern="1200">
              <a:ln>
                <a:noFill/>
              </a:ln>
              <a:solidFill>
                <a:srgbClr val="CCFFFF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Нет! Еще любовный голод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Не раздвинул этих уст.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Нежен — оттого что молод,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Нежен — оттого что пуст.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endParaRPr lang="ru-RU" sz="2000" b="0" i="0" u="none" strike="noStrike" kern="1200">
              <a:ln>
                <a:noFill/>
              </a:ln>
              <a:solidFill>
                <a:srgbClr val="CCFFFF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Но увы! На этот детский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Рот — Шираза лепестки!—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Все людское людоедство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>
                <a:solidFill>
                  <a:srgbClr val="CCFFFF"/>
                </a:solidFill>
              </a:defRPr>
            </a:pPr>
            <a:r>
              <a:rPr lang="ru-RU" sz="20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Точит зверские клыки.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0" y="180000"/>
            <a:ext cx="324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20000" y="3780000"/>
            <a:ext cx="26478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040"/>
            <a:ext cx="10751040" cy="4647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Родилась 26 сентября (8 октября н.с.) в Москве в высококультурной семье. Отец, Иван Владимирович, профессор Московского университета, известный филолог и искусствовед, стал в дальнейшем директором Румянцевского музея и основателем Музея изящных искусств (ныне Государственный музей изобразительных искусств им. А. С. Пушкина). Мать происходила из обрусевшей польско-немецкой семьи, была талантливой пианисткой. Умерла в 1906, оставив двух дочерей на попечение отца.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80000" y="5040000"/>
            <a:ext cx="1560600" cy="18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79399" y="5040000"/>
            <a:ext cx="15606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69680" y="4860000"/>
            <a:ext cx="2830319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20" y="235080"/>
            <a:ext cx="10505880" cy="2824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Детские годы Цветаевой прошли в Москве и на даче в Тарусе. Начав образование в Москве, она продолжила его в пансионах Лозанны и Фрейбурга. В шестнадцать лет совершила самостоятельную поездку в Париж, чтобы прослушать в Сорбонне краткий курс истории старофранцузской литературы</a:t>
            </a:r>
            <a:r>
              <a:rPr lang="ru-RU" sz="1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00" y="3546000"/>
            <a:ext cx="4860000" cy="32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760"/>
            <a:ext cx="10810800" cy="4192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Стихи начала писать с шести лет (не только по-русски, но и по-французски и по-немецки), печататься с шестнадцати, а два года спустя тайком от семьи выпустила сборник «Вечерний альбом», который заметили и одобрили такие взыскательные критики, как Брюсов, Гумилев и Волошин. С первой встречи с Волошиным и беседы о поэзии началась их дружба, несмотря на значительную разницу в возрасте. Она много раз была в гостях у Волошина в Коктебеле.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000" y="4320000"/>
            <a:ext cx="4004639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80" y="540000"/>
            <a:ext cx="10597320" cy="1457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В 1912 Цветаева вышла замуж за Сергея Эфрона, который стал не только ее мужем, но и самым близким другом.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2520000"/>
            <a:ext cx="216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2520000"/>
            <a:ext cx="196308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0000" y="3240000"/>
            <a:ext cx="3780000" cy="29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" y="180000"/>
            <a:ext cx="10424880" cy="3736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Годы Первой мировой войны, революции и гражданской войны были временем стремительного творческого роста Цветаевой. Она жила в Москве, много писала, но почти не публиковалась.В мае 1922 ей с дочерью Ариадной разрешили уехать за границу — к мужу, который, пережив разгром Деникина, будучи белым офицером, теперь стал студентом Пражского университета.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3780000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" y="319320"/>
            <a:ext cx="10620000" cy="3280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CCFFFF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Сначала Цветаева с дочерью недолго жили в Берлине, затем три года в предместьях Праги, а в ноябре 1925 после рождения сына семья перебралась в Париж. Жизнь была эмигрантская, трудная, нищая. Жить в столицах было не по средствам, приходилось селиться в пригородах или ближайших деревнях.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960000"/>
            <a:ext cx="432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3240000"/>
            <a:ext cx="3780000" cy="3649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000"/>
            <a:ext cx="10864080" cy="5625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>
                <a:solidFill>
                  <a:srgbClr val="CCFFFF"/>
                </a:solidFill>
              </a:defRPr>
            </a:pPr>
            <a:r>
              <a:rPr lang="ru-RU" sz="26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Творческая энергия Цветаевой, невзирая ни на что, не ослабевала: в 1923 в Берлине, в издательстве «Геликон», вышла книга «Ремесло», получившая высокую оценку критики. В 1924, в пражский период — поэмы «Поэма Горы», «Поэма Конца». В 1926 закончила поэму «Крысолов», начатую еще в Чехии, работала над поэмами «С моря», «Поэма Лестницы», «Поэма Воздуха» и др. Большинство из созданного осталось неопубликованным: если поначалу русская эмиграция приняла Цветаеву как свою, то очень скоро ее независимость, ее бескомпромиссность, ее одержимость поэзией определяют ее полное одиночество. Она не принимала участия ни в каких поэтических или политических направлениях. Ей «некому прочесть, некого спросить, не с кем порадоваться», «одна всю жизнь, без книг, без читателей, без друзей...». Последний прижизненный сборник вышел в Париже в 1928 — «После России», включивший стихотворения, написанные в 1922 — 1925.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520"/>
            <a:ext cx="10810800" cy="4434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CCFFFF"/>
                </a:solidFill>
              </a:defRPr>
            </a:pPr>
            <a:r>
              <a:rPr lang="ru-RU" sz="2800" b="0" i="0" u="none" strike="noStrike" kern="1200">
                <a:ln>
                  <a:noFill/>
                </a:ln>
                <a:solidFill>
                  <a:srgbClr val="CCFFFF"/>
                </a:solidFill>
                <a:latin typeface="Arial" pitchFamily="18"/>
                <a:ea typeface="MS Gothic" pitchFamily="2"/>
                <a:cs typeface="Tahoma" pitchFamily="2"/>
              </a:rPr>
              <a:t>К 1930-м годам Цветаевой казался ясным рубеж, отделивший ее от белой эмиграции: «Моя неудача в эмиграции — в том, что я не эмигрант, что я по духу, т.е. по воздуху и по размаху — там, туда, оттуда...» В 1939 она восстановила свое советское гражданство и вслед за мужем и дочерью возвратилась на родину. Она мечтала, что вернется в Россию «желанным и жданным гостем». Но этого не случилось: муж и дочь были арестованы, сестра Анастасия была в лагере. Цветаева жила в Москве по-прежнему в одиночестве, кое-как перебиваясь переводами. Начавшаяся война, эвакуация забросили ее с сыном в Елабугу.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4140000"/>
            <a:ext cx="407232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9600" y="4500000"/>
            <a:ext cx="48204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949</Words>
  <Application>Microsoft Office PowerPoint</Application>
  <PresentationFormat>Экран (4:3)</PresentationFormat>
  <Paragraphs>72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lyt-darkblue</vt:lpstr>
      <vt:lpstr>Цветаева Марина Ивановна. 1892 — 1941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Цветаева Марина Ивановна. 1892 — 1941</dc:title>
  <dc:creator>Рустем</dc:creator>
  <cp:lastModifiedBy>Рустем</cp:lastModifiedBy>
  <cp:revision>2</cp:revision>
  <dcterms:created xsi:type="dcterms:W3CDTF">2011-05-07T21:04:22Z</dcterms:created>
  <dcterms:modified xsi:type="dcterms:W3CDTF">2011-10-19T17:46:45Z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