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71" r:id="rId15"/>
    <p:sldId id="270" r:id="rId16"/>
    <p:sldId id="278" r:id="rId17"/>
    <p:sldId id="267" r:id="rId18"/>
    <p:sldId id="268" r:id="rId19"/>
    <p:sldId id="280" r:id="rId20"/>
    <p:sldId id="272" r:id="rId21"/>
    <p:sldId id="273" r:id="rId22"/>
    <p:sldId id="274" r:id="rId23"/>
    <p:sldId id="275" r:id="rId24"/>
    <p:sldId id="279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01B6-3BAD-4928-9A69-5F33E1EB46A3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DD59-22A9-4B49-9CB8-E4430A28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A2B8-7380-4ACD-BE4D-C3EA30209B17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9955-CED0-462A-906D-511582373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19FB-5FC8-451C-B0B6-20DE1A5393FF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1F7F-D581-41B9-B730-A496CA242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A7FC-ED04-4BD5-AB4B-C7E7B2448CB4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68CA-E90C-4385-B0B1-447A90D83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E050-63C5-4E16-B4EB-2E7E0C002230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2CE8-609E-4D2E-B79A-E0ABD0BA8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B749-9E85-43B3-9565-289912DF2A6C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14A2-22D5-44E6-9755-EA5999446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DFA9-381B-4753-A102-56F4BDA4E45F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313B-9C74-4088-89B0-BE9B1800A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AD83-7B85-410A-9D1D-58CBBFFC615A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0CA8-D71D-4132-BBEA-57B1AF9B3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F683-51A2-4A68-A01A-B3C0DA430528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6B2D-C936-4FF9-9F07-B6BB512D6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8863-0730-4C4D-B54A-394A5BB01EC7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FF01-A2C8-41D4-AD7E-BEB38E435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4BBD-DF16-41CC-B427-7BD37CCBA311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3B90-0856-4A4C-B3B5-AF619829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C5BF2-481B-4677-B198-35BDB6FDEF5C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339FCF-D27D-4604-8E2B-69268CAF7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usarmy.com/photo/users/pochitaykin_fedor/maks2007/tu-144_maks-200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ino-programi.ucoz.ua/_ld/0/3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j4u.ru/uploads/posts/thumbs/1185943410_antonov2250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as.baikal.tv/news/nimg/2003_10_16/big/V%20-%20Samolety0174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.bigmir.net/img/prikol/images/large/4/3/87934_101646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vip-korp.ucoz.ru/38013_1498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erospaceweb.org/aircraft/fighter/mig31/mig31_01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www.strizhi.ru/attachments/mig21_5.jpg" TargetMode="External"/><Relationship Id="rId4" Type="http://schemas.openxmlformats.org/officeDocument/2006/relationships/hyperlink" Target="http://i.bigmir.net/img/prikol/images/large/3/1/38013_14998.jpg" TargetMode="Externa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oron70.narod.ru/m2000_8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11.nnm.ru/imagez/gallery/5/d/c/6/0/5dc60bdc248e613505dff7aea3d385f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vaul.ru/samol/Yk-52/BSK004_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n-avia.ru/content/rus/mnu/605/su29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ll.gs.uz/uploads/posts/1185943213_jelektrosamoljot_problema_jekologii_reshen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img.lenta.ru/news/2008/08/22/plane/picture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owasia.ru/fileadmin/files/Albums/IrkutskAviazavod/Reaktivnyi-samoljot-amfibija-BE-2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wn-house.ru/uploads/posts/2008-07/1216846000_downhouse.info_be-12p-200-005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hog.driver.free.fr/images/album_pica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trana.ru/articles/29741/2.jp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kp.by/upimg/3dbcf1e95a9df2bc3cfa526f880f3a43063654af/25359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1/proton-xx.5/0_661_a922f046_XL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formaementis.files.wordpress.com/2008/11/first_airplane_takeoff_from_a_warship.jpg" TargetMode="External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31/parametr666.18d/0_14184_75f96dda_X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0/33/532/33532880_Tu104_0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bymax.ru/wp-content/uploads/2010/01/an_148_100_u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viastar-sp.ru/aviastar_ru/aircraft/tu204/images/image00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viatransport.3dn.ru/_nw/0/2374721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llreport.ru/wp-content/gallery/bigjet/B777-3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1069975"/>
            <a:ext cx="8786812" cy="14700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Урок 57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Зачем строят  самолёты?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84175"/>
            <a:ext cx="5943600" cy="612775"/>
          </a:xfrm>
        </p:spPr>
        <p:txBody>
          <a:bodyPr/>
          <a:lstStyle/>
          <a:p>
            <a:pPr algn="l" eaLnBrk="1" hangingPunct="1"/>
            <a:endParaRPr lang="ru-RU" smtClean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3286125" y="4714875"/>
            <a:ext cx="5214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Учитель   Серебрякова И.В.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Monotype Corsiva" pitchFamily="66" charset="0"/>
              </a:rPr>
              <a:t>МОУ СОШ №11 г.Кизел Пермский край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42938" y="31432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w Cen MT"/>
              </a:rPr>
              <a:t>Учебник с.66 (2 часть)</a:t>
            </a:r>
          </a:p>
          <a:p>
            <a:r>
              <a:rPr lang="ru-RU">
                <a:latin typeface="Tw Cen MT"/>
              </a:rPr>
              <a:t>Методическое пособие с.264 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429000" y="60007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w Cen MT"/>
              </a:rPr>
              <a:t>       2012г.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Сверхзвуковой самолёт ТУ-144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Картинка 482 из 14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857375"/>
            <a:ext cx="607695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http://www.pspinfo.ru/uploads/gallery/main/13/samole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79422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79925" y="3571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26628" name="Picture 4" descr="Картинка 141 из 521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70963" y="142852"/>
            <a:ext cx="64020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Грузовой самолёт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http://www.esalexey.ru/my_external/discovery_cars_and_motors/img/gruzovye_samolety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44538"/>
            <a:ext cx="771525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Картинка 17 из 52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8358187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142 из 52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96850"/>
            <a:ext cx="9120188" cy="734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383491" y="-24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26628" name="Picture 2" descr="Картинка 1 из 340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00125"/>
            <a:ext cx="7143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Картинка 6 из 340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3038"/>
          <a:stretch>
            <a:fillRect/>
          </a:stretch>
        </p:blipFill>
        <p:spPr bwMode="auto">
          <a:xfrm>
            <a:off x="571500" y="928688"/>
            <a:ext cx="77152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Картинка 15 из 340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857250"/>
            <a:ext cx="79406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Картинка 40 из 340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785813"/>
            <a:ext cx="80914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Картинка 45 из 340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785813"/>
            <a:ext cx="81216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47995" y="-45203"/>
            <a:ext cx="72480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Военные самолёты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Картинка 14 из 340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14313"/>
            <a:ext cx="8143875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Картинка 77 из 369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57313"/>
            <a:ext cx="657225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23271" y="142852"/>
            <a:ext cx="68974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Самолёт - невидимка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4" descr="http://www.rusarmy.com/photo/users/pochitaykin_fedor/maks2007/mi-171sh_maks-2007.JPG"/>
          <p:cNvPicPr>
            <a:picLocks noChangeAspect="1" noChangeArrowheads="1"/>
          </p:cNvPicPr>
          <p:nvPr/>
        </p:nvPicPr>
        <p:blipFill>
          <a:blip r:embed="rId2"/>
          <a:srcRect b="8171"/>
          <a:stretch>
            <a:fillRect/>
          </a:stretch>
        </p:blipFill>
        <p:spPr bwMode="auto">
          <a:xfrm>
            <a:off x="285750" y="857250"/>
            <a:ext cx="85010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30151" y="357166"/>
            <a:ext cx="74837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Транспортно-боевой вертолет МИ -171Ш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987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23" name="Picture 2" descr="http://www.rusarmy.com/photo/users/pochitaykin_fedor/maks2007/ka-50_maks-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78581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5110" y="-24"/>
            <a:ext cx="879611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Ударный вертолёт КА-50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3" cy="6083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Вертолёт – удивительная машина. Он перевозит грузы и людей. Спешит туда, где далеко от города заболел человек или загорелся лес, как пожарная машина или скорая помощь. Он может сесть там, где нет дорог и аэродромов.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</a:rPr>
              <a:t>Ему не нужна площадка для разбега. Он зависает над поверхностью.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5072063"/>
            <a:ext cx="8229600" cy="1054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1747" name="Picture 2" descr="C:\Users\Acer\Pictures\Картинки\478254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85750"/>
            <a:ext cx="3657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r>
              <a:rPr lang="ru-RU" smtClean="0"/>
              <a:t>Цель:</a:t>
            </a:r>
          </a:p>
          <a:p>
            <a:pPr eaLnBrk="1" hangingPunct="1"/>
            <a:r>
              <a:rPr lang="ru-RU" smtClean="0"/>
              <a:t>Формирование представлений о назначении, устройстве и разнообразии самолетов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Картинка 8 из 83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071563"/>
            <a:ext cx="74295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01268" y="142852"/>
            <a:ext cx="65414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Спортивный самолёт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Картинка 19 из 83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81676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3036" y="357166"/>
            <a:ext cx="793794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Учебно-тренировочный самолёт СУ-29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Картинка 93 из 83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7188"/>
            <a:ext cx="89027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Картинка 106 из 834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57188"/>
            <a:ext cx="8786812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 descr="http://dic.academic.ru/pictures/enc_tech/i_53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33375"/>
            <a:ext cx="73914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357188" y="4286250"/>
            <a:ext cx="8501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w Cen MT"/>
              </a:rPr>
              <a:t>Схема устройства самолёта Ил-96-300:</a:t>
            </a:r>
            <a:endParaRPr lang="ru-RU" sz="1600" b="1">
              <a:latin typeface="Tw Cen MT"/>
            </a:endParaRPr>
          </a:p>
          <a:p>
            <a:r>
              <a:rPr lang="ru-RU" sz="1600" b="1" i="1">
                <a:latin typeface="Tw Cen MT"/>
              </a:rPr>
              <a:t>1 – радиолокационная станция; 2 – кабина экипажа; 3 – туалеты; 4 – гардероб; 5– грузовой люк; 6 – багажный контейнер; 7 – первый пассажирский салон на 66 мест; 8 – гондола двигателя; 9 – 12  крыло; 13 – второй пассажирский салон на 234 места; 15 – грузы; 16 – аварийный выход; 17 – грузы в сетях; 19 – киль; 20 – руль направления; 21 – руль высоты; 22 – вспомогательная силовая установка; 23 – стабилизатор; 24 – фюзеляж; 25 – тормозной щиток; 26 – основная опора шасси; 27 – двигатель; 28 – топливные отсеки; 29 – центроплан крыла; 30 – буфет с лифтом на нижнюю палубу; 31 – грузовой пол со сферическими опорами; 32 – входная дверь; 33 – носовая опора шасси</a:t>
            </a:r>
            <a:endParaRPr lang="ru-RU" sz="1600" b="1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 descr="Картинка 6 из 13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09638"/>
            <a:ext cx="78581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92448" y="-24"/>
            <a:ext cx="63591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Самолёт - амфибия</a:t>
            </a:r>
          </a:p>
        </p:txBody>
      </p:sp>
      <p:pic>
        <p:nvPicPr>
          <p:cNvPr id="36868" name="Picture 4" descr="Картинка 3 из 135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928688"/>
            <a:ext cx="7858125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Картинка 4 из 135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908050"/>
            <a:ext cx="800100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7891" name="Picture 2" descr="Картинка 12 из 369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143000"/>
            <a:ext cx="614362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14375" y="5214938"/>
            <a:ext cx="8072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165F76"/>
                </a:solidFill>
                <a:latin typeface="Monotype Corsiva" pitchFamily="66" charset="0"/>
              </a:rPr>
              <a:t>Первый самолёт (аэроплан) братьев Райт. На самолёте лёгкий бензиновый двигатель, первый полёт продолжался меньше минуты (50 секунд), пролетев 250 метров..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9307" y="71414"/>
            <a:ext cx="39853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Из истории </a:t>
            </a:r>
          </a:p>
        </p:txBody>
      </p:sp>
      <p:pic>
        <p:nvPicPr>
          <p:cNvPr id="33796" name="Picture 4" descr="Картинка 22 из 3698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000125"/>
            <a:ext cx="814387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Картинка 24 из 3698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928688"/>
            <a:ext cx="8358188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00500" y="5786438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  <a:latin typeface="Tw Cen MT"/>
              </a:rPr>
              <a:t>Первый истребитель</a:t>
            </a:r>
          </a:p>
        </p:txBody>
      </p:sp>
      <p:pic>
        <p:nvPicPr>
          <p:cNvPr id="33800" name="Picture 8" descr="Картинка 32 из 3698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928688"/>
            <a:ext cx="52133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72125" y="928688"/>
            <a:ext cx="3357563" cy="5632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rgbClr val="AC761A"/>
                </a:solidFill>
                <a:latin typeface="Monotype Corsiva" pitchFamily="66" charset="0"/>
                <a:cs typeface="Arial" charset="0"/>
              </a:rPr>
              <a:t>Первые самолёты А.С.Яковлева</a:t>
            </a:r>
          </a:p>
          <a:p>
            <a:pPr>
              <a:defRPr/>
            </a:pPr>
            <a:endParaRPr lang="ru-RU" sz="4000" b="1" i="1">
              <a:solidFill>
                <a:srgbClr val="AC761A"/>
              </a:solidFill>
              <a:latin typeface="Monotype Corsiva" pitchFamily="66" charset="0"/>
              <a:cs typeface="Arial" charset="0"/>
            </a:endParaRPr>
          </a:p>
          <a:p>
            <a:pPr>
              <a:defRPr/>
            </a:pPr>
            <a:endParaRPr lang="ru-RU" sz="4000" b="1" i="1">
              <a:solidFill>
                <a:srgbClr val="AC761A"/>
              </a:solidFill>
              <a:latin typeface="Monotype Corsiva" pitchFamily="66" charset="0"/>
              <a:cs typeface="Arial" charset="0"/>
            </a:endParaRPr>
          </a:p>
          <a:p>
            <a:pPr>
              <a:defRPr/>
            </a:pPr>
            <a:endParaRPr lang="ru-RU" sz="4000" b="1" i="1">
              <a:solidFill>
                <a:srgbClr val="AC761A"/>
              </a:solidFill>
              <a:latin typeface="Monotype Corsiva" pitchFamily="66" charset="0"/>
              <a:cs typeface="Arial" charset="0"/>
            </a:endParaRPr>
          </a:p>
          <a:p>
            <a:pPr>
              <a:defRPr/>
            </a:pPr>
            <a:endParaRPr lang="ru-RU" sz="4000" b="1" i="1">
              <a:solidFill>
                <a:srgbClr val="AC761A"/>
              </a:solidFill>
              <a:latin typeface="Monotype Corsiva" pitchFamily="66" charset="0"/>
              <a:cs typeface="Arial" charset="0"/>
            </a:endParaRPr>
          </a:p>
          <a:p>
            <a:pPr>
              <a:defRPr/>
            </a:pPr>
            <a:endParaRPr lang="ru-RU" sz="4000" b="1" i="1">
              <a:solidFill>
                <a:srgbClr val="AC761A"/>
              </a:solidFill>
              <a:latin typeface="Monotype Corsiva" pitchFamily="66" charset="0"/>
              <a:cs typeface="Arial" charset="0"/>
            </a:endParaRPr>
          </a:p>
          <a:p>
            <a:pPr>
              <a:defRPr/>
            </a:pPr>
            <a:endParaRPr lang="ru-RU" sz="4000" b="1" i="1">
              <a:solidFill>
                <a:srgbClr val="AC761A"/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/>
              <a:t>Источники: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AutoNum type="arabicPeriod"/>
              <a:defRPr/>
            </a:pPr>
            <a:r>
              <a:rPr lang="ru-RU" dirty="0" err="1" smtClean="0"/>
              <a:t>Э.Н.Золотухина</a:t>
            </a:r>
            <a:r>
              <a:rPr lang="ru-RU" dirty="0" smtClean="0"/>
              <a:t> «Рабочие программы по системе учебников «Школа России», издательство «Учитель» Волгоград 2011 г.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AutoNum type="arabicPeriod"/>
              <a:defRPr/>
            </a:pPr>
            <a:r>
              <a:rPr lang="ru-RU" dirty="0" smtClean="0"/>
              <a:t>Поурочные разработки по курсу «Мир вокруг нас» к учебному комплекту А.А.Плешакова  1 класс.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AutoNum type="arabicPeriod"/>
              <a:defRPr/>
            </a:pPr>
            <a:r>
              <a:rPr lang="ru-RU" dirty="0" smtClean="0"/>
              <a:t>Ресурсы интернета.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Летит птица  - небылица,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А внутри народ сидит,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Меж собою говорит.</a:t>
            </a:r>
          </a:p>
        </p:txBody>
      </p:sp>
      <p:pic>
        <p:nvPicPr>
          <p:cNvPr id="1026" name="Picture 2" descr="Картинка 33 из 14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286125"/>
            <a:ext cx="5076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86000"/>
            <a:ext cx="21431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3571875" y="214313"/>
            <a:ext cx="4714875" cy="3286125"/>
          </a:xfrm>
          <a:prstGeom prst="cloudCallout">
            <a:avLst>
              <a:gd name="adj1" fmla="val -70863"/>
              <a:gd name="adj2" fmla="val 49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214813" y="785813"/>
            <a:ext cx="4071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i="1">
                <a:solidFill>
                  <a:schemeClr val="bg1"/>
                </a:solidFill>
                <a:latin typeface="Tw Cen MT"/>
              </a:rPr>
              <a:t>Зачем нужны самолёты?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Пассажирские самолеты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Картинка 77 из 14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571625"/>
            <a:ext cx="60007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00375" y="621506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w Cen MT"/>
              </a:rPr>
              <a:t>ТУ - 104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Картинка 92 из 14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214313"/>
            <a:ext cx="78803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71813" y="6215063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w Cen MT"/>
              </a:rPr>
              <a:t>Ан - 148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Картинка 289 из 14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75707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25793" y="5291752"/>
            <a:ext cx="24924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ТУ - 204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Картинка 396 из 14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928688"/>
            <a:ext cx="66500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24568" y="5148876"/>
            <a:ext cx="34948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БОИНГ 737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Картинка 399 из 14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8"/>
            <a:ext cx="8358187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blue_Universal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10271171</Template>
  <TotalTime>151</TotalTime>
  <Words>252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Corbel</vt:lpstr>
      <vt:lpstr>Tw Cen MT</vt:lpstr>
      <vt:lpstr>Wingdings 2</vt:lpstr>
      <vt:lpstr>Wingdings</vt:lpstr>
      <vt:lpstr>Calibri</vt:lpstr>
      <vt:lpstr>Monotype Corsiva</vt:lpstr>
      <vt:lpstr>Segoe Print</vt:lpstr>
      <vt:lpstr>MS_RU_blue_Universal</vt:lpstr>
      <vt:lpstr>MS_RU_blue_Universal</vt:lpstr>
      <vt:lpstr>MS_RU_blue_Universal</vt:lpstr>
      <vt:lpstr>Урок 57  Тема: Зачем строят  самолёты?</vt:lpstr>
      <vt:lpstr>Слайд 2</vt:lpstr>
      <vt:lpstr>Слайд 3</vt:lpstr>
      <vt:lpstr>Слайд 4</vt:lpstr>
      <vt:lpstr>Пассажирские самолеты</vt:lpstr>
      <vt:lpstr>Слайд 6</vt:lpstr>
      <vt:lpstr>Слайд 7</vt:lpstr>
      <vt:lpstr>Слайд 8</vt:lpstr>
      <vt:lpstr>Слайд 9</vt:lpstr>
      <vt:lpstr>Сверхзвуковой самолёт ТУ-144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Вертолёт – удивительная машина. Он перевозит грузы и людей. Спешит туда, где далеко от города заболел человек или загорелся лес, как пожарная машина или скорая помощь. Он может сесть там, где нет дорог и аэродромов.  Ему не нужна площадка для разбега. Он зависает над поверхностью.</vt:lpstr>
      <vt:lpstr>Слайд 20</vt:lpstr>
      <vt:lpstr>Слайд 21</vt:lpstr>
      <vt:lpstr>Слайд 22</vt:lpstr>
      <vt:lpstr>Слайд 23</vt:lpstr>
      <vt:lpstr>Слайд 24</vt:lpstr>
      <vt:lpstr>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Asus</cp:lastModifiedBy>
  <cp:revision>19</cp:revision>
  <dcterms:created xsi:type="dcterms:W3CDTF">2010-04-18T11:37:38Z</dcterms:created>
  <dcterms:modified xsi:type="dcterms:W3CDTF">2012-08-28T13:24:56Z</dcterms:modified>
</cp:coreProperties>
</file>