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2C12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A37BECD7-F530-4EEB-9395-211E457F7A38}" type="datetimeFigureOut">
              <a:rPr lang="ru-RU" smtClean="0"/>
              <a:pPr/>
              <a:t>08.04.2010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64C2874-405F-4E02-815A-F9151D274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s39.radikal.ru/i084/0910/4f/7e00c0c424bc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kolakras.narod.ru/portret/images/KGPaustovskij1_jpg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img-fotki.yandex.ru/get/2711/elfim-vladimir.18/0_1f6fe_5ac88271_X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7" Type="http://schemas.openxmlformats.org/officeDocument/2006/relationships/image" Target="../media/image7.gif"/><Relationship Id="rId2" Type="http://schemas.openxmlformats.org/officeDocument/2006/relationships/hyperlink" Target="http://wallpapers.worldnokia.ru/uploads/posts/2009-05/1241705069_004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ifanimation.ru/images/derevo_new/priroda025.gif" TargetMode="External"/><Relationship Id="rId5" Type="http://schemas.openxmlformats.org/officeDocument/2006/relationships/image" Target="../media/image6.gif"/><Relationship Id="rId4" Type="http://schemas.openxmlformats.org/officeDocument/2006/relationships/hyperlink" Target="http://www.gifanimation.ru/images/derevo_new/priroda001.gi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s006.radikal.ru/i214/1002/23/33c9d1787ec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b/b8/Willow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71546"/>
            <a:ext cx="5643602" cy="4429156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6000" b="1" dirty="0">
                <a:solidFill>
                  <a:srgbClr val="2C12EC"/>
                </a:solidFill>
                <a:latin typeface="AnastasiaScript" pitchFamily="2" charset="0"/>
              </a:rPr>
              <a:t>Своеобразие авторского повествования</a:t>
            </a:r>
          </a:p>
          <a:p>
            <a:pPr>
              <a:defRPr/>
            </a:pPr>
            <a:r>
              <a:rPr lang="ru-RU" sz="6000" b="1" dirty="0">
                <a:solidFill>
                  <a:srgbClr val="2C12EC"/>
                </a:solidFill>
                <a:latin typeface="AnastasiaScript" pitchFamily="2" charset="0"/>
              </a:rPr>
              <a:t>(по рассказу   К. Паустовского</a:t>
            </a:r>
          </a:p>
          <a:p>
            <a:pPr>
              <a:defRPr/>
            </a:pPr>
            <a:r>
              <a:rPr lang="ru-RU" sz="6000" b="1" dirty="0">
                <a:solidFill>
                  <a:srgbClr val="2C12EC"/>
                </a:solidFill>
                <a:latin typeface="AnastasiaScript" pitchFamily="2" charset="0"/>
              </a:rPr>
              <a:t> « Ильинский омут»)</a:t>
            </a:r>
          </a:p>
          <a:p>
            <a:endParaRPr lang="ru-RU" dirty="0"/>
          </a:p>
        </p:txBody>
      </p:sp>
      <p:pic>
        <p:nvPicPr>
          <p:cNvPr id="4" name="Рисунок 3" descr="ill_quotat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357431"/>
            <a:ext cx="3357586" cy="39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sz="9600" dirty="0" smtClean="0">
                <a:solidFill>
                  <a:srgbClr val="FFFF00"/>
                </a:solidFill>
                <a:latin typeface="AnastasiaScript" pitchFamily="2" charset="0"/>
              </a:rPr>
              <a:t>Сияние</a:t>
            </a:r>
            <a:endParaRPr lang="ru-RU" sz="9600" dirty="0">
              <a:solidFill>
                <a:srgbClr val="FFFF00"/>
              </a:solidFill>
              <a:latin typeface="AnastasiaScrip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FLOWER~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286808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Своеобразие авторского повествования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071546"/>
            <a:ext cx="4286280" cy="5786454"/>
          </a:xfrm>
          <a:solidFill>
            <a:srgbClr val="CCECFF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Тональность задушевной беседы</a:t>
            </a:r>
          </a:p>
          <a:p>
            <a:pPr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Размышления о нравственной сущности любви к родине</a:t>
            </a:r>
          </a:p>
          <a:p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Поэтическая выразительность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http://s39.radikal.ru/i084/0910/4f/7e00c0c424bc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14488"/>
            <a:ext cx="457203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  <a:solidFill>
            <a:srgbClr val="CCECFF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   </a:t>
            </a:r>
            <a:r>
              <a:rPr lang="ru-RU" sz="4800" b="1" dirty="0" smtClean="0">
                <a:solidFill>
                  <a:srgbClr val="0070C0"/>
                </a:solidFill>
                <a:latin typeface="AnastasiaScript" pitchFamily="2" charset="0"/>
              </a:rPr>
              <a:t>Паустовский  через всю свою жизнь пронес  преданную трепетную любовь  к родным просторам ,  к </a:t>
            </a:r>
            <a:br>
              <a:rPr lang="ru-RU" sz="4800" b="1" dirty="0" smtClean="0">
                <a:solidFill>
                  <a:srgbClr val="0070C0"/>
                </a:solidFill>
                <a:latin typeface="AnastasiaScript" pitchFamily="2" charset="0"/>
              </a:rPr>
            </a:br>
            <a:r>
              <a:rPr lang="ru-RU" sz="4800" b="1" dirty="0" smtClean="0">
                <a:solidFill>
                  <a:srgbClr val="0070C0"/>
                </a:solidFill>
                <a:latin typeface="AnastasiaScript" pitchFamily="2" charset="0"/>
              </a:rPr>
              <a:t>« всероссийским этим полям»,  и еще к волшебной силе и красоте  удивительного нашего языка.</a:t>
            </a:r>
            <a:endParaRPr lang="ru-RU" sz="4800" dirty="0">
              <a:solidFill>
                <a:srgbClr val="0070C0"/>
              </a:solidFill>
              <a:latin typeface="AnastasiaScrip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857752" cy="5786454"/>
          </a:xfr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4800" b="1" dirty="0" smtClean="0">
                <a:latin typeface="Florisel script" pitchFamily="2" charset="0"/>
              </a:rPr>
              <a:t>«…Паустовский - певец русской природы».  Он </a:t>
            </a: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Florisel script" pitchFamily="2" charset="0"/>
              </a:rPr>
              <a:t>был очарован Россией и  передавал это очарование « в тончайших переливах всех её красок»</a:t>
            </a:r>
            <a:endParaRPr lang="en-US" sz="4800" b="1" dirty="0" smtClean="0">
              <a:solidFill>
                <a:schemeClr val="tx2">
                  <a:satMod val="130000"/>
                </a:schemeClr>
              </a:solidFill>
              <a:latin typeface="Florisel script" pitchFamily="2" charset="0"/>
            </a:endParaRPr>
          </a:p>
        </p:txBody>
      </p:sp>
      <p:pic>
        <p:nvPicPr>
          <p:cNvPr id="5" name="Picture 2" descr="Картинка 4 из 25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58621" cy="4937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Рассказ «Ильинский омут»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Картинка 15 из 1468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095337"/>
            <a:ext cx="7358114" cy="5619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Паустовский  строит « сюжет»   произведения по принципу  ассоциативных связей.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142984"/>
            <a:ext cx="5643602" cy="5572164"/>
          </a:xfrm>
          <a:solidFill>
            <a:srgbClr val="CCE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300" b="1" dirty="0" smtClean="0"/>
              <a:t>   </a:t>
            </a:r>
            <a:r>
              <a:rPr lang="ru-RU" sz="3300" b="1" dirty="0" smtClean="0"/>
              <a:t>…Можно, даже сидя всю жизнь на одном клочке , увидеть необыкновенно много… </a:t>
            </a:r>
            <a:r>
              <a:rPr lang="ru-RU" sz="3300" b="1" i="1" dirty="0" smtClean="0"/>
              <a:t>ведь всем известно, что </a:t>
            </a:r>
            <a:r>
              <a:rPr lang="ru-RU" sz="3300" b="1" dirty="0" smtClean="0"/>
              <a:t>в самой  малой капле  отражается калейдоскоп   света  и красок,- вплоть  до множества оттенков совершенно разного  зеленого цвета в листьях черемухи, липы,  или ольхи. </a:t>
            </a:r>
            <a:r>
              <a:rPr lang="ru-RU" sz="3300" b="1" i="1" dirty="0" smtClean="0"/>
              <a:t>Кстати , листья ольхи </a:t>
            </a:r>
            <a:r>
              <a:rPr lang="ru-RU" sz="3300" b="1" dirty="0" smtClean="0"/>
              <a:t>похожи на детские ладони- с их нежной припухлостью между  тоненьких жилок… </a:t>
            </a:r>
          </a:p>
          <a:p>
            <a:endParaRPr lang="ru-RU" dirty="0"/>
          </a:p>
        </p:txBody>
      </p:sp>
      <p:pic>
        <p:nvPicPr>
          <p:cNvPr id="9218" name="Picture 2" descr="Картинка 1 из 375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214422"/>
            <a:ext cx="2286000" cy="3048000"/>
          </a:xfrm>
          <a:prstGeom prst="rect">
            <a:avLst/>
          </a:prstGeom>
          <a:noFill/>
        </p:spPr>
      </p:pic>
      <p:pic>
        <p:nvPicPr>
          <p:cNvPr id="9222" name="Picture 6" descr="Картинка 46 из 102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957163">
            <a:off x="285720" y="1357298"/>
            <a:ext cx="1514475" cy="1514475"/>
          </a:xfrm>
          <a:prstGeom prst="rect">
            <a:avLst/>
          </a:prstGeom>
          <a:noFill/>
        </p:spPr>
      </p:pic>
      <p:pic>
        <p:nvPicPr>
          <p:cNvPr id="9224" name="Picture 8" descr="Картинка 55 из 102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741695">
            <a:off x="80969" y="4209130"/>
            <a:ext cx="1681124" cy="1200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Роль ключевых слов в тексте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72164"/>
          </a:xfrm>
          <a:solidFill>
            <a:srgbClr val="CCECFF"/>
          </a:solidFill>
          <a:ln w="57150"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65760" indent="-283464">
              <a:buNone/>
              <a:defRPr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Ильинский омут» начинается с блока  абзацев, где ключевое слово- существительное  </a:t>
            </a:r>
            <a:r>
              <a:rPr lang="ru-RU" b="1" i="1" dirty="0">
                <a:solidFill>
                  <a:srgbClr val="00B050"/>
                </a:solidFill>
              </a:rPr>
              <a:t>сожаление</a:t>
            </a:r>
            <a:r>
              <a:rPr lang="ru-RU" b="1" i="1" dirty="0">
                <a:solidFill>
                  <a:srgbClr val="0070C0"/>
                </a:solidFill>
              </a:rPr>
              <a:t>:</a:t>
            </a:r>
          </a:p>
          <a:p>
            <a:pPr marL="365760" indent="-283464">
              <a:buNone/>
              <a:defRPr/>
            </a:pP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Людей  всегда мучают  разнообразные сожаления- большие и малые, серьезные и смешные.</a:t>
            </a:r>
          </a:p>
          <a:p>
            <a:pPr marL="365760" indent="-283464">
              <a:buNone/>
              <a:defRPr/>
            </a:pP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Что касается меня ,  то я часто  жалею, что не стал ботаником.</a:t>
            </a:r>
          </a:p>
          <a:p>
            <a:pPr marL="365760" indent="-283464">
              <a:buNone/>
              <a:defRPr/>
            </a:pP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Самое сильное сожаление  вызывает у нас  чрезмерное  и  ничем  не  оправданная стремительность  времени…</a:t>
            </a:r>
          </a:p>
          <a:p>
            <a:pPr marL="365760" indent="-283464">
              <a:buNone/>
              <a:defRPr/>
            </a:pP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Свои сожаления есть у каждого  дня ,  а порой и у каждого часа. Сожаления  просыпаются утром…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00013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Синтаксис  рассказа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4500594" cy="5643602"/>
          </a:xfrm>
          <a:solidFill>
            <a:srgbClr val="CCECFF"/>
          </a:solidFill>
          <a:ln w="5715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marL="365760" indent="-283464">
              <a:buClr>
                <a:srgbClr val="00B050"/>
              </a:buClr>
              <a:buNone/>
              <a:defRPr/>
            </a:pPr>
            <a:r>
              <a:rPr lang="ru-RU" b="1" dirty="0"/>
              <a:t>Синтаксис « Ильинского омута»  имеет  развернутую структуру:</a:t>
            </a:r>
          </a:p>
          <a:p>
            <a:pPr marL="365760" indent="-283464">
              <a:buClr>
                <a:srgbClr val="00B050"/>
              </a:buClr>
              <a:buFont typeface="Wingdings" pitchFamily="2" charset="2"/>
              <a:buChar char="Ø"/>
              <a:defRPr/>
            </a:pPr>
            <a:r>
              <a:rPr lang="ru-RU" b="1" dirty="0"/>
              <a:t>Часто встречаются ряды однородных </a:t>
            </a:r>
            <a:r>
              <a:rPr lang="ru-RU" b="1" dirty="0" smtClean="0"/>
              <a:t>членов:</a:t>
            </a:r>
            <a:endParaRPr lang="ru-RU" b="1" dirty="0"/>
          </a:p>
          <a:p>
            <a:pPr marL="365760" indent="-283464">
              <a:buClr>
                <a:srgbClr val="00B050"/>
              </a:buClr>
              <a:buNone/>
              <a:defRPr/>
            </a:pPr>
            <a:r>
              <a:rPr lang="ru-RU" b="1" dirty="0">
                <a:solidFill>
                  <a:srgbClr val="00B050"/>
                </a:solidFill>
                <a:latin typeface="AnastasiaScript" pitchFamily="2" charset="0"/>
              </a:rPr>
              <a:t>И мне  нестерпимо захотелось домой, в </a:t>
            </a: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бревенчатый  простой </a:t>
            </a:r>
            <a:r>
              <a:rPr lang="ru-RU" b="1" dirty="0">
                <a:solidFill>
                  <a:srgbClr val="00B050"/>
                </a:solidFill>
                <a:latin typeface="AnastasiaScript" pitchFamily="2" charset="0"/>
              </a:rPr>
              <a:t>дом, на Оку, на  Ильинский омут, где меня дожидаются ивы,  </a:t>
            </a:r>
            <a:r>
              <a:rPr lang="ru-RU" b="1" u="sng" dirty="0">
                <a:solidFill>
                  <a:srgbClr val="00B050"/>
                </a:solidFill>
                <a:latin typeface="AnastasiaScript" pitchFamily="2" charset="0"/>
              </a:rPr>
              <a:t>туманные  русские равнинные</a:t>
            </a:r>
            <a:r>
              <a:rPr lang="ru-RU" b="1" dirty="0">
                <a:solidFill>
                  <a:srgbClr val="00B050"/>
                </a:solidFill>
                <a:latin typeface="AnastasiaScript" pitchFamily="2" charset="0"/>
              </a:rPr>
              <a:t> закаты и друзья.</a:t>
            </a:r>
          </a:p>
          <a:p>
            <a:endParaRPr lang="ru-RU" dirty="0"/>
          </a:p>
        </p:txBody>
      </p:sp>
      <p:pic>
        <p:nvPicPr>
          <p:cNvPr id="4" name="Содержимое 3" descr="00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616">
            <a:off x="4663777" y="1353847"/>
            <a:ext cx="4333896" cy="462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4714876" cy="5786454"/>
          </a:xfrm>
          <a:solidFill>
            <a:srgbClr val="CCECFF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b="1" dirty="0" smtClean="0"/>
              <a:t>Характерны присоединительные, вставные конструкции, </a:t>
            </a:r>
            <a:r>
              <a:rPr lang="ru-RU" sz="2800" b="1" dirty="0" smtClean="0">
                <a:latin typeface="+mj-lt"/>
              </a:rPr>
              <a:t>разного рода уточнения, словесные повторы: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00B050"/>
                </a:solidFill>
                <a:latin typeface="AnastasiaScript" pitchFamily="2" charset="0"/>
              </a:rPr>
              <a:t>…Знакомая </a:t>
            </a:r>
            <a:r>
              <a:rPr lang="ru-RU" sz="3600" b="1" u="sng" dirty="0" smtClean="0">
                <a:solidFill>
                  <a:srgbClr val="00B050"/>
                </a:solidFill>
                <a:latin typeface="AnastasiaScript" pitchFamily="2" charset="0"/>
              </a:rPr>
              <a:t>тоска </a:t>
            </a:r>
            <a:r>
              <a:rPr lang="ru-RU" sz="3600" b="1" dirty="0" smtClean="0">
                <a:solidFill>
                  <a:srgbClr val="00B050"/>
                </a:solidFill>
                <a:latin typeface="AnastasiaScript" pitchFamily="2" charset="0"/>
              </a:rPr>
              <a:t> внезапно  стиснула сердце,- </a:t>
            </a:r>
            <a:r>
              <a:rPr lang="ru-RU" sz="3600" b="1" u="sng" dirty="0" smtClean="0">
                <a:solidFill>
                  <a:srgbClr val="00B050"/>
                </a:solidFill>
                <a:latin typeface="AnastasiaScript" pitchFamily="2" charset="0"/>
              </a:rPr>
              <a:t>тоска</a:t>
            </a:r>
            <a:r>
              <a:rPr lang="ru-RU" sz="3600" b="1" dirty="0" smtClean="0">
                <a:solidFill>
                  <a:srgbClr val="00B050"/>
                </a:solidFill>
                <a:latin typeface="AnastasiaScript" pitchFamily="2" charset="0"/>
              </a:rPr>
              <a:t> по нашей простой земле,  </a:t>
            </a:r>
            <a:r>
              <a:rPr lang="ru-RU" sz="3600" b="1" u="sng" dirty="0" smtClean="0">
                <a:solidFill>
                  <a:srgbClr val="00B050"/>
                </a:solidFill>
                <a:latin typeface="AnastasiaScript" pitchFamily="2" charset="0"/>
              </a:rPr>
              <a:t>своим </a:t>
            </a:r>
            <a:r>
              <a:rPr lang="ru-RU" sz="3600" b="1" dirty="0" smtClean="0">
                <a:solidFill>
                  <a:srgbClr val="00B050"/>
                </a:solidFill>
                <a:latin typeface="AnastasiaScript" pitchFamily="2" charset="0"/>
              </a:rPr>
              <a:t>закатам, </a:t>
            </a:r>
            <a:r>
              <a:rPr lang="ru-RU" sz="3600" b="1" u="sng" dirty="0" smtClean="0">
                <a:solidFill>
                  <a:srgbClr val="00B050"/>
                </a:solidFill>
                <a:latin typeface="AnastasiaScript" pitchFamily="2" charset="0"/>
              </a:rPr>
              <a:t>своём  </a:t>
            </a:r>
            <a:r>
              <a:rPr lang="ru-RU" sz="3600" b="1" dirty="0" smtClean="0">
                <a:solidFill>
                  <a:srgbClr val="00B050"/>
                </a:solidFill>
                <a:latin typeface="AnastasiaScript" pitchFamily="2" charset="0"/>
              </a:rPr>
              <a:t>подорожнике…</a:t>
            </a:r>
          </a:p>
          <a:p>
            <a:endParaRPr lang="ru-RU" dirty="0"/>
          </a:p>
        </p:txBody>
      </p:sp>
      <p:pic>
        <p:nvPicPr>
          <p:cNvPr id="4" name="Рисунок 3" descr="0022.JPG"/>
          <p:cNvPicPr>
            <a:picLocks noChangeAspect="1"/>
          </p:cNvPicPr>
          <p:nvPr/>
        </p:nvPicPr>
        <p:blipFill>
          <a:blip r:embed="rId2"/>
          <a:srcRect l="22646" r="5179"/>
          <a:stretch>
            <a:fillRect/>
          </a:stretch>
        </p:blipFill>
        <p:spPr bwMode="auto">
          <a:xfrm rot="430936">
            <a:off x="4440908" y="1607222"/>
            <a:ext cx="4377043" cy="505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Структура рассказа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  <a:solidFill>
            <a:srgbClr val="CCECFF"/>
          </a:solidFill>
          <a:ln w="57150">
            <a:solidFill>
              <a:srgbClr val="0070C0"/>
            </a:solidFill>
          </a:ln>
        </p:spPr>
        <p:txBody>
          <a:bodyPr/>
          <a:lstStyle/>
          <a:p>
            <a:pPr marL="365760" indent="-283464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Абзацы </a:t>
            </a:r>
            <a:r>
              <a:rPr lang="ru-RU" b="1" dirty="0">
                <a:solidFill>
                  <a:srgbClr val="0070C0"/>
                </a:solidFill>
              </a:rPr>
              <a:t>строятся   по принципу ассоциативных связей и по принципу последовательного описания наблюдаемых  объектов или  последовательного, логически организованного  развертывания изложения.</a:t>
            </a:r>
          </a:p>
          <a:p>
            <a:pPr marL="365760" indent="-283464"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  Используется  </a:t>
            </a:r>
            <a:r>
              <a:rPr lang="ru-RU" b="1" dirty="0">
                <a:solidFill>
                  <a:srgbClr val="0070C0"/>
                </a:solidFill>
              </a:rPr>
              <a:t>принцип межфразовых связей внутри абзаца и между абзацами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Средства выразительности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000108"/>
            <a:ext cx="3571900" cy="5857892"/>
          </a:xfrm>
          <a:solidFill>
            <a:srgbClr val="CCECFF"/>
          </a:solidFill>
          <a:ln w="38100">
            <a:solidFill>
              <a:srgbClr val="0070C0"/>
            </a:solidFill>
          </a:ln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r>
              <a:rPr lang="ru-RU" sz="2000" b="1" dirty="0" smtClean="0"/>
              <a:t>Поэтические метафоры:</a:t>
            </a:r>
            <a:r>
              <a:rPr lang="ru-RU" sz="2000" dirty="0" smtClean="0"/>
              <a:t> </a:t>
            </a:r>
            <a:r>
              <a:rPr lang="ru-RU" b="1" u="sng" dirty="0" smtClean="0">
                <a:solidFill>
                  <a:srgbClr val="00B050"/>
                </a:solidFill>
                <a:latin typeface="AnastasiaScript" pitchFamily="2" charset="0"/>
              </a:rPr>
              <a:t>вянет лето, волны овса и ржи лежали многоцветными платами</a:t>
            </a:r>
          </a:p>
          <a:p>
            <a:pPr>
              <a:buNone/>
            </a:pPr>
            <a:r>
              <a:rPr lang="ru-RU" sz="2400" dirty="0" smtClean="0"/>
              <a:t>    </a:t>
            </a:r>
            <a:r>
              <a:rPr lang="ru-RU" sz="2000" b="1" u="sng" dirty="0" smtClean="0">
                <a:latin typeface="+mj-lt"/>
              </a:rPr>
              <a:t>Преувеличения: </a:t>
            </a:r>
            <a:r>
              <a:rPr lang="ru-RU" b="1" u="sng" dirty="0" smtClean="0">
                <a:solidFill>
                  <a:srgbClr val="00B050"/>
                </a:solidFill>
                <a:latin typeface="AnastasiaScript" pitchFamily="2" charset="0"/>
              </a:rPr>
              <a:t>прибрежное царство ив и ракит превращалось в бурлящий водопад листвы</a:t>
            </a:r>
            <a:endParaRPr lang="ru-RU" b="1" u="sng" dirty="0">
              <a:solidFill>
                <a:srgbClr val="00B050"/>
              </a:solidFill>
              <a:latin typeface="AnastasiaScript" pitchFamily="2" charset="0"/>
            </a:endParaRPr>
          </a:p>
        </p:txBody>
      </p:sp>
      <p:pic>
        <p:nvPicPr>
          <p:cNvPr id="4098" name="Picture 2" descr="Картинка 4 из 31175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59573">
            <a:off x="181127" y="2911842"/>
            <a:ext cx="2943225" cy="3810000"/>
          </a:xfrm>
          <a:prstGeom prst="rect">
            <a:avLst/>
          </a:prstGeom>
          <a:noFill/>
        </p:spPr>
      </p:pic>
      <p:pic>
        <p:nvPicPr>
          <p:cNvPr id="4100" name="Picture 4" descr="Картинка 1 из 12425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88225">
            <a:off x="6286500" y="1285860"/>
            <a:ext cx="28575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андшафт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Ландшафт</Template>
  <TotalTime>139</TotalTime>
  <Words>371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Ландшафт</vt:lpstr>
      <vt:lpstr>Слайд 1</vt:lpstr>
      <vt:lpstr>Слайд 2</vt:lpstr>
      <vt:lpstr>Рассказ «Ильинский омут»</vt:lpstr>
      <vt:lpstr>Паустовский  строит « сюжет»   произведения по принципу  ассоциативных связей.</vt:lpstr>
      <vt:lpstr>Роль ключевых слов в тексте</vt:lpstr>
      <vt:lpstr>Синтаксис  рассказа</vt:lpstr>
      <vt:lpstr>Слайд 7</vt:lpstr>
      <vt:lpstr>Структура рассказа</vt:lpstr>
      <vt:lpstr>Средства выразительности</vt:lpstr>
      <vt:lpstr>Сияние</vt:lpstr>
      <vt:lpstr>Своеобразие авторского повествования</vt:lpstr>
      <vt:lpstr>Слайд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2010-04-05T18:17:15Z</dcterms:created>
  <dcterms:modified xsi:type="dcterms:W3CDTF">2010-04-08T15:58:03Z</dcterms:modified>
</cp:coreProperties>
</file>