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7" r:id="rId6"/>
    <p:sldId id="268" r:id="rId7"/>
    <p:sldId id="264" r:id="rId8"/>
    <p:sldId id="263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D5009D-98FE-4D38-A3AC-CC1B5611FD68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41B4AF-3758-4C23-8A0E-188AB40E6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h-cosmos.ru/planet/saturn.htm" TargetMode="Externa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4538"/>
            <a:ext cx="6400800" cy="235426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Тема урока: «Умножение многозначного числа на трёхзначное».</a:t>
            </a:r>
          </a:p>
          <a:p>
            <a:pPr eaLnBrk="1" hangingPunct="1"/>
            <a:endParaRPr lang="ru-RU" b="1" dirty="0" smtClean="0"/>
          </a:p>
        </p:txBody>
      </p:sp>
      <p:sp>
        <p:nvSpPr>
          <p:cNvPr id="1331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539750" y="1125538"/>
            <a:ext cx="1057275" cy="1439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 rot="8345740">
            <a:off x="1116013" y="620713"/>
            <a:ext cx="457200" cy="914400"/>
          </a:xfrm>
          <a:prstGeom prst="moon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4213" y="765175"/>
            <a:ext cx="719137" cy="5540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9"/>
          <p:cNvSpPr>
            <a:spLocks noChangeArrowheads="1"/>
          </p:cNvSpPr>
          <p:nvPr/>
        </p:nvSpPr>
        <p:spPr bwMode="auto">
          <a:xfrm rot="1688631">
            <a:off x="468313" y="620713"/>
            <a:ext cx="457200" cy="914400"/>
          </a:xfrm>
          <a:prstGeom prst="moon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10"/>
          <p:cNvSpPr>
            <a:spLocks noChangeArrowheads="1"/>
          </p:cNvSpPr>
          <p:nvPr/>
        </p:nvSpPr>
        <p:spPr bwMode="auto">
          <a:xfrm rot="1288098">
            <a:off x="755650" y="404813"/>
            <a:ext cx="360363" cy="360362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>
            <a:off x="1042988" y="404813"/>
            <a:ext cx="360362" cy="360362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 flipH="1">
            <a:off x="539750" y="1341438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>
            <a:off x="1116013" y="1341438"/>
            <a:ext cx="50323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 flipH="1">
            <a:off x="827088" y="2565400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6"/>
          <p:cNvSpPr>
            <a:spLocks noChangeShapeType="1"/>
          </p:cNvSpPr>
          <p:nvPr/>
        </p:nvSpPr>
        <p:spPr bwMode="auto">
          <a:xfrm>
            <a:off x="1187450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1187450" y="29241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19"/>
          <p:cNvSpPr>
            <a:spLocks noChangeShapeType="1"/>
          </p:cNvSpPr>
          <p:nvPr/>
        </p:nvSpPr>
        <p:spPr bwMode="auto">
          <a:xfrm flipH="1">
            <a:off x="684213" y="29241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Rectangle 20"/>
          <p:cNvSpPr>
            <a:spLocks noChangeArrowheads="1"/>
          </p:cNvSpPr>
          <p:nvPr/>
        </p:nvSpPr>
        <p:spPr bwMode="auto">
          <a:xfrm>
            <a:off x="1258888" y="1844675"/>
            <a:ext cx="433387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AutoShape 21"/>
          <p:cNvSpPr>
            <a:spLocks noChangeArrowheads="1"/>
          </p:cNvSpPr>
          <p:nvPr/>
        </p:nvSpPr>
        <p:spPr bwMode="auto">
          <a:xfrm>
            <a:off x="1116013" y="1268413"/>
            <a:ext cx="719137" cy="554037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Line 22"/>
          <p:cNvSpPr>
            <a:spLocks noChangeShapeType="1"/>
          </p:cNvSpPr>
          <p:nvPr/>
        </p:nvSpPr>
        <p:spPr bwMode="auto">
          <a:xfrm>
            <a:off x="1692275" y="1844675"/>
            <a:ext cx="5762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3"/>
          <p:cNvSpPr>
            <a:spLocks noChangeShapeType="1"/>
          </p:cNvSpPr>
          <p:nvPr/>
        </p:nvSpPr>
        <p:spPr bwMode="auto">
          <a:xfrm flipH="1">
            <a:off x="1042988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Rectangle 25"/>
          <p:cNvSpPr>
            <a:spLocks noChangeArrowheads="1"/>
          </p:cNvSpPr>
          <p:nvPr/>
        </p:nvSpPr>
        <p:spPr bwMode="auto">
          <a:xfrm>
            <a:off x="1258888" y="2492375"/>
            <a:ext cx="144462" cy="3603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Rectangle 26"/>
          <p:cNvSpPr>
            <a:spLocks noChangeArrowheads="1"/>
          </p:cNvSpPr>
          <p:nvPr/>
        </p:nvSpPr>
        <p:spPr bwMode="auto">
          <a:xfrm>
            <a:off x="1547813" y="2492375"/>
            <a:ext cx="144462" cy="3603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WordArt 27"/>
          <p:cNvSpPr>
            <a:spLocks noChangeArrowheads="1" noChangeShapeType="1" noTextEdit="1"/>
          </p:cNvSpPr>
          <p:nvPr/>
        </p:nvSpPr>
        <p:spPr bwMode="auto">
          <a:xfrm rot="1122976">
            <a:off x="227013" y="1804988"/>
            <a:ext cx="1666875" cy="7858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13689</a:t>
            </a:r>
          </a:p>
        </p:txBody>
      </p:sp>
      <p:sp>
        <p:nvSpPr>
          <p:cNvPr id="13336" name="AutoShape 29"/>
          <p:cNvSpPr>
            <a:spLocks noChangeArrowheads="1"/>
          </p:cNvSpPr>
          <p:nvPr/>
        </p:nvSpPr>
        <p:spPr bwMode="auto">
          <a:xfrm>
            <a:off x="2195513" y="260350"/>
            <a:ext cx="6553200" cy="2520950"/>
          </a:xfrm>
          <a:prstGeom prst="cloudCallout">
            <a:avLst>
              <a:gd name="adj1" fmla="val -43509"/>
              <a:gd name="adj2" fmla="val 1907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700338" y="1144588"/>
            <a:ext cx="56165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Урок математики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в класс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6700"/>
            <a:ext cx="2586038" cy="2781300"/>
          </a:xfrm>
          <a:prstGeom prst="rect">
            <a:avLst/>
          </a:prstGeom>
          <a:noFill/>
        </p:spPr>
      </p:pic>
      <p:pic>
        <p:nvPicPr>
          <p:cNvPr id="17411" name="Picture 3" descr="6ce8903bff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359275"/>
            <a:ext cx="1222375" cy="2498725"/>
          </a:xfrm>
          <a:prstGeom prst="rect">
            <a:avLst/>
          </a:prstGeom>
          <a:noFill/>
        </p:spPr>
      </p:pic>
      <p:sp>
        <p:nvSpPr>
          <p:cNvPr id="17412" name="WordArt 4" descr="Безымянный"/>
          <p:cNvSpPr>
            <a:spLocks noChangeArrowheads="1" noChangeShapeType="1" noTextEdit="1"/>
          </p:cNvSpPr>
          <p:nvPr/>
        </p:nvSpPr>
        <p:spPr bwMode="auto">
          <a:xfrm>
            <a:off x="1187450" y="836613"/>
            <a:ext cx="67691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B2B2B2"/>
                  </a:outerShdw>
                </a:effectLst>
                <a:latin typeface="Impact"/>
              </a:rPr>
              <a:t>Домашнее задание</a:t>
            </a:r>
          </a:p>
        </p:txBody>
      </p:sp>
      <p:pic>
        <p:nvPicPr>
          <p:cNvPr id="17413" name="Picture 5" descr="kniga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95357">
            <a:off x="1517462" y="1323501"/>
            <a:ext cx="5718175" cy="35972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20409840">
            <a:off x="2103013" y="2103132"/>
            <a:ext cx="5512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1гр. т.с.51, № 157 № 158</a:t>
            </a:r>
          </a:p>
          <a:p>
            <a:r>
              <a:rPr lang="ru-RU" sz="3200" b="1" dirty="0" smtClean="0"/>
              <a:t>2гр. т.с.51, № 158</a:t>
            </a:r>
          </a:p>
          <a:p>
            <a:r>
              <a:rPr lang="ru-RU" sz="3200" b="1" dirty="0" smtClean="0"/>
              <a:t>3гр. т.с 49 – 50 № 154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dirty="0" smtClean="0"/>
              <a:t>Лесенка знаний</a:t>
            </a:r>
            <a:endParaRPr lang="ru-RU" dirty="0"/>
          </a:p>
        </p:txBody>
      </p:sp>
      <p:grpSp>
        <p:nvGrpSpPr>
          <p:cNvPr id="4" name="Group 1"/>
          <p:cNvGrpSpPr>
            <a:grpSpLocks noGrp="1" noChangeAspect="1"/>
          </p:cNvGrpSpPr>
          <p:nvPr>
            <p:ph type="subTitle" idx="1"/>
          </p:nvPr>
        </p:nvGrpSpPr>
        <p:grpSpPr bwMode="auto">
          <a:xfrm>
            <a:off x="1357364" y="2000081"/>
            <a:ext cx="6400800" cy="3567112"/>
            <a:chOff x="3759" y="9717"/>
            <a:chExt cx="5845" cy="3238"/>
          </a:xfrm>
        </p:grpSpPr>
        <p:sp>
          <p:nvSpPr>
            <p:cNvPr id="5" name="AutoShape 18"/>
            <p:cNvSpPr>
              <a:spLocks noChangeAspect="1" noChangeArrowheads="1"/>
            </p:cNvSpPr>
            <p:nvPr/>
          </p:nvSpPr>
          <p:spPr bwMode="auto">
            <a:xfrm>
              <a:off x="3759" y="9717"/>
              <a:ext cx="5845" cy="323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9162" y="10818"/>
              <a:ext cx="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 flipH="1">
              <a:off x="8823" y="11199"/>
              <a:ext cx="3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>
              <a:off x="8569" y="11199"/>
              <a:ext cx="2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H="1">
              <a:off x="8400" y="11199"/>
              <a:ext cx="1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8400" y="11199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7892" y="11580"/>
              <a:ext cx="5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7637" y="1158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7637" y="11580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7637" y="11835"/>
              <a:ext cx="0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7044" y="11962"/>
              <a:ext cx="5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7044" y="11962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H="1">
              <a:off x="6282" y="12343"/>
              <a:ext cx="7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6282" y="12343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967" y="9929"/>
              <a:ext cx="1196" cy="8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Я всё знаю, умею</a:t>
              </a: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3"/>
            <p:cNvSpPr>
              <a:spLocks noChangeShapeType="1"/>
            </p:cNvSpPr>
            <p:nvPr/>
          </p:nvSpPr>
          <p:spPr bwMode="auto">
            <a:xfrm flipH="1">
              <a:off x="5435" y="12597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2"/>
            <p:cNvSpPr>
              <a:spLocks noChangeShapeType="1"/>
            </p:cNvSpPr>
            <p:nvPr/>
          </p:nvSpPr>
          <p:spPr bwMode="auto">
            <a:xfrm>
              <a:off x="5435" y="12597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333" t="3398" r="1666" b="48544"/>
          <a:stretch>
            <a:fillRect/>
          </a:stretch>
        </p:blipFill>
        <p:spPr bwMode="auto">
          <a:xfrm>
            <a:off x="0" y="3000372"/>
            <a:ext cx="2454739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142844" y="1857364"/>
            <a:ext cx="2928958" cy="1517645"/>
          </a:xfrm>
          <a:prstGeom prst="cloudCallout">
            <a:avLst>
              <a:gd name="adj1" fmla="val 81162"/>
              <a:gd name="adj2" fmla="val 48935"/>
            </a:avLst>
          </a:prstGeom>
          <a:solidFill>
            <a:schemeClr val="bg1"/>
          </a:solidFill>
          <a:ln w="22225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000100" y="2285992"/>
            <a:ext cx="11430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600" b="1" i="1" dirty="0" smtClean="0">
                <a:solidFill>
                  <a:srgbClr val="FF3300"/>
                </a:solidFill>
                <a:latin typeface="Times New Roman" pitchFamily="18" charset="0"/>
              </a:rPr>
              <a:t>?</a:t>
            </a:r>
            <a:endParaRPr lang="ru-RU" sz="9600" b="1" i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0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1125538"/>
            <a:ext cx="6335712" cy="551817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Давайте, ребята, учиться считать,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Делить, умножать, прибавлять,         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вычитать,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Запомните все, что без точного 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счёта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Не сдвинется с места любая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                             работа.</a:t>
            </a:r>
          </a:p>
        </p:txBody>
      </p:sp>
      <p:sp>
        <p:nvSpPr>
          <p:cNvPr id="14338" name="Дата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ru-RU" dirty="0"/>
              <a:t> </a:t>
            </a:r>
            <a:endParaRPr lang="ru-RU" sz="1000" dirty="0"/>
          </a:p>
        </p:txBody>
      </p:sp>
      <p:sp>
        <p:nvSpPr>
          <p:cNvPr id="1433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539750" y="1125538"/>
            <a:ext cx="1057275" cy="1439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8345740">
            <a:off x="1116013" y="620713"/>
            <a:ext cx="457200" cy="914400"/>
          </a:xfrm>
          <a:prstGeom prst="moon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684213" y="765175"/>
            <a:ext cx="719137" cy="5540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 rot="1688631">
            <a:off x="468313" y="620713"/>
            <a:ext cx="457200" cy="914400"/>
          </a:xfrm>
          <a:prstGeom prst="moon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7"/>
          <p:cNvSpPr>
            <a:spLocks noChangeArrowheads="1"/>
          </p:cNvSpPr>
          <p:nvPr/>
        </p:nvSpPr>
        <p:spPr bwMode="auto">
          <a:xfrm rot="1288098">
            <a:off x="755650" y="404813"/>
            <a:ext cx="360363" cy="360362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8"/>
          <p:cNvSpPr>
            <a:spLocks noChangeArrowheads="1"/>
          </p:cNvSpPr>
          <p:nvPr/>
        </p:nvSpPr>
        <p:spPr bwMode="auto">
          <a:xfrm>
            <a:off x="1042988" y="404813"/>
            <a:ext cx="360362" cy="360362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flipH="1">
            <a:off x="539750" y="1341438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1116013" y="1341438"/>
            <a:ext cx="50323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flipH="1">
            <a:off x="827088" y="2565400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1187450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>
            <a:off x="1187450" y="29241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 flipH="1">
            <a:off x="684213" y="29241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1258888" y="1844675"/>
            <a:ext cx="433387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AutoShape 16"/>
          <p:cNvSpPr>
            <a:spLocks noChangeArrowheads="1"/>
          </p:cNvSpPr>
          <p:nvPr/>
        </p:nvSpPr>
        <p:spPr bwMode="auto">
          <a:xfrm>
            <a:off x="1116013" y="1268413"/>
            <a:ext cx="719137" cy="554037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1692275" y="1844675"/>
            <a:ext cx="5762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18"/>
          <p:cNvSpPr>
            <a:spLocks noChangeShapeType="1"/>
          </p:cNvSpPr>
          <p:nvPr/>
        </p:nvSpPr>
        <p:spPr bwMode="auto">
          <a:xfrm flipH="1">
            <a:off x="1042988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1258888" y="2492375"/>
            <a:ext cx="144462" cy="3603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Rectangle 20"/>
          <p:cNvSpPr>
            <a:spLocks noChangeArrowheads="1"/>
          </p:cNvSpPr>
          <p:nvPr/>
        </p:nvSpPr>
        <p:spPr bwMode="auto">
          <a:xfrm>
            <a:off x="1547813" y="2492375"/>
            <a:ext cx="144462" cy="3603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WordArt 21"/>
          <p:cNvSpPr>
            <a:spLocks noChangeArrowheads="1" noChangeShapeType="1" noTextEdit="1"/>
          </p:cNvSpPr>
          <p:nvPr/>
        </p:nvSpPr>
        <p:spPr bwMode="auto">
          <a:xfrm rot="1122976">
            <a:off x="227013" y="1804988"/>
            <a:ext cx="1666875" cy="7858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13689</a:t>
            </a:r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1643042" y="260350"/>
            <a:ext cx="62420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A5002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/>
              <a:t>Устный счёт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5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Определение темы и цели урока</a:t>
            </a:r>
            <a:r>
              <a:rPr lang="ru-RU" dirty="0" smtClean="0">
                <a:solidFill>
                  <a:schemeClr val="tx1"/>
                </a:solidFill>
              </a:rPr>
              <a:t>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6800</a:t>
            </a:r>
            <a:r>
              <a:rPr lang="ru-RU" b="1" dirty="0" smtClean="0">
                <a:solidFill>
                  <a:schemeClr val="tx1"/>
                </a:solidFill>
              </a:rPr>
              <a:t>      </a:t>
            </a:r>
            <a:r>
              <a:rPr lang="ru-RU" b="1" dirty="0">
                <a:solidFill>
                  <a:schemeClr val="tx1"/>
                </a:solidFill>
              </a:rPr>
              <a:t>34  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>
                <a:solidFill>
                  <a:schemeClr val="tx1"/>
                </a:solidFill>
              </a:rPr>
              <a:t>47      </a:t>
            </a:r>
            <a:r>
              <a:rPr lang="ru-RU" b="1" dirty="0" smtClean="0">
                <a:solidFill>
                  <a:schemeClr val="tx1"/>
                </a:solidFill>
              </a:rPr>
              <a:t>156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45</a:t>
            </a:r>
            <a:r>
              <a:rPr lang="ru-RU" b="1" dirty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       </a:t>
            </a:r>
            <a:r>
              <a:rPr lang="ru-RU" b="1" dirty="0">
                <a:solidFill>
                  <a:schemeClr val="tx1"/>
                </a:solidFill>
              </a:rPr>
              <a:t>98	 </a:t>
            </a:r>
            <a:r>
              <a:rPr lang="ru-RU" b="1" dirty="0" smtClean="0">
                <a:solidFill>
                  <a:schemeClr val="tx1"/>
                </a:solidFill>
              </a:rPr>
              <a:t>   </a:t>
            </a:r>
            <a:r>
              <a:rPr lang="ru-RU" b="1" dirty="0">
                <a:solidFill>
                  <a:schemeClr val="tx1"/>
                </a:solidFill>
              </a:rPr>
              <a:t>59	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>
                <a:solidFill>
                  <a:schemeClr val="tx1"/>
                </a:solidFill>
              </a:rPr>
              <a:t>18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 146 </a:t>
            </a:r>
            <a:r>
              <a:rPr lang="ru-RU" b="1" dirty="0">
                <a:solidFill>
                  <a:schemeClr val="tx1"/>
                </a:solidFill>
              </a:rPr>
              <a:t>	3027    </a:t>
            </a:r>
            <a:r>
              <a:rPr lang="ru-RU" b="1" dirty="0" smtClean="0">
                <a:solidFill>
                  <a:schemeClr val="tx1"/>
                </a:solidFill>
              </a:rPr>
              <a:t>2145</a:t>
            </a:r>
            <a:r>
              <a:rPr lang="ru-RU" b="1" dirty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4128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15" name="Group 129"/>
          <p:cNvGrpSpPr>
            <a:grpSpLocks/>
          </p:cNvGrpSpPr>
          <p:nvPr/>
        </p:nvGrpSpPr>
        <p:grpSpPr bwMode="auto">
          <a:xfrm>
            <a:off x="214282" y="2492375"/>
            <a:ext cx="2916238" cy="4365625"/>
            <a:chOff x="0" y="1570"/>
            <a:chExt cx="1837" cy="2750"/>
          </a:xfrm>
        </p:grpSpPr>
        <p:pic>
          <p:nvPicPr>
            <p:cNvPr id="16" name="Picture 130" descr="6ce8903bff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" y="1570"/>
              <a:ext cx="770" cy="1574"/>
            </a:xfrm>
            <a:prstGeom prst="rect">
              <a:avLst/>
            </a:prstGeom>
            <a:noFill/>
          </p:spPr>
        </p:pic>
        <p:pic>
          <p:nvPicPr>
            <p:cNvPr id="17" name="Picture 131" descr="j0343353[1]"/>
            <p:cNvPicPr>
              <a:picLocks noChangeAspect="1" noChangeArrowheads="1"/>
            </p:cNvPicPr>
            <p:nvPr/>
          </p:nvPicPr>
          <p:blipFill>
            <a:blip r:embed="rId3"/>
            <a:srcRect t="22279"/>
            <a:stretch>
              <a:fillRect/>
            </a:stretch>
          </p:blipFill>
          <p:spPr bwMode="auto">
            <a:xfrm>
              <a:off x="0" y="3113"/>
              <a:ext cx="1837" cy="12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10" descr="el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11" descr="e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762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/>
              <a:t>Физкультминутка</a:t>
            </a:r>
          </a:p>
        </p:txBody>
      </p:sp>
      <p:pic>
        <p:nvPicPr>
          <p:cNvPr id="58375" name="Picture 13" descr="j02364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495800"/>
            <a:ext cx="16605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13" descr="j02364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572000"/>
            <a:ext cx="16605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7" name="Picture 13" descr="j02364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505200"/>
            <a:ext cx="16605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0" name="Picture 5" descr=" Сатурн 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 r="3969" b="12437"/>
          <a:stretch>
            <a:fillRect/>
          </a:stretch>
        </p:blipFill>
        <p:spPr bwMode="auto">
          <a:xfrm>
            <a:off x="323850" y="260350"/>
            <a:ext cx="34575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82" name="Picture 6" descr="j023648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19250" y="333375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1235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2765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326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5768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79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45789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134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0" y="2492375"/>
            <a:ext cx="2916238" cy="4365625"/>
            <a:chOff x="0" y="1570"/>
            <a:chExt cx="1837" cy="2750"/>
          </a:xfrm>
        </p:grpSpPr>
        <p:pic>
          <p:nvPicPr>
            <p:cNvPr id="4" name="Picture 130" descr="6ce8903bff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" y="1570"/>
              <a:ext cx="770" cy="1574"/>
            </a:xfrm>
            <a:prstGeom prst="rect">
              <a:avLst/>
            </a:prstGeom>
            <a:noFill/>
          </p:spPr>
        </p:pic>
        <p:pic>
          <p:nvPicPr>
            <p:cNvPr id="5" name="Picture 131" descr="j0343353[1]"/>
            <p:cNvPicPr>
              <a:picLocks noChangeAspect="1" noChangeArrowheads="1"/>
            </p:cNvPicPr>
            <p:nvPr/>
          </p:nvPicPr>
          <p:blipFill>
            <a:blip r:embed="rId3"/>
            <a:srcRect t="22279"/>
            <a:stretch>
              <a:fillRect/>
            </a:stretch>
          </p:blipFill>
          <p:spPr bwMode="auto">
            <a:xfrm>
              <a:off x="0" y="3113"/>
              <a:ext cx="1837" cy="12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28596" y="285728"/>
            <a:ext cx="7620000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 dirty="0" smtClean="0"/>
              <a:t>Работа в парах</a:t>
            </a:r>
          </a:p>
          <a:p>
            <a:pPr algn="ctr">
              <a:spcBef>
                <a:spcPct val="50000"/>
              </a:spcBef>
            </a:pPr>
            <a:endParaRPr lang="ru-RU" sz="6000" b="1" dirty="0" smtClean="0"/>
          </a:p>
          <a:p>
            <a:pPr algn="ctr">
              <a:spcBef>
                <a:spcPct val="50000"/>
              </a:spcBef>
            </a:pPr>
            <a:endParaRPr lang="ru-RU" sz="6000" b="1" dirty="0"/>
          </a:p>
          <a:p>
            <a:pPr algn="ctr">
              <a:spcBef>
                <a:spcPct val="50000"/>
              </a:spcBef>
            </a:pPr>
            <a:endParaRPr lang="ru-RU" sz="6000" b="1" dirty="0" smtClean="0"/>
          </a:p>
          <a:p>
            <a:pPr algn="ctr">
              <a:spcBef>
                <a:spcPct val="50000"/>
              </a:spcBef>
            </a:pPr>
            <a:endParaRPr lang="ru-RU" sz="6000" b="1" dirty="0"/>
          </a:p>
          <a:p>
            <a:pPr algn="ctr">
              <a:spcBef>
                <a:spcPct val="50000"/>
              </a:spcBef>
            </a:pPr>
            <a:endParaRPr lang="ru-RU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500307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314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126              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298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534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4" name="Picture 2" descr="в класс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586038" cy="278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0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714356"/>
            <a:ext cx="6335712" cy="59468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уравнений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25 = 200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: 34 = 1238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:  8 + 127 =  56 349</a:t>
            </a:r>
          </a:p>
          <a:p>
            <a:pPr eaLnBrk="1" hangingPunct="1">
              <a:lnSpc>
                <a:spcPct val="80000"/>
              </a:lnSpc>
            </a:pPr>
            <a:endParaRPr 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14338" name="Дата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ru-RU" dirty="0"/>
              <a:t> </a:t>
            </a:r>
            <a:endParaRPr lang="ru-RU" sz="1000" dirty="0"/>
          </a:p>
        </p:txBody>
      </p:sp>
      <p:sp>
        <p:nvSpPr>
          <p:cNvPr id="1433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539750" y="1125538"/>
            <a:ext cx="1057275" cy="14398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 rot="8345740">
            <a:off x="1116013" y="620713"/>
            <a:ext cx="457200" cy="914400"/>
          </a:xfrm>
          <a:prstGeom prst="moon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684213" y="765175"/>
            <a:ext cx="719137" cy="5540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 rot="1688631">
            <a:off x="468313" y="620713"/>
            <a:ext cx="457200" cy="914400"/>
          </a:xfrm>
          <a:prstGeom prst="moon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7"/>
          <p:cNvSpPr>
            <a:spLocks noChangeArrowheads="1"/>
          </p:cNvSpPr>
          <p:nvPr/>
        </p:nvSpPr>
        <p:spPr bwMode="auto">
          <a:xfrm rot="1288098">
            <a:off x="755650" y="404813"/>
            <a:ext cx="360363" cy="360362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8"/>
          <p:cNvSpPr>
            <a:spLocks noChangeArrowheads="1"/>
          </p:cNvSpPr>
          <p:nvPr/>
        </p:nvSpPr>
        <p:spPr bwMode="auto">
          <a:xfrm>
            <a:off x="1042988" y="404813"/>
            <a:ext cx="360362" cy="360362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flipH="1">
            <a:off x="539750" y="1341438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1116013" y="1341438"/>
            <a:ext cx="50323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flipH="1">
            <a:off x="827088" y="2565400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1187450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>
            <a:off x="1187450" y="29241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 flipH="1">
            <a:off x="684213" y="292417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1258888" y="1844675"/>
            <a:ext cx="433387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AutoShape 16"/>
          <p:cNvSpPr>
            <a:spLocks noChangeArrowheads="1"/>
          </p:cNvSpPr>
          <p:nvPr/>
        </p:nvSpPr>
        <p:spPr bwMode="auto">
          <a:xfrm>
            <a:off x="1116013" y="1268413"/>
            <a:ext cx="719137" cy="554037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1692275" y="1844675"/>
            <a:ext cx="5762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18"/>
          <p:cNvSpPr>
            <a:spLocks noChangeShapeType="1"/>
          </p:cNvSpPr>
          <p:nvPr/>
        </p:nvSpPr>
        <p:spPr bwMode="auto">
          <a:xfrm flipH="1">
            <a:off x="1042988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1258888" y="2492375"/>
            <a:ext cx="144462" cy="3603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Rectangle 20"/>
          <p:cNvSpPr>
            <a:spLocks noChangeArrowheads="1"/>
          </p:cNvSpPr>
          <p:nvPr/>
        </p:nvSpPr>
        <p:spPr bwMode="auto">
          <a:xfrm>
            <a:off x="1547813" y="2492375"/>
            <a:ext cx="144462" cy="3603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WordArt 21"/>
          <p:cNvSpPr>
            <a:spLocks noChangeArrowheads="1" noChangeShapeType="1" noTextEdit="1"/>
          </p:cNvSpPr>
          <p:nvPr/>
        </p:nvSpPr>
        <p:spPr bwMode="auto">
          <a:xfrm rot="1122976">
            <a:off x="227013" y="1804988"/>
            <a:ext cx="1666875" cy="7858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13689</a:t>
            </a:r>
          </a:p>
        </p:txBody>
      </p:sp>
      <p:pic>
        <p:nvPicPr>
          <p:cNvPr id="24" name="Picture 2" descr="в класс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586038" cy="278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78581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Лесенка знаний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3" name="Group 1"/>
          <p:cNvGrpSpPr>
            <a:grpSpLocks noGrp="1" noChangeAspect="1"/>
          </p:cNvGrpSpPr>
          <p:nvPr>
            <p:ph type="subTitle" idx="1"/>
          </p:nvPr>
        </p:nvGrpSpPr>
        <p:grpSpPr bwMode="auto">
          <a:xfrm>
            <a:off x="1214414" y="1214422"/>
            <a:ext cx="6400800" cy="3567112"/>
            <a:chOff x="3759" y="9717"/>
            <a:chExt cx="5845" cy="3238"/>
          </a:xfrm>
        </p:grpSpPr>
        <p:sp>
          <p:nvSpPr>
            <p:cNvPr id="5" name="AutoShape 18"/>
            <p:cNvSpPr>
              <a:spLocks noChangeAspect="1" noChangeArrowheads="1"/>
            </p:cNvSpPr>
            <p:nvPr/>
          </p:nvSpPr>
          <p:spPr bwMode="auto">
            <a:xfrm>
              <a:off x="3759" y="9717"/>
              <a:ext cx="5845" cy="323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9162" y="10818"/>
              <a:ext cx="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 flipH="1">
              <a:off x="8823" y="11199"/>
              <a:ext cx="3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>
              <a:off x="8569" y="11199"/>
              <a:ext cx="2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H="1">
              <a:off x="8400" y="11199"/>
              <a:ext cx="1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8400" y="11199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7892" y="11580"/>
              <a:ext cx="5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7637" y="1158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7637" y="11580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7637" y="11835"/>
              <a:ext cx="0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7044" y="11962"/>
              <a:ext cx="5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7044" y="11962"/>
              <a:ext cx="0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H="1">
              <a:off x="6282" y="12343"/>
              <a:ext cx="7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6282" y="12343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967" y="9929"/>
              <a:ext cx="1196" cy="8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Я всё знаю, умею</a:t>
              </a: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Line 3"/>
            <p:cNvSpPr>
              <a:spLocks noChangeShapeType="1"/>
            </p:cNvSpPr>
            <p:nvPr/>
          </p:nvSpPr>
          <p:spPr bwMode="auto">
            <a:xfrm flipH="1">
              <a:off x="5435" y="12597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2"/>
            <p:cNvSpPr>
              <a:spLocks noChangeShapeType="1"/>
            </p:cNvSpPr>
            <p:nvPr/>
          </p:nvSpPr>
          <p:spPr bwMode="auto">
            <a:xfrm>
              <a:off x="5435" y="12597"/>
              <a:ext cx="0" cy="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2" name="Picture 14" descr="animated_cartoon_007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19028">
            <a:off x="5129869" y="2891052"/>
            <a:ext cx="267005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214282" y="1071546"/>
            <a:ext cx="2928958" cy="2232025"/>
          </a:xfrm>
          <a:prstGeom prst="cloudCallout">
            <a:avLst>
              <a:gd name="adj1" fmla="val 81162"/>
              <a:gd name="adj2" fmla="val 48935"/>
            </a:avLst>
          </a:prstGeom>
          <a:solidFill>
            <a:schemeClr val="bg1"/>
          </a:solidFill>
          <a:ln w="22225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642910" y="1714488"/>
            <a:ext cx="23034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1" dirty="0" smtClean="0">
                <a:solidFill>
                  <a:srgbClr val="FF3300"/>
                </a:solidFill>
                <a:latin typeface="Times New Roman" pitchFamily="18" charset="0"/>
              </a:rPr>
              <a:t>МОЛОДЦЫ!</a:t>
            </a:r>
            <a:endParaRPr lang="ru-RU" sz="3600" b="1" i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134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Лесенка знаний</vt:lpstr>
      <vt:lpstr>Слайд 3</vt:lpstr>
      <vt:lpstr>Определение темы и цели урока                  6800      34    47      156 45        98     59      18   146  3027    2145 4128 </vt:lpstr>
      <vt:lpstr>Слайд 5</vt:lpstr>
      <vt:lpstr>1235 х 18    2765 х 326  5768 х 79  45789  х 134   </vt:lpstr>
      <vt:lpstr>Слайд 7</vt:lpstr>
      <vt:lpstr>Слайд 8</vt:lpstr>
      <vt:lpstr>Лесенка знаний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2011-08-23T14:30:18Z</dcterms:created>
  <dcterms:modified xsi:type="dcterms:W3CDTF">2011-08-25T16:20:51Z</dcterms:modified>
</cp:coreProperties>
</file>