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ctrTitle"/>
              </p:nvPr>
            </p:nvSpPr>
            <p:spPr/>
            <p:txBody>
              <a:bodyPr/>
              <a:lstStyle/>
              <a:p>
                <a:r>
                  <a:rPr lang="ru-RU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Определение корня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–</a:t>
                </a:r>
                <a:r>
                  <a:rPr lang="ru-RU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ой степени</a:t>
                </a:r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b="-188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05064"/>
            <a:ext cx="7416824" cy="109713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рассмотреть определение корня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n-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ой степени, нахождение значения корня и его существование при различных степенях.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531001"/>
            <a:ext cx="421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Преподаватель математики </a:t>
            </a:r>
            <a:r>
              <a:rPr lang="ru-RU" dirty="0" err="1" smtClean="0"/>
              <a:t>Кокоева</a:t>
            </a:r>
            <a:r>
              <a:rPr lang="ru-RU" dirty="0" smtClean="0"/>
              <a:t> 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4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24744"/>
                <a:ext cx="8784975" cy="5001419"/>
              </a:xfrm>
            </p:spPr>
            <p:txBody>
              <a:bodyPr/>
              <a:lstStyle/>
              <a:p>
                <a:r>
                  <a:rPr lang="ru-RU" dirty="0" smtClean="0"/>
                  <a:t>Найти значение корня: </a:t>
                </a: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25</m:t>
                        </m:r>
                      </m:e>
                    </m:rad>
                  </m:oMath>
                </a14:m>
                <a:endParaRPr lang="ru-RU" sz="2800" dirty="0" smtClean="0"/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1,21</m:t>
                        </m:r>
                      </m:e>
                    </m:rad>
                  </m:oMath>
                </a14:m>
                <a:endParaRPr lang="ru-RU" sz="2800" dirty="0" smtClean="0"/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4</m:t>
                        </m:r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∙36</m:t>
                        </m:r>
                      </m:e>
                    </m:rad>
                  </m:oMath>
                </a14:m>
                <a:endParaRPr lang="ru-RU" sz="2800" dirty="0" smtClean="0"/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ru-RU" sz="2800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ru-RU" sz="2800" b="0" i="1" smtClean="0">
                            <a:latin typeface="Cambria Math"/>
                            <a:ea typeface="Cambria Math"/>
                          </a:rPr>
                          <m:t>27</m:t>
                        </m:r>
                      </m:e>
                    </m:rad>
                  </m:oMath>
                </a14:m>
                <a:endParaRPr lang="ru-RU" sz="2800" dirty="0" smtClean="0">
                  <a:ea typeface="Cambria Math"/>
                </a:endParaRPr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75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den>
                    </m:f>
                  </m:oMath>
                </a14:m>
                <a:endParaRPr lang="ru-RU" sz="2800" dirty="0" smtClean="0"/>
              </a:p>
              <a:p>
                <a:pPr marL="45720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800" b="0" i="1" smtClean="0">
                                <a:latin typeface="Cambria Math"/>
                              </a:rPr>
                              <m:t>49</m:t>
                            </m:r>
                          </m:num>
                          <m:den>
                            <m:r>
                              <a:rPr lang="ru-RU" sz="2800" b="0" i="1" smtClean="0">
                                <a:latin typeface="Cambria Math"/>
                              </a:rPr>
                              <m:t>64</m:t>
                            </m:r>
                          </m:den>
                        </m:f>
                      </m:e>
                    </m:rad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24744"/>
                <a:ext cx="8784975" cy="5001419"/>
              </a:xfrm>
              <a:blipFill rotWithShape="1">
                <a:blip r:embed="rId2"/>
                <a:stretch>
                  <a:fillRect l="-1040" t="-1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материала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016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124744"/>
                <a:ext cx="8640959" cy="54006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800" b="1" i="1" dirty="0" smtClean="0"/>
                  <a:t>Корнем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800" b="1" i="1" dirty="0" smtClean="0"/>
                  <a:t>-</a:t>
                </a:r>
                <a:r>
                  <a:rPr lang="ru-RU" sz="2800" b="1" i="1" dirty="0" smtClean="0"/>
                  <a:t>ой степени из числа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en-US" sz="2800" b="1" i="1" dirty="0" smtClean="0"/>
                  <a:t> </a:t>
                </a:r>
                <a:r>
                  <a:rPr lang="ru-RU" sz="2800" b="1" i="1" dirty="0" smtClean="0"/>
                  <a:t>называется число,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800" b="1" i="1" dirty="0" smtClean="0"/>
                  <a:t>-</a:t>
                </a:r>
                <a:r>
                  <a:rPr lang="ru-RU" sz="2800" b="1" i="1" dirty="0" err="1" smtClean="0"/>
                  <a:t>ая</a:t>
                </a:r>
                <a:r>
                  <a:rPr lang="ru-RU" sz="2800" b="1" i="1" dirty="0" smtClean="0"/>
                  <a:t> степень которого равна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C00000"/>
                        </a:solidFill>
                        <a:latin typeface="Cambria Math"/>
                      </a:rPr>
                      <m:t>𝒂</m:t>
                    </m:r>
                  </m:oMath>
                </a14:m>
                <a:r>
                  <a:rPr lang="ru-RU" sz="2800" b="1" i="1" dirty="0" smtClean="0"/>
                  <a:t>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32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𝒃</m:t>
                      </m:r>
                      <m:r>
                        <a:rPr lang="en-US" sz="3200" b="1" i="1" smtClean="0">
                          <a:latin typeface="Cambria Math"/>
                        </a:rPr>
                        <m:t>,  </m:t>
                      </m:r>
                      <m:sSup>
                        <m:sSup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3200" b="1" i="1" smtClean="0"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en-US" sz="3200" b="1" i="1" dirty="0" smtClean="0"/>
              </a:p>
              <a:p>
                <a:pPr marL="0" indent="0">
                  <a:buNone/>
                </a:pPr>
                <a:r>
                  <a:rPr lang="ru-RU" sz="2800" i="1" dirty="0" smtClean="0"/>
                  <a:t>Например,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deg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64</m:t>
                          </m:r>
                        </m:e>
                      </m:rad>
                      <m:r>
                        <a:rPr lang="ru-RU" sz="2800" b="0" i="1" smtClean="0">
                          <a:latin typeface="Cambria Math"/>
                        </a:rPr>
                        <m:t>=4; 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</a:rPr>
                        <m:t>=64</m:t>
                      </m:r>
                    </m:oMath>
                  </m:oMathPara>
                </a14:m>
                <a:endParaRPr lang="ru-RU" sz="2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800" b="0" i="1" smtClean="0">
                              <a:latin typeface="Cambria Math"/>
                            </a:rPr>
                            <m:t>5</m:t>
                          </m:r>
                        </m:deg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−32</m:t>
                          </m:r>
                        </m:e>
                      </m:rad>
                      <m:r>
                        <a:rPr lang="ru-RU" sz="2800" b="0" i="1" smtClean="0">
                          <a:latin typeface="Cambria Math"/>
                        </a:rPr>
                        <m:t>=−2; 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8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ru-RU" sz="28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</a:rPr>
                        <m:t>=−32</m:t>
                      </m:r>
                    </m:oMath>
                  </m:oMathPara>
                </a14:m>
                <a:endParaRPr lang="ru-RU" sz="28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ru-RU" sz="2800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81</m:t>
                          </m:r>
                        </m:e>
                      </m:rad>
                      <m:r>
                        <a:rPr lang="ru-RU" sz="2800" b="0" i="1" smtClean="0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±3; 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=81; 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=81</m:t>
                      </m:r>
                    </m:oMath>
                  </m:oMathPara>
                </a14:m>
                <a:endParaRPr lang="ru-RU" sz="2800" i="1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1,69</m:t>
                          </m:r>
                        </m:e>
                      </m:rad>
                      <m:r>
                        <a:rPr lang="ru-RU" sz="2800" b="0" i="1" smtClean="0">
                          <a:latin typeface="Cambria Math"/>
                        </a:rPr>
                        <m:t>=</m:t>
                      </m:r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±1,3;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1,3</m:t>
                          </m:r>
                        </m:e>
                        <m:sup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=1,69; </m:t>
                      </m:r>
                      <m:sSup>
                        <m:sSupPr>
                          <m:ctrlPr>
                            <a:rPr lang="ru-RU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ru-RU" sz="2800" b="0" i="1" smtClean="0">
                                  <a:latin typeface="Cambria Math"/>
                                  <a:ea typeface="Cambria Math"/>
                                </a:rPr>
                                <m:t>−1,3</m:t>
                              </m:r>
                            </m:e>
                          </m:d>
                        </m:e>
                        <m:sup>
                          <m:r>
                            <a:rPr lang="ru-RU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800" b="0" i="1" smtClean="0">
                          <a:latin typeface="Cambria Math"/>
                          <a:ea typeface="Cambria Math"/>
                        </a:rPr>
                        <m:t>=1,69</m:t>
                      </m:r>
                    </m:oMath>
                  </m:oMathPara>
                </a14:m>
                <a:endParaRPr lang="ru-RU" sz="2800" i="1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ru-RU" sz="2800" b="1" i="1" dirty="0" smtClean="0"/>
                  <a:t> – подкоренное выражение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US" sz="2800" b="1" i="1" dirty="0" smtClean="0"/>
                  <a:t> </a:t>
                </a:r>
                <a:r>
                  <a:rPr lang="ru-RU" sz="2800" b="1" i="1" dirty="0" smtClean="0"/>
                  <a:t>– значение корня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ru-RU" sz="2800" b="1" i="1" dirty="0" smtClean="0"/>
                  <a:t> – степень корня</a:t>
                </a:r>
                <a:endParaRPr lang="ru-RU" sz="2800" b="1" i="1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124744"/>
                <a:ext cx="8640959" cy="5400600"/>
              </a:xfrm>
              <a:blipFill rotWithShape="1">
                <a:blip r:embed="rId2"/>
                <a:stretch>
                  <a:fillRect l="-1410" t="-1808" r="-1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корня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ой степени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47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124744"/>
                <a:ext cx="7408333" cy="5001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/>
                        <a:latin typeface="Cambria Math"/>
                      </a:rPr>
                      <m:t>𝒏</m:t>
                    </m:r>
                  </m:oMath>
                </a14:m>
                <a:r>
                  <a:rPr lang="en-US" sz="2800" dirty="0" smtClean="0"/>
                  <a:t> - </a:t>
                </a:r>
                <a:r>
                  <a:rPr lang="ru-RU" sz="2800" dirty="0" smtClean="0"/>
                  <a:t>четное,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800" b="1" i="1" smtClean="0">
                            <a:effectLst/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800" b="1" i="1" smtClean="0">
                            <a:effectLst/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en-US" sz="2800" b="1" i="1" smtClean="0">
                            <a:effectLst/>
                            <a:latin typeface="Cambria Math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имеет смысл при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effectLst/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2800" b="1" i="1" smtClean="0">
                        <a:effectLst/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r>
                  <a:rPr lang="ru-RU" sz="2800" dirty="0" smtClean="0"/>
                  <a:t>Если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effectLst/>
                        <a:latin typeface="Cambria Math"/>
                      </a:rPr>
                      <m:t>𝒏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– нечётное, то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ru-RU" sz="2800" b="1" i="1" smtClean="0">
                            <a:effectLst/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800" b="1" i="1" smtClean="0">
                            <a:effectLst/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en-US" sz="2800" b="1" i="1" smtClean="0">
                            <a:effectLst/>
                            <a:latin typeface="Cambria Math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имеет смысл при </a:t>
                </a:r>
                <a:r>
                  <a:rPr lang="ru-RU" sz="2800" dirty="0"/>
                  <a:t>л</a:t>
                </a:r>
                <a:r>
                  <a:rPr lang="ru-RU" sz="2800" dirty="0" smtClean="0"/>
                  <a:t>юбом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/>
                        <a:latin typeface="Cambria Math"/>
                      </a:rPr>
                      <m:t>𝒂</m:t>
                    </m:r>
                  </m:oMath>
                </a14:m>
                <a:r>
                  <a:rPr lang="ru-RU" sz="2800" dirty="0" smtClean="0"/>
                  <a:t>.</a:t>
                </a:r>
                <a:r>
                  <a:rPr lang="en-US" sz="2800" dirty="0" smtClean="0"/>
                  <a:t> </a:t>
                </a:r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Имеет ли смысл выражение:</a:t>
                </a:r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800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8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ru-RU" sz="28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ru-RU" sz="280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800" b="0" i="1" smtClean="0">
                            <a:latin typeface="Cambria Math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8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ru-RU" sz="2800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e>
                    </m:rad>
                  </m:oMath>
                </a14:m>
                <a:endParaRPr lang="ru-RU" sz="280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800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r>
                          <a:rPr lang="ru-RU" sz="2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ru-RU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ru-RU" sz="2800" dirty="0" smtClean="0"/>
              </a:p>
              <a:p>
                <a:pPr marL="51435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ru-RU" sz="28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ru-RU" sz="28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ru-RU" sz="28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ru-RU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8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8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ru-RU" sz="28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rad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124744"/>
                <a:ext cx="7408333" cy="5001419"/>
              </a:xfrm>
              <a:blipFill rotWithShape="1">
                <a:blip r:embed="rId2"/>
                <a:stretch>
                  <a:fillRect l="-1646" t="-976" r="-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Существование корня 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-ой степени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1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712967" cy="485740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800" dirty="0" smtClean="0"/>
                  <a:t>Арифметическим корнем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ru-RU" sz="2800" dirty="0" smtClean="0"/>
                  <a:t>-ой степени из </a:t>
                </a:r>
                <a:r>
                  <a:rPr lang="ru-RU" sz="2800" u="sng" dirty="0" smtClean="0"/>
                  <a:t>неотрицательного</a:t>
                </a:r>
                <a:r>
                  <a:rPr lang="ru-RU" sz="2800" dirty="0" smtClean="0"/>
                  <a:t> числа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ru-RU" sz="2800" dirty="0" smtClean="0"/>
                  <a:t>называется </a:t>
                </a:r>
                <a:r>
                  <a:rPr lang="ru-RU" sz="2800" u="sng" dirty="0" smtClean="0"/>
                  <a:t>неотрицательное</a:t>
                </a:r>
                <a:r>
                  <a:rPr lang="ru-RU" sz="2800" dirty="0" smtClean="0"/>
                  <a:t> число,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</a:rPr>
                      <m:t>𝒏</m:t>
                    </m:r>
                  </m:oMath>
                </a14:m>
                <a:r>
                  <a:rPr lang="ru-RU" sz="2800" dirty="0" smtClean="0"/>
                  <a:t>-</a:t>
                </a:r>
                <a:r>
                  <a:rPr lang="ru-RU" sz="2800" dirty="0" err="1" smtClean="0"/>
                  <a:t>ая</a:t>
                </a:r>
                <a:r>
                  <a:rPr lang="ru-RU" sz="2800" dirty="0" smtClean="0"/>
                  <a:t> степень которого равна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/>
                      </a:rPr>
                      <m:t>𝒂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</m:deg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𝒂</m:t>
                          </m:r>
                        </m:e>
                      </m:rad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𝒃</m:t>
                      </m:r>
                      <m:r>
                        <a:rPr lang="en-US" sz="2800" b="1" i="1" smtClean="0">
                          <a:latin typeface="Cambria Math"/>
                        </a:rPr>
                        <m:t>, </m:t>
                      </m:r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𝒃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𝒃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en-US" sz="28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При любом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800" b="1" i="1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ru-RU" sz="2800" dirty="0" smtClean="0"/>
                  <a:t> и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US" sz="2800" dirty="0" smtClean="0"/>
                  <a:t> - </a:t>
                </a:r>
                <a:r>
                  <a:rPr lang="ru-RU" sz="2800" dirty="0" smtClean="0"/>
                  <a:t>нечётном имеет смысл выражение</a:t>
                </a:r>
                <a:r>
                  <a:rPr lang="en-US" sz="2800" dirty="0" smtClean="0"/>
                  <a:t>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800" b="1" i="1" smtClean="0"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e>
                    </m:rad>
                    <m:r>
                      <a:rPr lang="en-US" sz="2800" b="1" i="1" smtClean="0">
                        <a:latin typeface="Cambria Math"/>
                      </a:rPr>
                      <m:t>=−</m:t>
                    </m:r>
                    <m:rad>
                      <m:rad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2800" b="1" i="1" smtClean="0">
                            <a:latin typeface="Cambria Math"/>
                          </a:rPr>
                          <m:t>𝒏</m:t>
                        </m:r>
                      </m:deg>
                      <m:e>
                        <m:r>
                          <a:rPr lang="en-US" sz="2800" b="1" i="1" smtClean="0">
                            <a:latin typeface="Cambria Math"/>
                          </a:rPr>
                          <m:t>𝒂</m:t>
                        </m:r>
                      </m:e>
                    </m:rad>
                  </m:oMath>
                </a14:m>
                <a:r>
                  <a:rPr lang="en-US" sz="2800" dirty="0" smtClean="0"/>
                  <a:t>.</a:t>
                </a:r>
                <a:endParaRPr lang="ru-RU" sz="2800" dirty="0" smtClean="0"/>
              </a:p>
              <a:p>
                <a:pPr marL="0" indent="0">
                  <a:buNone/>
                </a:pPr>
                <a:r>
                  <a:rPr lang="ru-RU" sz="2800" dirty="0" smtClean="0"/>
                  <a:t>Очевидно, при любых значениях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𝒂</m:t>
                    </m:r>
                  </m:oMath>
                </a14:m>
                <a:r>
                  <a:rPr lang="ru-RU" sz="2800" dirty="0" smtClean="0"/>
                  <a:t>, верно равенство</a:t>
                </a:r>
                <a:endParaRPr lang="ru-RU" sz="28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b="1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ru-RU" sz="2800" b="1" i="1" smtClean="0">
                                  <a:latin typeface="Cambria Math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lang="ru-RU" sz="2800" b="1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sz="2800" b="1" i="1" smtClean="0">
                                      <a:latin typeface="Cambria Math"/>
                                    </a:rPr>
                                    <m:t>𝒏</m:t>
                                  </m:r>
                                </m:deg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</a:rPr>
                                    <m:t>𝒂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712967" cy="4857403"/>
              </a:xfrm>
              <a:blipFill rotWithShape="1">
                <a:blip r:embed="rId2"/>
                <a:stretch>
                  <a:fillRect l="-1399" t="-1129" r="-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Арифметический корень 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-ой степени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886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r>
              <a:rPr lang="ru-RU" dirty="0" smtClean="0"/>
              <a:t>№ 518</a:t>
            </a:r>
          </a:p>
          <a:p>
            <a:r>
              <a:rPr lang="ru-RU" dirty="0" smtClean="0"/>
              <a:t>№ 519</a:t>
            </a:r>
          </a:p>
          <a:p>
            <a:r>
              <a:rPr lang="ru-RU" dirty="0" smtClean="0"/>
              <a:t>№ 520</a:t>
            </a:r>
          </a:p>
          <a:p>
            <a:r>
              <a:rPr lang="ru-RU" dirty="0" smtClean="0"/>
              <a:t>№ 524</a:t>
            </a:r>
          </a:p>
          <a:p>
            <a:r>
              <a:rPr lang="ru-RU" dirty="0" smtClean="0"/>
              <a:t>№ 529 (устно)</a:t>
            </a:r>
          </a:p>
          <a:p>
            <a:r>
              <a:rPr lang="ru-RU" dirty="0" smtClean="0"/>
              <a:t>№ 530</a:t>
            </a:r>
          </a:p>
          <a:p>
            <a:r>
              <a:rPr lang="ru-RU" dirty="0" smtClean="0"/>
              <a:t>№ 533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Решение задач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3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/>
          <a:lstStyle/>
          <a:p>
            <a:r>
              <a:rPr lang="ru-RU" dirty="0" smtClean="0"/>
              <a:t>П. 23</a:t>
            </a:r>
          </a:p>
          <a:p>
            <a:r>
              <a:rPr lang="ru-RU" dirty="0" smtClean="0"/>
              <a:t>№ 521</a:t>
            </a:r>
          </a:p>
          <a:p>
            <a:r>
              <a:rPr lang="ru-RU" dirty="0" smtClean="0"/>
              <a:t>№ 532</a:t>
            </a:r>
          </a:p>
          <a:p>
            <a:r>
              <a:rPr lang="ru-RU" dirty="0" smtClean="0"/>
              <a:t>№ 534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на самоподготовку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9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</TotalTime>
  <Words>385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Определение корня n–ой степени</vt:lpstr>
      <vt:lpstr>Повторение материала</vt:lpstr>
      <vt:lpstr>Определение корня n-ой степени</vt:lpstr>
      <vt:lpstr>Существование корня n-ой степени</vt:lpstr>
      <vt:lpstr>Арифметический корень n-ой степени</vt:lpstr>
      <vt:lpstr>Решение задач</vt:lpstr>
      <vt:lpstr>Задание на самоподготовку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корня n–ой степени</dc:title>
  <dc:creator>Марина</dc:creator>
  <cp:lastModifiedBy>Кокоева</cp:lastModifiedBy>
  <cp:revision>10</cp:revision>
  <dcterms:created xsi:type="dcterms:W3CDTF">2013-01-28T16:03:38Z</dcterms:created>
  <dcterms:modified xsi:type="dcterms:W3CDTF">2013-02-19T05:06:09Z</dcterms:modified>
</cp:coreProperties>
</file>