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77" r:id="rId5"/>
    <p:sldId id="275" r:id="rId6"/>
    <p:sldId id="274" r:id="rId7"/>
    <p:sldId id="273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>
        <p:scale>
          <a:sx n="107" d="100"/>
          <a:sy n="107" d="100"/>
        </p:scale>
        <p:origin x="-30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Котёнок\Pictures\оформление\шаблоны презентаций\фоны для призентаций\детские\1264692535_slgg_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5000" y="152400"/>
            <a:ext cx="6553200" cy="1676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1600" dirty="0">
                <a:latin typeface="Comic Sans MS" panose="030F0702030302020204" pitchFamily="66" charset="0"/>
                <a:ea typeface="Times New Roman"/>
                <a:cs typeface="Arial"/>
              </a:rPr>
              <a:t>МБДОУ «ДСОВ №75»</a:t>
            </a:r>
            <a:r>
              <a:rPr lang="ru-RU" sz="1200" dirty="0">
                <a:ea typeface="Calibri"/>
                <a:cs typeface="Arial"/>
              </a:rPr>
              <a:t/>
            </a:r>
            <a:br>
              <a:rPr lang="ru-RU" sz="1200" dirty="0">
                <a:ea typeface="Calibri"/>
                <a:cs typeface="Arial"/>
              </a:rPr>
            </a:br>
            <a:r>
              <a:rPr lang="ru-RU" sz="1200" dirty="0">
                <a:ea typeface="Calibri"/>
                <a:cs typeface="Arial"/>
              </a:rPr>
              <a:t/>
            </a:r>
            <a:br>
              <a:rPr lang="ru-RU" sz="1200" dirty="0">
                <a:ea typeface="Calibri"/>
                <a:cs typeface="Arial"/>
              </a:rPr>
            </a:b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</a:br>
            <a:endParaRPr lang="ru-RU" sz="1400" b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2600" y="1676400"/>
            <a:ext cx="6781800" cy="4419600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400" b="1" kern="1800" dirty="0">
                <a:solidFill>
                  <a:schemeClr val="tx1"/>
                </a:solidFill>
                <a:latin typeface="Comic Sans MS" panose="030F0702030302020204" pitchFamily="66" charset="0"/>
                <a:ea typeface="Times New Roman"/>
              </a:rPr>
              <a:t>Родительское </a:t>
            </a:r>
            <a:r>
              <a:rPr lang="ru-RU" sz="1400" b="1" kern="1800" dirty="0" smtClean="0">
                <a:solidFill>
                  <a:schemeClr val="tx1"/>
                </a:solidFill>
                <a:latin typeface="Comic Sans MS" panose="030F0702030302020204" pitchFamily="66" charset="0"/>
                <a:ea typeface="Times New Roman"/>
              </a:rPr>
              <a:t>собрание на тему</a:t>
            </a:r>
          </a:p>
          <a:p>
            <a:r>
              <a:rPr lang="ru-RU" sz="3600" b="1" kern="1800" dirty="0" smtClean="0">
                <a:latin typeface="Comic Sans MS" panose="030F0702030302020204" pitchFamily="66" charset="0"/>
                <a:ea typeface="Times New Roman"/>
              </a:rPr>
              <a:t> </a:t>
            </a:r>
            <a:r>
              <a:rPr lang="ru-RU" sz="3600" b="1" kern="1800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«Эмоциональное благополучие ребёнка»</a:t>
            </a:r>
            <a:endParaRPr lang="ru-RU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sz="1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1400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1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1400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1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1400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1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1400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1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1400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1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Comic Sans MS" pitchFamily="66" charset="0"/>
              </a:rPr>
              <a:t>2014г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Arial"/>
              </a:rPr>
              <a:t>г. </a:t>
            </a:r>
            <a:r>
              <a:rPr lang="ru-RU" sz="14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Arial"/>
              </a:rPr>
              <a:t>Братск</a:t>
            </a:r>
            <a:endParaRPr lang="ru-RU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3105150" cy="2328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Котёнок\Pictures\оформление\шаблоны презентаций\фоны для призентаций\детские\1264692535_slgg_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194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219200"/>
            <a:ext cx="6172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ЭМОЦИОНАЛЬНО БЛАГОПОЛУЧНЫЙ РЕБЕНОК</a:t>
            </a:r>
          </a:p>
          <a:p>
            <a:endParaRPr lang="ru-RU" sz="14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3" name="Picture 1" descr="C:\Users\User\Pictures\newactions_1304570438_8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828800"/>
            <a:ext cx="2590801" cy="2895600"/>
          </a:xfrm>
          <a:prstGeom prst="rect">
            <a:avLst/>
          </a:prstGeom>
          <a:noFill/>
        </p:spPr>
      </p:pic>
      <p:sp>
        <p:nvSpPr>
          <p:cNvPr id="10" name="Стрелка вниз 9"/>
          <p:cNvSpPr/>
          <p:nvPr/>
        </p:nvSpPr>
        <p:spPr>
          <a:xfrm rot="4360084">
            <a:off x="6959454" y="794839"/>
            <a:ext cx="797836" cy="207655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ДОБРОЖЕЛАТЕЛЕН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9949877">
            <a:off x="5462590" y="5060957"/>
            <a:ext cx="609600" cy="174903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НЕ ВОРУЕТ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2816981">
            <a:off x="3010149" y="4792699"/>
            <a:ext cx="775071" cy="174903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НЕ ГРУБИТ РОДИТЕЛЯМ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4868313">
            <a:off x="7151745" y="2365550"/>
            <a:ext cx="992880" cy="2489625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СПОСОБЕН ПРЕОДОЛЕВАТЬ ЭГОЦЕНТРИЧЕСКУЮ ПОЗИЦИЮ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4624343">
            <a:off x="7168942" y="1828004"/>
            <a:ext cx="609600" cy="174903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СЛУШАЕТ ДРУГИХ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5546680">
            <a:off x="2188574" y="2936907"/>
            <a:ext cx="609600" cy="1951436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РАЗГОВОРЧИВ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6445325">
            <a:off x="2053307" y="1959093"/>
            <a:ext cx="708680" cy="192971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НЕПОСРЕДСТВЕНЕН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7275170">
            <a:off x="2158943" y="1005619"/>
            <a:ext cx="685275" cy="188141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УЛЫБЧИВ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4507676">
            <a:off x="2406473" y="4085072"/>
            <a:ext cx="609600" cy="174903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НЕ ДРАЧЛИВ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0543087">
            <a:off x="4177741" y="4914318"/>
            <a:ext cx="1069512" cy="172597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ОБЛАДАЕТ ЧУВСТВОМ ЮМОРА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8837950">
            <a:off x="6367750" y="4750459"/>
            <a:ext cx="609600" cy="174903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НЕ КРИКЛИВ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 rot="6033267">
            <a:off x="7004898" y="3952229"/>
            <a:ext cx="812469" cy="174903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НЕ ОБИЖАЕТ ДРУГИХ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Котёнок\Pictures\оформление\шаблоны презентаций\фоны для призентаций\детские\1264692535_slgg_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5486400" cy="48006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Наиболее часто встречающиеся причины нарушения эмоционального благополучия детей: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b="1" dirty="0" smtClean="0">
                <a:latin typeface="Comic Sans MS" panose="030F0702030302020204" pitchFamily="66" charset="0"/>
              </a:rPr>
              <a:t>-   </a:t>
            </a:r>
            <a:r>
              <a:rPr lang="ru-RU" sz="1600" b="1" dirty="0">
                <a:latin typeface="Comic Sans MS" panose="030F0702030302020204" pitchFamily="66" charset="0"/>
              </a:rPr>
              <a:t>Несогласованность требований к ребёнку дома и в детском саду.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-   Нарушение режима дня.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- Избыток информации, получаемой ребёнком (интеллектуальные перегрузки).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- Желание родителей дать своему ребёнку знания, которые не соответствуют его возрасту.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-  Неблагополучное положение в семье.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- Частое посещение с ребёнком мест массового скопления людей; родители должны учитывать: то, что является обыденной жизнью для взрослого, может стать стрессовой ситуацией для ребёнка.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- Чрезмерная строгость родителей, наказание за малейшее неповиновение, боязнь ребёнка сделать что-то не так.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- Снижение двигательной активности.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- Недостаток любви и ласки со стороны родителей, особенно матери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123" name="Picture 3" descr="C:\Users\User\Pictures\ngay-gia-dinh-viet-n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981200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Котёнок\Pictures\оформление\шаблоны презентаций\фоны для призентаций\детские\1264692535_slgg_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762000"/>
            <a:ext cx="6248400" cy="5486400"/>
          </a:xfrm>
        </p:spPr>
        <p:txBody>
          <a:bodyPr>
            <a:normAutofit/>
          </a:bodyPr>
          <a:lstStyle/>
          <a:p>
            <a:pPr indent="450215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Советы для родителей «Минуты нежности» </a:t>
            </a:r>
            <a:r>
              <a:rPr lang="ru-RU" sz="2800" b="1" dirty="0" smtClean="0">
                <a:latin typeface="Comic Sans MS" panose="030F0702030302020204" pitchFamily="66" charset="0"/>
                <a:ea typeface="Times New Roman"/>
              </a:rPr>
              <a:t/>
            </a:r>
            <a:br>
              <a:rPr lang="ru-RU" sz="2800" b="1" dirty="0" smtClean="0">
                <a:latin typeface="Comic Sans MS" panose="030F0702030302020204" pitchFamily="66" charset="0"/>
                <a:ea typeface="Times New Roman"/>
              </a:rPr>
            </a:br>
            <a:r>
              <a:rPr lang="ru-RU" sz="2800" b="1" dirty="0">
                <a:latin typeface="Comic Sans MS" panose="030F0702030302020204" pitchFamily="66" charset="0"/>
              </a:rPr>
              <a:t/>
            </a:r>
            <a:br>
              <a:rPr lang="ru-RU" sz="2800" b="1" dirty="0">
                <a:latin typeface="Comic Sans MS" panose="030F0702030302020204" pitchFamily="66" charset="0"/>
              </a:rPr>
            </a:br>
            <a:r>
              <a:rPr lang="ru-RU" sz="2800" dirty="0">
                <a:latin typeface="Comic Sans MS" panose="030F0702030302020204" pitchFamily="66" charset="0"/>
                <a:ea typeface="Times New Roman"/>
              </a:rPr>
              <a:t>Родительская ласка не должна ограничиваться только поцелуями и объятиями.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2819400" cy="2114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52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Котёнок\Pictures\оформление\шаблоны презентаций\фоны для призентаций\детские\1264692535_slgg_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« Ребенок не должен бояться наказания. Не наказания он должен страшиться, не гнева вашего, </a:t>
            </a: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 </a:t>
            </a:r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вашего огорчения…» </a:t>
            </a: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</a:t>
            </a:r>
            <a:r>
              <a:rPr lang="ru-RU" sz="1600" b="1" dirty="0" smtClean="0">
                <a:latin typeface="Comic Sans MS" panose="030F0702030302020204" pitchFamily="66" charset="0"/>
              </a:rPr>
              <a:t>Владимир </a:t>
            </a:r>
            <a:r>
              <a:rPr lang="ru-RU" sz="1600" b="1" dirty="0">
                <a:latin typeface="Comic Sans MS" panose="030F0702030302020204" pitchFamily="66" charset="0"/>
              </a:rPr>
              <a:t>Леви</a:t>
            </a:r>
            <a:endParaRPr lang="ru-RU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3" name="Picture 3" descr="C:\Users\User\Pictures\ngay-gia-dinh-viet-n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191000"/>
            <a:ext cx="2133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18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Котёнок\Pictures\оформление\шаблоны презентаций\фоны для призентаций\детские\1264692535_slgg_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5486400" cy="48006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533401"/>
            <a:ext cx="56388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/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Тест  «Какой 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вы родитель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?»</a:t>
            </a:r>
          </a:p>
          <a:p>
            <a:pPr indent="450215"/>
            <a:endParaRPr lang="ru-RU" b="1" dirty="0" smtClean="0">
              <a:latin typeface="Comic Sans MS" panose="030F0702030302020204" pitchFamily="66" charset="0"/>
              <a:ea typeface="Times New Roman"/>
            </a:endParaRPr>
          </a:p>
          <a:p>
            <a:r>
              <a:rPr lang="ru-RU" sz="2000" b="1" dirty="0">
                <a:latin typeface="Comic Sans MS" panose="030F0702030302020204" pitchFamily="66" charset="0"/>
              </a:rPr>
              <a:t>1. Какой  ты у меня молодец (умница). </a:t>
            </a:r>
          </a:p>
          <a:p>
            <a:r>
              <a:rPr lang="ru-RU" sz="2000" b="1" dirty="0">
                <a:latin typeface="Comic Sans MS" panose="030F0702030302020204" pitchFamily="66" charset="0"/>
              </a:rPr>
              <a:t>2. Ты способный  у тебя все получится. </a:t>
            </a:r>
          </a:p>
          <a:p>
            <a:r>
              <a:rPr lang="ru-RU" sz="2000" b="1" dirty="0">
                <a:latin typeface="Comic Sans MS" panose="030F0702030302020204" pitchFamily="66" charset="0"/>
              </a:rPr>
              <a:t>3. Ты невыносим ! </a:t>
            </a:r>
          </a:p>
          <a:p>
            <a:r>
              <a:rPr lang="ru-RU" sz="2000" b="1" dirty="0">
                <a:latin typeface="Comic Sans MS" panose="030F0702030302020204" pitchFamily="66" charset="0"/>
              </a:rPr>
              <a:t>4. У всех дети, как дети, а у меня. </a:t>
            </a:r>
          </a:p>
          <a:p>
            <a:r>
              <a:rPr lang="ru-RU" sz="2000" b="1" dirty="0">
                <a:latin typeface="Comic Sans MS" panose="030F0702030302020204" pitchFamily="66" charset="0"/>
              </a:rPr>
              <a:t>5. Ты мой  помощник . </a:t>
            </a:r>
          </a:p>
          <a:p>
            <a:r>
              <a:rPr lang="ru-RU" sz="2000" b="1" dirty="0">
                <a:latin typeface="Comic Sans MS" panose="030F0702030302020204" pitchFamily="66" charset="0"/>
              </a:rPr>
              <a:t>6. Вечно у тебя все не так. </a:t>
            </a:r>
          </a:p>
          <a:p>
            <a:r>
              <a:rPr lang="ru-RU" sz="2000" b="1" dirty="0">
                <a:latin typeface="Comic Sans MS" panose="030F0702030302020204" pitchFamily="66" charset="0"/>
              </a:rPr>
              <a:t>7. Сколько раз тебе повторять! </a:t>
            </a:r>
          </a:p>
          <a:p>
            <a:r>
              <a:rPr lang="ru-RU" sz="2000" b="1" dirty="0">
                <a:latin typeface="Comic Sans MS" panose="030F0702030302020204" pitchFamily="66" charset="0"/>
              </a:rPr>
              <a:t>8. Какой ты сообразительный . </a:t>
            </a:r>
          </a:p>
          <a:p>
            <a:r>
              <a:rPr lang="ru-RU" sz="2000" b="1" dirty="0">
                <a:latin typeface="Comic Sans MS" panose="030F0702030302020204" pitchFamily="66" charset="0"/>
              </a:rPr>
              <a:t>9. Чтобы я больше не видела твоих друзей! </a:t>
            </a:r>
          </a:p>
          <a:p>
            <a:r>
              <a:rPr lang="ru-RU" sz="2000" b="1" dirty="0">
                <a:latin typeface="Comic Sans MS" panose="030F0702030302020204" pitchFamily="66" charset="0"/>
              </a:rPr>
              <a:t>10. Как ты считаешь? </a:t>
            </a:r>
          </a:p>
          <a:p>
            <a:r>
              <a:rPr lang="ru-RU" sz="2000" b="1" dirty="0">
                <a:latin typeface="Comic Sans MS" panose="030F0702030302020204" pitchFamily="66" charset="0"/>
              </a:rPr>
              <a:t>11. Ты полностью распустился! </a:t>
            </a:r>
          </a:p>
          <a:p>
            <a:r>
              <a:rPr lang="ru-RU" sz="2000" b="1" dirty="0">
                <a:latin typeface="Comic Sans MS" panose="030F0702030302020204" pitchFamily="66" charset="0"/>
              </a:rPr>
              <a:t>12. Познакомь меня со своими друзьями. </a:t>
            </a:r>
          </a:p>
          <a:p>
            <a:r>
              <a:rPr lang="ru-RU" sz="2000" b="1" dirty="0">
                <a:latin typeface="Comic Sans MS" panose="030F0702030302020204" pitchFamily="66" charset="0"/>
              </a:rPr>
              <a:t>13. Я тебе обязательно помогу, не переживай! </a:t>
            </a:r>
          </a:p>
          <a:p>
            <a:r>
              <a:rPr lang="ru-RU" sz="2000" b="1" dirty="0">
                <a:latin typeface="Comic Sans MS" panose="030F0702030302020204" pitchFamily="66" charset="0"/>
              </a:rPr>
              <a:t>14. Меня не интересует, что ты хочешь! </a:t>
            </a:r>
          </a:p>
          <a:p>
            <a:pPr indent="450215"/>
            <a:endParaRPr lang="ru-RU" b="1" dirty="0" smtClean="0">
              <a:latin typeface="Times New Roman"/>
              <a:ea typeface="Times New Roman"/>
            </a:endParaRPr>
          </a:p>
          <a:p>
            <a:pPr indent="450215"/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9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Котёнок\Pictures\оформление\шаблоны презентаций\фоны для призентаций\детские\1264692535_slgg_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7400" y="838200"/>
            <a:ext cx="6019800" cy="4648200"/>
          </a:xfrm>
        </p:spPr>
        <p:txBody>
          <a:bodyPr>
            <a:normAutofit/>
          </a:bodyPr>
          <a:lstStyle/>
          <a:p>
            <a:pPr indent="450215"/>
            <a:r>
              <a:rPr lang="ru-RU" sz="2000" b="1" dirty="0">
                <a:latin typeface="Comic Sans MS" panose="030F0702030302020204" pitchFamily="66" charset="0"/>
                <a:ea typeface="Times New Roman"/>
              </a:rPr>
              <a:t>Если Вы употребляете выражения </a:t>
            </a:r>
            <a:r>
              <a:rPr lang="ru-RU" sz="2000" b="1" dirty="0" smtClean="0">
                <a:latin typeface="Comic Sans MS" panose="030F0702030302020204" pitchFamily="66" charset="0"/>
                <a:ea typeface="Times New Roman"/>
              </a:rPr>
              <a:t/>
            </a:r>
            <a:br>
              <a:rPr lang="ru-RU" sz="2000" b="1" dirty="0" smtClean="0">
                <a:latin typeface="Comic Sans MS" panose="030F0702030302020204" pitchFamily="66" charset="0"/>
                <a:ea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, 2, 5, 8, 10, 12, 13</a:t>
            </a:r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, </a:t>
            </a:r>
            <a:r>
              <a:rPr lang="ru-RU" sz="2000" b="1" dirty="0">
                <a:latin typeface="Comic Sans MS" panose="030F0702030302020204" pitchFamily="66" charset="0"/>
                <a:ea typeface="Times New Roman"/>
              </a:rPr>
              <a:t/>
            </a:r>
            <a:br>
              <a:rPr lang="ru-RU" sz="2000" b="1" dirty="0">
                <a:latin typeface="Comic Sans MS" panose="030F0702030302020204" pitchFamily="66" charset="0"/>
                <a:ea typeface="Times New Roman"/>
              </a:rPr>
            </a:br>
            <a:r>
              <a:rPr lang="ru-RU" sz="2000" b="1" dirty="0">
                <a:latin typeface="Comic Sans MS" panose="030F0702030302020204" pitchFamily="66" charset="0"/>
                <a:ea typeface="Times New Roman"/>
              </a:rPr>
              <a:t>то начислите себе 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по 1 баллу </a:t>
            </a:r>
            <a:r>
              <a:rPr lang="ru-RU" sz="2000" b="1" dirty="0">
                <a:latin typeface="Comic Sans MS" panose="030F0702030302020204" pitchFamily="66" charset="0"/>
                <a:ea typeface="Times New Roman"/>
              </a:rPr>
              <a:t>за каждый ответ. </a:t>
            </a:r>
            <a:br>
              <a:rPr lang="ru-RU" sz="2000" b="1" dirty="0">
                <a:latin typeface="Comic Sans MS" panose="030F0702030302020204" pitchFamily="66" charset="0"/>
                <a:ea typeface="Times New Roman"/>
              </a:rPr>
            </a:br>
            <a:r>
              <a:rPr lang="ru-RU" sz="2000" b="1" dirty="0">
                <a:latin typeface="Comic Sans MS" panose="030F0702030302020204" pitchFamily="66" charset="0"/>
                <a:ea typeface="Times New Roman"/>
              </a:rPr>
              <a:t>Если Вы употребляете </a:t>
            </a:r>
            <a:r>
              <a:rPr lang="ru-RU" sz="2000" b="1" dirty="0" smtClean="0">
                <a:latin typeface="Comic Sans MS" panose="030F0702030302020204" pitchFamily="66" charset="0"/>
                <a:ea typeface="Times New Roman"/>
              </a:rPr>
              <a:t>выражения</a:t>
            </a:r>
            <a:br>
              <a:rPr lang="ru-RU" sz="2000" b="1" dirty="0" smtClean="0">
                <a:latin typeface="Comic Sans MS" panose="030F0702030302020204" pitchFamily="66" charset="0"/>
                <a:ea typeface="Times New Roman"/>
              </a:rPr>
            </a:br>
            <a:r>
              <a:rPr lang="ru-RU" sz="3200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/>
              </a:rPr>
              <a:t>3, 4, 6, 7, 9, 11, 14, </a:t>
            </a:r>
            <a:r>
              <a:rPr lang="ru-RU" sz="2000" b="1" dirty="0">
                <a:latin typeface="Comic Sans MS" panose="030F0702030302020204" pitchFamily="66" charset="0"/>
                <a:ea typeface="Times New Roman"/>
              </a:rPr>
              <a:t/>
            </a:r>
            <a:br>
              <a:rPr lang="ru-RU" sz="2000" b="1" dirty="0">
                <a:latin typeface="Comic Sans MS" panose="030F0702030302020204" pitchFamily="66" charset="0"/>
                <a:ea typeface="Times New Roman"/>
              </a:rPr>
            </a:br>
            <a:r>
              <a:rPr lang="ru-RU" sz="2000" b="1" dirty="0">
                <a:latin typeface="Comic Sans MS" panose="030F0702030302020204" pitchFamily="66" charset="0"/>
                <a:ea typeface="Times New Roman"/>
              </a:rPr>
              <a:t>то начислите себе </a:t>
            </a:r>
            <a:r>
              <a:rPr lang="ru-RU" sz="3200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/>
              </a:rPr>
              <a:t>по 2 балла </a:t>
            </a:r>
            <a:r>
              <a:rPr lang="ru-RU" sz="2000" b="1" dirty="0">
                <a:latin typeface="Comic Sans MS" panose="030F0702030302020204" pitchFamily="66" charset="0"/>
                <a:ea typeface="Times New Roman"/>
              </a:rPr>
              <a:t>за каждый ответ. </a:t>
            </a:r>
            <a:br>
              <a:rPr lang="ru-RU" sz="2000" b="1" dirty="0">
                <a:latin typeface="Comic Sans MS" panose="030F0702030302020204" pitchFamily="66" charset="0"/>
                <a:ea typeface="Times New Roman"/>
              </a:rPr>
            </a:br>
            <a:endParaRPr lang="ru-RU" sz="2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Котёнок\Pictures\оформление\шаблоны презентаций\фоны для призентаций\детские\1264692535_slgg_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303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7400" y="838200"/>
            <a:ext cx="6019800" cy="3200400"/>
          </a:xfrm>
        </p:spPr>
        <p:txBody>
          <a:bodyPr>
            <a:normAutofit/>
          </a:bodyPr>
          <a:lstStyle/>
          <a:p>
            <a:pPr indent="450215"/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Спасибо за внимание! </a:t>
            </a:r>
            <a:r>
              <a:rPr lang="ru-RU" sz="2000" b="1" dirty="0">
                <a:latin typeface="Comic Sans MS" panose="030F0702030302020204" pitchFamily="66" charset="0"/>
                <a:ea typeface="Times New Roman"/>
              </a:rPr>
              <a:t/>
            </a:r>
            <a:br>
              <a:rPr lang="ru-RU" sz="2000" b="1" dirty="0">
                <a:latin typeface="Comic Sans MS" panose="030F0702030302020204" pitchFamily="66" charset="0"/>
                <a:ea typeface="Times New Roman"/>
              </a:rPr>
            </a:br>
            <a:endParaRPr lang="ru-RU" sz="2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&amp;Scy;&amp;iecy;&amp;mcy;&amp;softcy;&amp;yacy; &amp;icy; &amp;scy;&amp;iecy;&amp;mcy;&amp;iecy;&amp;jcy;&amp;ncy;&amp;ycy;&amp;iecy; &amp;tscy;&amp;iecy;&amp;ncy;&amp;ncy;&amp;ocy;&amp;scy;&amp;t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971800"/>
            <a:ext cx="3940204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175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 МБДОУ «ДСОВ №75»   </vt:lpstr>
      <vt:lpstr>Презентация PowerPoint</vt:lpstr>
      <vt:lpstr>  Наиболее часто встречающиеся причины нарушения эмоционального благополучия детей:  -   Несогласованность требований к ребёнку дома и в детском саду. -   Нарушение режима дня. - Избыток информации, получаемой ребёнком (интеллектуальные перегрузки). - Желание родителей дать своему ребёнку знания, которые не соответствуют его возрасту. -  Неблагополучное положение в семье. - Частое посещение с ребёнком мест массового скопления людей; родители должны учитывать: то, что является обыденной жизнью для взрослого, может стать стрессовой ситуацией для ребёнка. - Чрезмерная строгость родителей, наказание за малейшее неповиновение, боязнь ребёнка сделать что-то не так. - Снижение двигательной активности. - Недостаток любви и ласки со стороны родителей, особенно матери    </vt:lpstr>
      <vt:lpstr> Советы для родителей «Минуты нежности»   Родительская ласка не должна ограничиваться только поцелуями и объятиями.      </vt:lpstr>
      <vt:lpstr> « Ребенок не должен бояться наказания. Не наказания он должен страшиться, не гнева вашего,  а вашего огорчения…»             Владимир Леви</vt:lpstr>
      <vt:lpstr>  </vt:lpstr>
      <vt:lpstr>Если Вы употребляете выражения  1, 2, 5, 8, 10, 12, 13,  то начислите себе по 1 баллу за каждый ответ.  Если Вы употребляете выражения  3, 4, 6, 7, 9, 11, 14,  то начислите себе по 2 балла за каждый ответ.  </vt:lpstr>
      <vt:lpstr>Спасибо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днс</cp:lastModifiedBy>
  <cp:revision>91</cp:revision>
  <dcterms:created xsi:type="dcterms:W3CDTF">2013-01-23T08:02:51Z</dcterms:created>
  <dcterms:modified xsi:type="dcterms:W3CDTF">2015-05-11T09:40:26Z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