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1" r:id="rId4"/>
    <p:sldId id="258" r:id="rId5"/>
    <p:sldId id="264" r:id="rId6"/>
    <p:sldId id="266" r:id="rId7"/>
    <p:sldId id="269" r:id="rId8"/>
    <p:sldId id="270" r:id="rId9"/>
    <p:sldId id="260" r:id="rId10"/>
    <p:sldId id="261" r:id="rId11"/>
    <p:sldId id="263" r:id="rId12"/>
    <p:sldId id="25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21" autoAdjust="0"/>
    <p:restoredTop sz="94660"/>
  </p:normalViewPr>
  <p:slideViewPr>
    <p:cSldViewPr>
      <p:cViewPr>
        <p:scale>
          <a:sx n="76" d="100"/>
          <a:sy n="76" d="100"/>
        </p:scale>
        <p:origin x="-113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6D7FAD6-8E50-4D41-B02D-AAA6D80E73C8}" type="datetimeFigureOut">
              <a:rPr lang="ru-RU" smtClean="0"/>
              <a:t>11.05.2015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D009A128-E744-4400-929C-6D8E4AABC85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Прямоугольник 85"/>
          <p:cNvSpPr/>
          <p:nvPr userDrawn="1"/>
        </p:nvSpPr>
        <p:spPr>
          <a:xfrm>
            <a:off x="714348" y="285728"/>
            <a:ext cx="8215370" cy="6357982"/>
          </a:xfrm>
          <a:prstGeom prst="rect">
            <a:avLst/>
          </a:prstGeom>
          <a:solidFill>
            <a:schemeClr val="bg1">
              <a:alpha val="8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6643710"/>
            <a:ext cx="15001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800" kern="1200" dirty="0" smtClean="0">
                <a:solidFill>
                  <a:schemeClr val="bg1">
                    <a:lumMod val="85000"/>
                  </a:schemeClr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© Фокина Лидия Петровна </a:t>
            </a:r>
            <a:endParaRPr lang="ru-RU" sz="800" kern="1200" dirty="0">
              <a:solidFill>
                <a:schemeClr val="bg1">
                  <a:lumMod val="85000"/>
                </a:schemeClr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grpSp>
        <p:nvGrpSpPr>
          <p:cNvPr id="8" name="Группа 7"/>
          <p:cNvGrpSpPr/>
          <p:nvPr userDrawn="1"/>
        </p:nvGrpSpPr>
        <p:grpSpPr>
          <a:xfrm rot="10800000">
            <a:off x="357158" y="6147194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9" name="Овал 8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Овал 9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Овал 10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Овал 11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Скругленный прямоугольник 12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3"/>
          <p:cNvGrpSpPr/>
          <p:nvPr userDrawn="1"/>
        </p:nvGrpSpPr>
        <p:grpSpPr>
          <a:xfrm rot="10800000">
            <a:off x="357158" y="5436391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5" name="Овал 14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Овал 15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Скругленный прямоугольник 18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87" name="Группа 86"/>
          <p:cNvGrpSpPr/>
          <p:nvPr userDrawn="1"/>
        </p:nvGrpSpPr>
        <p:grpSpPr>
          <a:xfrm rot="10800000">
            <a:off x="357158" y="4725588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88" name="Овал 8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9" name="Овал 8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0" name="Овал 8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1" name="Овал 9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2" name="Скругленный прямоугольник 9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3" name="Группа 92"/>
          <p:cNvGrpSpPr/>
          <p:nvPr userDrawn="1"/>
        </p:nvGrpSpPr>
        <p:grpSpPr>
          <a:xfrm rot="10800000">
            <a:off x="357158" y="4014785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94" name="Овал 9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5" name="Овал 9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6" name="Овал 9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7" name="Овал 9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8" name="Скругленный прямоугольник 9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9" name="Группа 98"/>
          <p:cNvGrpSpPr/>
          <p:nvPr userDrawn="1"/>
        </p:nvGrpSpPr>
        <p:grpSpPr>
          <a:xfrm rot="10800000">
            <a:off x="357158" y="3303982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00" name="Овал 99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1" name="Овал 100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Овал 101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3" name="Овал 102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4" name="Скругленный прямоугольник 103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5" name="Группа 104"/>
          <p:cNvGrpSpPr/>
          <p:nvPr userDrawn="1"/>
        </p:nvGrpSpPr>
        <p:grpSpPr>
          <a:xfrm rot="10800000">
            <a:off x="357158" y="2593179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06" name="Овал 105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Овал 106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Овал 107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9" name="Овал 108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0" name="Скругленный прямоугольник 109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1" name="Группа 110"/>
          <p:cNvGrpSpPr/>
          <p:nvPr userDrawn="1"/>
        </p:nvGrpSpPr>
        <p:grpSpPr>
          <a:xfrm rot="10800000">
            <a:off x="357158" y="1882376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12" name="Овал 111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3" name="Овал 112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4" name="Овал 113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5" name="Овал 114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6" name="Скругленный прямоугольник 115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7" name="Группа 116"/>
          <p:cNvGrpSpPr/>
          <p:nvPr userDrawn="1"/>
        </p:nvGrpSpPr>
        <p:grpSpPr>
          <a:xfrm rot="10800000">
            <a:off x="357158" y="1171573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18" name="Овал 117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Овал 118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Овал 119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Овал 120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Скругленный прямоугольник 121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/>
          <p:cNvGrpSpPr/>
          <p:nvPr userDrawn="1"/>
        </p:nvGrpSpPr>
        <p:grpSpPr>
          <a:xfrm rot="10800000">
            <a:off x="357158" y="460770"/>
            <a:ext cx="821538" cy="250033"/>
            <a:chOff x="2714612" y="1428736"/>
            <a:chExt cx="2857520" cy="785818"/>
          </a:xfrm>
          <a:solidFill>
            <a:srgbClr val="00B0F0"/>
          </a:solidFill>
        </p:grpSpPr>
        <p:sp>
          <p:nvSpPr>
            <p:cNvPr id="124" name="Овал 123"/>
            <p:cNvSpPr/>
            <p:nvPr/>
          </p:nvSpPr>
          <p:spPr>
            <a:xfrm>
              <a:off x="4786314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5" name="Овал 124"/>
            <p:cNvSpPr/>
            <p:nvPr/>
          </p:nvSpPr>
          <p:spPr>
            <a:xfrm>
              <a:off x="2714612" y="1428736"/>
              <a:ext cx="785818" cy="785818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6" name="Овал 125"/>
            <p:cNvSpPr/>
            <p:nvPr/>
          </p:nvSpPr>
          <p:spPr>
            <a:xfrm>
              <a:off x="4929190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7" name="Овал 126"/>
            <p:cNvSpPr/>
            <p:nvPr/>
          </p:nvSpPr>
          <p:spPr>
            <a:xfrm>
              <a:off x="2857488" y="1571612"/>
              <a:ext cx="500066" cy="500066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39700" h="139700" prst="divo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8" name="Скругленный прямоугольник 127"/>
            <p:cNvSpPr/>
            <p:nvPr/>
          </p:nvSpPr>
          <p:spPr>
            <a:xfrm>
              <a:off x="3071802" y="1571612"/>
              <a:ext cx="2143140" cy="500066"/>
            </a:xfrm>
            <a:prstGeom prst="roundRect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  <a:softEdge rad="63500"/>
            </a:effectLst>
            <a:scene3d>
              <a:camera prst="perspectiveFront"/>
              <a:lightRig rig="balanced" dir="t">
                <a:rot lat="0" lon="0" rev="8700000"/>
              </a:lightRig>
            </a:scene3d>
            <a:sp3d>
              <a:bevelT w="190500" h="38100" prst="divot"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259632" y="2806389"/>
            <a:ext cx="757489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6000" b="1" i="1" u="sng" dirty="0" smtClean="0">
                <a:ln w="19050">
                  <a:solidFill>
                    <a:prstClr val="white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Искусство быть родителями</a:t>
            </a:r>
            <a:endParaRPr lang="ru-RU" sz="6000" b="1" i="1" u="sng" dirty="0">
              <a:ln w="19050">
                <a:solidFill>
                  <a:prstClr val="white"/>
                </a:solidFill>
                <a:prstDash val="solid"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9" descr="C:\Documents and Settings\SOFIA\Рабочий стол\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9" y="476672"/>
            <a:ext cx="432048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72959" y="254217"/>
            <a:ext cx="2100703" cy="4462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5. Не унижай!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700493"/>
            <a:ext cx="5154698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6. Не забывай, что самые важные встречи человека - это его встречи с детьми. Обращай больше внимания на них - мы никогда не можем знать, кого мы встречаем в ребенке.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36790" y="2420888"/>
            <a:ext cx="5163401" cy="18396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7. Не мучь себя, если не можешь сделать что-то для своего ребенка. Мучь, если можешь - но не делаешь. Помни, для ребенка сделано недостаточно, если не сделано все.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411760" y="4265873"/>
            <a:ext cx="6450638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8. Ребенок - это не тиран, который завладевает всей твоей жизнью, не только плод плоти и крови. Это та драгоценная чаша, которую Жизнь дала тебе на хранение и развитие в нем творческого огня. Это раскрепощенная любовь матери и отца, у которых будет расти не "наш", "свой" ребенок, но душа, данная на хранение.</a:t>
            </a:r>
            <a:endParaRPr lang="ru-RU" sz="2000" dirty="0">
              <a:ea typeface="Calibri"/>
              <a:cs typeface="Times New Roman"/>
            </a:endParaRPr>
          </a:p>
        </p:txBody>
      </p:sp>
      <p:pic>
        <p:nvPicPr>
          <p:cNvPr id="4098" name="Picture 2" descr="http://img0.liveinternet.ru/images/attach/c/2/65/293/65293756_4707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2118" y="2276873"/>
            <a:ext cx="2520280" cy="1989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7238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692696"/>
            <a:ext cx="604867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9. Умей любить чужого ребенка. Никогда не делай чужому то, что не хотел бы, чтобы делали твоему.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7824" y="1988840"/>
            <a:ext cx="550810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sz="2000" b="1" i="1" dirty="0">
                <a:latin typeface="Times New Roman"/>
                <a:ea typeface="Calibri"/>
                <a:cs typeface="Times New Roman"/>
              </a:rPr>
              <a:t>10. Люби своего ребенка любым - неталантливым, неудачливым, взрослым. Общаясь с ним - радуйся, потому что ребенок - это праздник, который пока с тобой.</a:t>
            </a:r>
            <a:endParaRPr lang="ru-RU" sz="2000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4365104"/>
            <a:ext cx="4572000" cy="19902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i="1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Как часто мы об этом забываем...</a:t>
            </a:r>
            <a:endParaRPr lang="ru-RU" sz="3200" dirty="0">
              <a:solidFill>
                <a:srgbClr val="FF0000"/>
              </a:solidFill>
              <a:ea typeface="Calibri"/>
              <a:cs typeface="Times New Roman"/>
            </a:endParaRPr>
          </a:p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/>
            </a:r>
            <a:br>
              <a:rPr lang="ru-RU" b="1" i="1" dirty="0">
                <a:latin typeface="Times New Roman"/>
                <a:ea typeface="Calibri"/>
                <a:cs typeface="Times New Roman"/>
              </a:rPr>
            </a:br>
            <a:r>
              <a:rPr lang="ru-RU" b="1" i="1" dirty="0" err="1">
                <a:latin typeface="Times New Roman"/>
                <a:ea typeface="Calibri"/>
                <a:cs typeface="Times New Roman"/>
              </a:rPr>
              <a:t>Януш</a:t>
            </a:r>
            <a:r>
              <a:rPr lang="ru-RU" b="1" i="1" dirty="0">
                <a:latin typeface="Times New Roman"/>
                <a:ea typeface="Calibri"/>
                <a:cs typeface="Times New Roman"/>
              </a:rPr>
              <a:t> Корчак</a:t>
            </a: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5122" name="Рисунок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2331">
            <a:off x="598178" y="3892410"/>
            <a:ext cx="3657646" cy="2580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183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1232407894_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1" y="1196752"/>
            <a:ext cx="3456384" cy="32575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600733" y="744940"/>
            <a:ext cx="4355977" cy="4552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125"/>
              </a:spcAft>
            </a:pPr>
            <a:r>
              <a:rPr lang="ru-RU" sz="2800" b="1" i="1" dirty="0">
                <a:solidFill>
                  <a:schemeClr val="accent4">
                    <a:lumMod val="75000"/>
                  </a:schemeClr>
                </a:solidFill>
                <a:latin typeface="Helvetica"/>
                <a:ea typeface="Times New Roman"/>
                <a:cs typeface="Times New Roman"/>
              </a:rPr>
              <a:t>Милые, дорогие родители прочувствуйте своих детей, полюбите их, посмотрите на них как на продолжение самих себя и вы познаете истинное чувство Родителя.</a:t>
            </a:r>
            <a:r>
              <a:rPr lang="ru-RU" sz="2800" b="1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 </a:t>
            </a:r>
            <a:endParaRPr lang="ru-RU" sz="2800" b="1" i="1" dirty="0"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11536" y="5283879"/>
            <a:ext cx="7632848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125"/>
              </a:spcAft>
            </a:pPr>
            <a:r>
              <a:rPr lang="ru-RU" sz="4000" b="1" dirty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Успехов, радости, здоровья и счастья в вашей </a:t>
            </a:r>
            <a:r>
              <a:rPr lang="ru-RU" sz="4000" b="1" dirty="0" smtClean="0">
                <a:solidFill>
                  <a:srgbClr val="FF0000"/>
                </a:solidFill>
                <a:latin typeface="Helvetica"/>
                <a:ea typeface="Times New Roman"/>
                <a:cs typeface="Times New Roman"/>
              </a:rPr>
              <a:t>семье!!!</a:t>
            </a:r>
            <a:endParaRPr lang="ru-RU" sz="4000" b="1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92931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764704"/>
            <a:ext cx="381642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15000"/>
              </a:lnSpc>
              <a:spcAft>
                <a:spcPts val="1125"/>
              </a:spcAft>
            </a:pPr>
            <a: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Я хочу любить тебя, но не держать тебя,</a:t>
            </a:r>
            <a:b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Я хочу ценить тебя без рассуждений,</a:t>
            </a:r>
            <a:b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Я хочу присоединиться к тебе, но не вторгаться в тебя.</a:t>
            </a:r>
            <a:b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Я хочу просить, но не требовать,</a:t>
            </a:r>
            <a:b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Я хочу покинуть, но не упрекать.</a:t>
            </a:r>
            <a:b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Я хочу помочь, но не упрекая в неумении,</a:t>
            </a:r>
            <a:b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sz="2000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Если мы оба будем хотеть этого, то мы сможем </a:t>
            </a:r>
            <a:r>
              <a:rPr lang="ru-RU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встретиться.</a:t>
            </a:r>
            <a:r>
              <a:rPr lang="ru-RU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/>
            </a:r>
            <a:br>
              <a:rPr lang="ru-RU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</a:br>
            <a:r>
              <a:rPr lang="ru-RU" b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Вирджиния Сатир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3" name="Содержимое 5" descr="happy-family206.jpg"/>
          <p:cNvPicPr>
            <a:picLocks noGrp="1"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908720"/>
            <a:ext cx="3744416" cy="471487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0647"/>
            <a:ext cx="6600056" cy="61256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52788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/>
          </p:cNvGrpSpPr>
          <p:nvPr/>
        </p:nvGrpSpPr>
        <p:grpSpPr bwMode="auto">
          <a:xfrm>
            <a:off x="714348" y="2214554"/>
            <a:ext cx="8215370" cy="3791172"/>
            <a:chOff x="607288" y="-815361"/>
            <a:chExt cx="7925152" cy="6063119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607288" y="-815361"/>
              <a:ext cx="7925152" cy="590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endParaRPr lang="ru-RU" dirty="0">
                <a:solidFill>
                  <a:srgbClr val="00B0F0"/>
                </a:solidFill>
              </a:endParaRPr>
            </a:p>
          </p:txBody>
        </p:sp>
        <p:sp>
          <p:nvSpPr>
            <p:cNvPr id="4" name="Прямоугольник 3"/>
            <p:cNvSpPr>
              <a:spLocks noChangeArrowheads="1"/>
            </p:cNvSpPr>
            <p:nvPr/>
          </p:nvSpPr>
          <p:spPr bwMode="auto">
            <a:xfrm>
              <a:off x="1827951" y="4600123"/>
              <a:ext cx="3628503" cy="64763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endParaRPr lang="ru-RU" sz="2000" b="1" dirty="0">
                <a:solidFill>
                  <a:prstClr val="black"/>
                </a:solidFill>
                <a:latin typeface="Monotype Corsiva" pitchFamily="66" charset="0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000100" y="500042"/>
            <a:ext cx="78373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u="sng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pperplate Gothic Bold" pitchFamily="32" charset="0"/>
                <a:ea typeface="SimSun"/>
              </a:rPr>
              <a:t>Искусство быть родителями..?</a:t>
            </a:r>
            <a:endParaRPr lang="ru-RU" sz="3600" i="1" u="sng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1484784"/>
            <a:ext cx="7748364" cy="43088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1313" lvl="0" indent="-338138" algn="ctr" defTabSz="449263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4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ea typeface="SimSun"/>
              </a:rPr>
              <a:t>Знания</a:t>
            </a:r>
          </a:p>
          <a:p>
            <a:pPr marL="341313" lvl="0" indent="-338138" algn="ctr" defTabSz="449263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4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ea typeface="SimSun"/>
              </a:rPr>
              <a:t>Опыт</a:t>
            </a:r>
          </a:p>
          <a:p>
            <a:pPr marL="341313" lvl="0" indent="-338138" algn="ctr" defTabSz="449263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4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ea typeface="SimSun"/>
              </a:rPr>
              <a:t>Стиль воспитания</a:t>
            </a:r>
          </a:p>
          <a:p>
            <a:pPr marL="341313" lvl="0" indent="-338138" algn="ctr" defTabSz="449263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4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ea typeface="SimSun"/>
              </a:rPr>
              <a:t>Родительская установка</a:t>
            </a:r>
          </a:p>
          <a:p>
            <a:pPr marL="341313" lvl="0" indent="-338138" algn="ctr" defTabSz="449263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4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ea typeface="SimSun"/>
              </a:rPr>
              <a:t>Любовь</a:t>
            </a:r>
          </a:p>
          <a:p>
            <a:pPr marL="341313" lvl="0" indent="-338138" algn="ctr" defTabSz="449263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4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ea typeface="SimSun"/>
              </a:rPr>
              <a:t>Понимание</a:t>
            </a:r>
          </a:p>
          <a:p>
            <a:pPr marL="341313" lvl="0" indent="-338138" algn="ctr" defTabSz="449263" fontAlgn="base">
              <a:lnSpc>
                <a:spcPct val="80000"/>
              </a:lnSpc>
              <a:spcBef>
                <a:spcPts val="1000"/>
              </a:spcBef>
              <a:spcAft>
                <a:spcPct val="0"/>
              </a:spcAft>
              <a:buClr>
                <a:srgbClr val="FFCC66"/>
              </a:buClr>
              <a:buSzPct val="65000"/>
              <a:buFont typeface="Wingdings" charset="2"/>
              <a:buChar char=""/>
              <a:tabLst>
                <a:tab pos="341313" algn="l"/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  <a:defRPr/>
            </a:pPr>
            <a:r>
              <a:rPr lang="ru-RU" sz="4000" b="1" kern="0" dirty="0">
                <a:solidFill>
                  <a:srgbClr val="0070C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4" charset="0"/>
                <a:ea typeface="SimSun"/>
              </a:rPr>
              <a:t>Поддержка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1764089" y="1247056"/>
            <a:ext cx="6286107" cy="4940756"/>
            <a:chOff x="946" y="398"/>
            <a:chExt cx="3961" cy="3008"/>
          </a:xfrm>
        </p:grpSpPr>
        <p:sp>
          <p:nvSpPr>
            <p:cNvPr id="3" name="Line 2"/>
            <p:cNvSpPr>
              <a:spLocks noChangeShapeType="1"/>
            </p:cNvSpPr>
            <p:nvPr/>
          </p:nvSpPr>
          <p:spPr bwMode="auto">
            <a:xfrm flipV="1">
              <a:off x="2924" y="1319"/>
              <a:ext cx="1" cy="473"/>
            </a:xfrm>
            <a:prstGeom prst="line">
              <a:avLst/>
            </a:prstGeom>
            <a:noFill/>
            <a:ln w="28440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SimSun" charset="-122"/>
              </a:endParaRPr>
            </a:p>
          </p:txBody>
        </p:sp>
        <p:sp>
          <p:nvSpPr>
            <p:cNvPr id="4" name="Oval 3"/>
            <p:cNvSpPr>
              <a:spLocks noChangeArrowheads="1"/>
            </p:cNvSpPr>
            <p:nvPr/>
          </p:nvSpPr>
          <p:spPr bwMode="auto">
            <a:xfrm>
              <a:off x="2322" y="398"/>
              <a:ext cx="1203" cy="925"/>
            </a:xfrm>
            <a:prstGeom prst="ellipse">
              <a:avLst/>
            </a:prstGeom>
            <a:blipFill dpi="0" rotWithShape="0">
              <a:blip r:embed="rId2"/>
              <a:srcRect/>
              <a:stretch>
                <a:fillRect/>
              </a:stretch>
            </a:blipFill>
            <a:ln w="9525">
              <a:round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flatTx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9pPr>
            </a:lstStyle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4" charset="0"/>
                  <a:ea typeface="SimSun" charset="-122"/>
                </a:rPr>
                <a:t>Любовь</a:t>
              </a:r>
            </a:p>
          </p:txBody>
        </p:sp>
        <p:sp>
          <p:nvSpPr>
            <p:cNvPr id="5" name="Line 4"/>
            <p:cNvSpPr>
              <a:spLocks noChangeShapeType="1"/>
            </p:cNvSpPr>
            <p:nvPr/>
          </p:nvSpPr>
          <p:spPr bwMode="auto">
            <a:xfrm>
              <a:off x="3323" y="2481"/>
              <a:ext cx="404" cy="234"/>
            </a:xfrm>
            <a:prstGeom prst="line">
              <a:avLst/>
            </a:prstGeom>
            <a:noFill/>
            <a:ln w="28440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SimSun" charset="-122"/>
              </a:endParaRPr>
            </a:p>
          </p:txBody>
        </p:sp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3546" y="2481"/>
              <a:ext cx="1361" cy="925"/>
            </a:xfrm>
            <a:prstGeom prst="ellipse">
              <a:avLst/>
            </a:prstGeom>
            <a:blipFill dpi="0" rotWithShape="0">
              <a:blip r:embed="rId3"/>
              <a:srcRect/>
              <a:stretch>
                <a:fillRect/>
              </a:stretch>
            </a:blipFill>
            <a:ln w="9525">
              <a:round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flatTx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9pPr>
            </a:lstStyle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4" charset="0"/>
                  <a:ea typeface="SimSun" charset="-122"/>
                </a:rPr>
                <a:t>Поддержка</a:t>
              </a:r>
            </a:p>
          </p:txBody>
        </p:sp>
        <p:sp>
          <p:nvSpPr>
            <p:cNvPr id="7" name="Line 6"/>
            <p:cNvSpPr>
              <a:spLocks noChangeShapeType="1"/>
            </p:cNvSpPr>
            <p:nvPr/>
          </p:nvSpPr>
          <p:spPr bwMode="auto">
            <a:xfrm flipH="1">
              <a:off x="2117" y="2481"/>
              <a:ext cx="411" cy="233"/>
            </a:xfrm>
            <a:prstGeom prst="line">
              <a:avLst/>
            </a:prstGeom>
            <a:noFill/>
            <a:ln w="28440">
              <a:solidFill>
                <a:srgbClr val="6633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9pPr>
            </a:lstStyle>
            <a:p>
              <a:pPr marL="0" marR="0" lvl="0" indent="0" algn="l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charset="0"/>
                <a:ea typeface="SimSun" charset="-122"/>
              </a:endParaRPr>
            </a:p>
          </p:txBody>
        </p:sp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946" y="2428"/>
              <a:ext cx="1288" cy="925"/>
            </a:xfrm>
            <a:prstGeom prst="ellipse">
              <a:avLst/>
            </a:prstGeom>
            <a:blipFill dpi="0" rotWithShape="0">
              <a:blip r:embed="rId4"/>
              <a:srcRect/>
              <a:stretch>
                <a:fillRect/>
              </a:stretch>
            </a:blipFill>
            <a:ln w="9525">
              <a:round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flatTx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9pPr>
            </a:lstStyle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4" charset="0"/>
                  <a:ea typeface="SimSun" charset="-122"/>
                </a:rPr>
                <a:t>Понимание </a:t>
              </a:r>
            </a:p>
          </p:txBody>
        </p:sp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2322" y="1789"/>
              <a:ext cx="1203" cy="925"/>
            </a:xfrm>
            <a:prstGeom prst="ellipse">
              <a:avLst/>
            </a:prstGeom>
            <a:blipFill dpi="0" rotWithShape="0">
              <a:blip r:embed="rId5"/>
              <a:srcRect/>
              <a:stretch>
                <a:fillRect/>
              </a:stretch>
            </a:blipFill>
            <a:ln w="9525">
              <a:round/>
              <a:headEnd/>
              <a:tailEnd/>
            </a:ln>
            <a:effectLst/>
            <a:scene3d>
              <a:camera prst="legacyObliqueTopLeft"/>
              <a:lightRig rig="legacyFlat3" dir="b"/>
            </a:scene3d>
            <a:sp3d extrusionH="1730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lIns="0" tIns="0" rIns="0" bIns="0" anchor="ctr">
              <a:flatTx/>
            </a:bodyPr>
            <a:lstStyle>
              <a:defPPr>
                <a:defRPr lang="en-GB"/>
              </a:defPPr>
              <a:lvl1pPr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1pPr>
              <a:lvl2pPr marL="742950" indent="-28575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2pPr>
              <a:lvl3pPr marL="11430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3pPr>
              <a:lvl4pPr marL="16002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4pPr>
              <a:lvl5pPr marL="2057400" indent="-228600" algn="l" defTabSz="449263" rtl="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itchFamily="16" charset="0"/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SimSun" charset="-122"/>
                  <a:cs typeface="+mn-cs"/>
                </a:defRPr>
              </a:lvl9pPr>
            </a:lstStyle>
            <a:p>
              <a:pPr marL="0" marR="0" lvl="0" indent="0" algn="ctr" defTabSz="449263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Pct val="100000"/>
                <a:buFontTx/>
                <a:buNone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  <a:defRPr/>
              </a:pP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omic Sans MS" pitchFamily="64" charset="0"/>
                  <a:ea typeface="SimSun" charset="-122"/>
                </a:rPr>
                <a:t>Зрелость</a:t>
              </a:r>
              <a:r>
                <a:rPr kumimoji="0" lang="ru-RU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8A500"/>
                  </a:solidFill>
                  <a:effectLst/>
                  <a:uLnTx/>
                  <a:uFillTx/>
                  <a:latin typeface="Comic Sans MS" pitchFamily="64" charset="0"/>
                  <a:ea typeface="SimSun" charset="-122"/>
                </a:rPr>
                <a:t>  </a:t>
              </a:r>
            </a:p>
          </p:txBody>
        </p:sp>
      </p:grpSp>
      <p:sp>
        <p:nvSpPr>
          <p:cNvPr id="10" name="Прямоугольник 9"/>
          <p:cNvSpPr/>
          <p:nvPr/>
        </p:nvSpPr>
        <p:spPr>
          <a:xfrm>
            <a:off x="1180934" y="332656"/>
            <a:ext cx="7417033" cy="914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Настоящими родителями позволяют стать три вещи:</a:t>
            </a:r>
            <a:endParaRPr lang="ru-RU" sz="3200" b="1" i="1" dirty="0">
              <a:solidFill>
                <a:srgbClr val="FF0000"/>
              </a:solidFill>
            </a:endParaRPr>
          </a:p>
        </p:txBody>
      </p:sp>
      <p:pic>
        <p:nvPicPr>
          <p:cNvPr id="6146" name="Picture 2" descr="https://im3-tub-ru.yandex.net/i?id=0f1ac6c8e442439bc0c1be6b06bcbab1&amp;n=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52028"/>
            <a:ext cx="2290826" cy="17370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motivators.ru/sites/default/files/imagecache/main-motivator/motivator-35659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269" y="5028685"/>
            <a:ext cx="2016224" cy="177884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52029"/>
            <a:ext cx="2125623" cy="18810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50359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800" b="1" i="1" dirty="0" smtClean="0">
                <a:solidFill>
                  <a:srgbClr val="FF0000"/>
                </a:solidFill>
                <a:latin typeface="Monotype Corsiva" pitchFamily="66" charset="0"/>
              </a:rPr>
              <a:t>Ключевые моменты воспитания:</a:t>
            </a:r>
            <a:endParaRPr lang="ru-RU" sz="4800" b="1" i="1" dirty="0">
              <a:solidFill>
                <a:srgbClr val="FF0000"/>
              </a:solidFill>
              <a:latin typeface="Monotype Corsiva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713387"/>
          </a:xfrm>
        </p:spPr>
        <p:txBody>
          <a:bodyPr/>
          <a:lstStyle/>
          <a:p>
            <a:pPr lvl="0">
              <a:lnSpc>
                <a:spcPct val="115000"/>
              </a:lnSpc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1. </a:t>
            </a:r>
            <a:r>
              <a:rPr lang="ru-RU" b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Каждый раз, принимая решение, попытайтесь ответить на важные вопросы:</a:t>
            </a:r>
            <a:endParaRPr lang="ru-RU" sz="4000" b="1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Каким я хочу видеть своего ребенка?</a:t>
            </a:r>
            <a:endParaRPr lang="ru-RU" sz="3600" i="1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Какие чувства я испытываю, когда по милости ребенка выгляжу неопытным родителем?</a:t>
            </a:r>
            <a:endParaRPr lang="ru-RU" sz="3600" i="1" dirty="0">
              <a:ea typeface="Calibri"/>
              <a:cs typeface="Times New Roman"/>
            </a:endParaRPr>
          </a:p>
          <a:p>
            <a:pPr lvl="1">
              <a:lnSpc>
                <a:spcPct val="115000"/>
              </a:lnSpc>
              <a:buSzPts val="1000"/>
              <a:buFont typeface="Courier New"/>
              <a:buChar char="o"/>
              <a:tabLst>
                <a:tab pos="914400" algn="l"/>
              </a:tabLst>
            </a:pPr>
            <a:r>
              <a:rPr lang="ru-RU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Каким поступкам я придаю особое значение в глубине души?</a:t>
            </a:r>
            <a:endParaRPr lang="ru-RU" sz="3600" i="1" dirty="0">
              <a:ea typeface="Calibri"/>
              <a:cs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76306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332656"/>
            <a:ext cx="6750496" cy="26134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400" b="1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2. Каждый родитель хочет, чтобы ребенок понимал его мотивы, соглашался с его убеждениями, любил его и слушался. Такие идеальные дети существуют только в нашем воображении. </a:t>
            </a:r>
            <a:endParaRPr lang="ru-RU" sz="2400" b="1" i="1" dirty="0">
              <a:ea typeface="Calibri"/>
              <a:cs typeface="Times New Roman"/>
            </a:endParaRPr>
          </a:p>
        </p:txBody>
      </p:sp>
      <p:pic>
        <p:nvPicPr>
          <p:cNvPr id="3" name="Picture 4" descr="http://econet.ru/media/1077/kindeditor/image/201405/2014050717220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723" y="2974681"/>
            <a:ext cx="3164173" cy="211050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" name="Picture 2" descr="http://img0.liveinternet.ru/images/attach/c/5/87/837/87837910_PSYAZBUKA_vospitanierebenkavsedozvolennostilizapret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4029932"/>
            <a:ext cx="3456384" cy="2279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3856004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7128792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15000"/>
              </a:lnSpc>
              <a:spcAft>
                <a:spcPts val="0"/>
              </a:spcAft>
              <a:buSzPts val="1000"/>
              <a:buFont typeface="Symbol"/>
              <a:buChar char=""/>
              <a:tabLst>
                <a:tab pos="457200" algn="l"/>
              </a:tabLst>
            </a:pPr>
            <a:r>
              <a:rPr lang="ru-RU" sz="2000" b="1" i="1" dirty="0">
                <a:solidFill>
                  <a:srgbClr val="282828"/>
                </a:solidFill>
                <a:latin typeface="Helvetica"/>
                <a:ea typeface="Times New Roman"/>
                <a:cs typeface="Times New Roman"/>
              </a:rPr>
              <a:t>3. Помните, что дети очень любят своих родителей, прощают их и от природы наделены жизнерадостностью.</a:t>
            </a:r>
            <a:endParaRPr lang="ru-RU" sz="2000" b="1" i="1" dirty="0">
              <a:ea typeface="Calibri"/>
              <a:cs typeface="Times New Roman"/>
            </a:endParaRPr>
          </a:p>
        </p:txBody>
      </p:sp>
      <p:pic>
        <p:nvPicPr>
          <p:cNvPr id="7170" name="Picture 2" descr="https://im1-tub-ru.yandex.net/i?id=cefc95abdccc618066b2e0baf6e95f55&amp;n=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9988" y="1700808"/>
            <a:ext cx="4057844" cy="253402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im1-tub-ru.yandex.net/i?id=e56bec9d505f7bfc2a513dc294662356&amp;n=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319" y="4234837"/>
            <a:ext cx="3431795" cy="2402774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s://im2-tub-ru.yandex.net/i?id=275c8e69d98920290afd88b6e021c221&amp;n=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4353" y="1700808"/>
            <a:ext cx="4249647" cy="281065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1054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05768" y="620688"/>
            <a:ext cx="6498510" cy="755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4000" b="1" i="1" u="sng" dirty="0">
                <a:solidFill>
                  <a:srgbClr val="FF0000"/>
                </a:solidFill>
                <a:latin typeface="Times New Roman"/>
                <a:ea typeface="Calibri"/>
                <a:cs typeface="Times New Roman"/>
              </a:rPr>
              <a:t>10 заповедей для родителей</a:t>
            </a:r>
            <a:endParaRPr lang="ru-RU" sz="4000" dirty="0">
              <a:solidFill>
                <a:srgbClr val="FF0000"/>
              </a:solidFill>
              <a:ea typeface="Calibri"/>
              <a:cs typeface="Times New Roman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2049" name="Рисунок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84784"/>
            <a:ext cx="2379663" cy="2663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3209596" y="1452586"/>
            <a:ext cx="561900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Не жди, что твой ребенок будет таким, как ты или таким, как ты хочешь. Помоги ему стать не тобой, а собой.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83690" y="2348003"/>
            <a:ext cx="4572000" cy="20036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720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2. Не требуй от ребенка платы за все, что ты для него сделал. Ты дал ему жизнь, как он может отблагодарить тебя? Он даст жизнь другому, тот - третьему, и это необратимый закон благодарности.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21247" y="4191284"/>
            <a:ext cx="4572000" cy="1494768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3. Не вымещай на ребенке свои обиды, чтобы в старости не есть горький хлеб. Ибо что посеешь, то и взойдет.</a:t>
            </a:r>
            <a:endParaRPr lang="ru-RU" sz="1200" dirty="0">
              <a:ea typeface="Calibri"/>
              <a:cs typeface="Times New Roman"/>
            </a:endParaRPr>
          </a:p>
          <a:p>
            <a:pPr indent="270510" algn="just">
              <a:lnSpc>
                <a:spcPct val="115000"/>
              </a:lnSpc>
              <a:spcAft>
                <a:spcPts val="1000"/>
              </a:spcAft>
            </a:pPr>
            <a:r>
              <a:rPr lang="ru-RU" b="1" i="1" dirty="0">
                <a:latin typeface="Times New Roman"/>
                <a:ea typeface="Calibri"/>
                <a:cs typeface="Times New Roman"/>
              </a:rPr>
              <a:t> </a:t>
            </a:r>
            <a:endParaRPr lang="ru-RU" sz="1200" dirty="0">
              <a:ea typeface="Calibri"/>
              <a:cs typeface="Times New Roman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2141" y="501317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>
                <a:latin typeface="Times New Roman"/>
                <a:ea typeface="Calibri"/>
              </a:rPr>
              <a:t>4. Не относись к его проблемам свысока. Жизнь дана каждому по силам и, будь уверен, ему она тяжела не меньше, чем тебе, а может быть и больше, поскольку у него нет опыта.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6501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Тема Office">
  <a:themeElements>
    <a:clrScheme name="Другая 224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100</TotalTime>
  <Words>514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Ключевые моменты воспитания: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Оля</cp:lastModifiedBy>
  <cp:revision>25</cp:revision>
  <dcterms:created xsi:type="dcterms:W3CDTF">2014-11-22T17:16:34Z</dcterms:created>
  <dcterms:modified xsi:type="dcterms:W3CDTF">2015-05-11T10:25:36Z</dcterms:modified>
</cp:coreProperties>
</file>