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7" r:id="rId3"/>
    <p:sldId id="259" r:id="rId4"/>
    <p:sldId id="269" r:id="rId5"/>
    <p:sldId id="260" r:id="rId6"/>
    <p:sldId id="261" r:id="rId7"/>
    <p:sldId id="258" r:id="rId8"/>
    <p:sldId id="262" r:id="rId9"/>
    <p:sldId id="263" r:id="rId10"/>
    <p:sldId id="264" r:id="rId11"/>
    <p:sldId id="267" r:id="rId12"/>
    <p:sldId id="265" r:id="rId13"/>
    <p:sldId id="266" r:id="rId14"/>
    <p:sldId id="26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35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BC1B2EB-769B-4240-9187-8A2D49112781}" type="datetimeFigureOut">
              <a:rPr lang="ru-RU" smtClean="0"/>
              <a:pPr/>
              <a:t>16.02.2015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0858DE-6844-47DB-A837-3B31538B9B0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C1B2EB-769B-4240-9187-8A2D49112781}" type="datetimeFigureOut">
              <a:rPr lang="ru-RU" smtClean="0"/>
              <a:pPr/>
              <a:t>16.02.2015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0858DE-6844-47DB-A837-3B31538B9B0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C1B2EB-769B-4240-9187-8A2D49112781}" type="datetimeFigureOut">
              <a:rPr lang="ru-RU" smtClean="0"/>
              <a:pPr/>
              <a:t>16.02.2015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0858DE-6844-47DB-A837-3B31538B9B0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C1B2EB-769B-4240-9187-8A2D49112781}" type="datetimeFigureOut">
              <a:rPr lang="ru-RU" smtClean="0"/>
              <a:pPr/>
              <a:t>16.02.2015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0858DE-6844-47DB-A837-3B31538B9B0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BC1B2EB-769B-4240-9187-8A2D49112781}" type="datetimeFigureOut">
              <a:rPr lang="ru-RU" smtClean="0"/>
              <a:pPr/>
              <a:t>16.02.2015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0858DE-6844-47DB-A837-3B31538B9B0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BC1B2EB-769B-4240-9187-8A2D49112781}" type="datetimeFigureOut">
              <a:rPr lang="ru-RU" smtClean="0"/>
              <a:pPr/>
              <a:t>16.02.2015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0858DE-6844-47DB-A837-3B31538B9B0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BC1B2EB-769B-4240-9187-8A2D49112781}" type="datetimeFigureOut">
              <a:rPr lang="ru-RU" smtClean="0"/>
              <a:pPr/>
              <a:t>16.02.2015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30858DE-6844-47DB-A837-3B31538B9B0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BC1B2EB-769B-4240-9187-8A2D49112781}" type="datetimeFigureOut">
              <a:rPr lang="ru-RU" smtClean="0"/>
              <a:pPr/>
              <a:t>16.02.2015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30858DE-6844-47DB-A837-3B31538B9B0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BC1B2EB-769B-4240-9187-8A2D49112781}" type="datetimeFigureOut">
              <a:rPr lang="ru-RU" smtClean="0"/>
              <a:pPr/>
              <a:t>16.02.2015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30858DE-6844-47DB-A837-3B31538B9B0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BC1B2EB-769B-4240-9187-8A2D49112781}" type="datetimeFigureOut">
              <a:rPr lang="ru-RU" smtClean="0"/>
              <a:pPr/>
              <a:t>16.02.2015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0858DE-6844-47DB-A837-3B31538B9B0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BC1B2EB-769B-4240-9187-8A2D49112781}" type="datetimeFigureOut">
              <a:rPr lang="ru-RU" smtClean="0"/>
              <a:pPr/>
              <a:t>16.02.2015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0858DE-6844-47DB-A837-3B31538B9B0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1B2EB-769B-4240-9187-8A2D49112781}" type="datetimeFigureOut">
              <a:rPr lang="ru-RU" smtClean="0"/>
              <a:pPr/>
              <a:t>16.02.2015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858DE-6844-47DB-A837-3B31538B9B0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Шаблоны для презент\My_new_fons_next 100\33а.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TextBox 3"/>
          <p:cNvSpPr txBox="1"/>
          <p:nvPr/>
        </p:nvSpPr>
        <p:spPr>
          <a:xfrm>
            <a:off x="3635896" y="2132856"/>
            <a:ext cx="4680520" cy="2308324"/>
          </a:xfrm>
          <a:prstGeom prst="rect">
            <a:avLst/>
          </a:prstGeom>
          <a:noFill/>
        </p:spPr>
        <p:txBody>
          <a:bodyPr wrap="square" rtlCol="0">
            <a:spAutoFit/>
          </a:bodyPr>
          <a:lstStyle/>
          <a:p>
            <a:r>
              <a:rPr lang="ru-RU" sz="3600" b="1" i="1" dirty="0" smtClean="0">
                <a:solidFill>
                  <a:srgbClr val="C00000"/>
                </a:solidFill>
                <a:latin typeface="Arial Narrow" pitchFamily="34" charset="0"/>
              </a:rPr>
              <a:t>Л. Н. Толстой . </a:t>
            </a:r>
          </a:p>
          <a:p>
            <a:r>
              <a:rPr lang="ru-RU" sz="3600" b="1" i="1" dirty="0" smtClean="0">
                <a:solidFill>
                  <a:srgbClr val="C00000"/>
                </a:solidFill>
                <a:latin typeface="Arial Narrow" pitchFamily="34" charset="0"/>
              </a:rPr>
              <a:t>Жизнь и творчество.</a:t>
            </a:r>
          </a:p>
          <a:p>
            <a:r>
              <a:rPr lang="ru-RU" sz="3600" b="1" i="1" dirty="0" smtClean="0">
                <a:solidFill>
                  <a:srgbClr val="C00000"/>
                </a:solidFill>
                <a:latin typeface="Arial Narrow" pitchFamily="34" charset="0"/>
              </a:rPr>
              <a:t>( Литературное чтение 4 класс)</a:t>
            </a:r>
            <a:endParaRPr lang="ru-RU" sz="3600" b="1" i="1" dirty="0">
              <a:solidFill>
                <a:srgbClr val="C00000"/>
              </a:solidFill>
              <a:latin typeface="Arial Narrow" pitchFamily="34" charset="0"/>
            </a:endParaRPr>
          </a:p>
        </p:txBody>
      </p:sp>
      <p:sp>
        <p:nvSpPr>
          <p:cNvPr id="5" name="TextBox 4"/>
          <p:cNvSpPr txBox="1"/>
          <p:nvPr/>
        </p:nvSpPr>
        <p:spPr>
          <a:xfrm>
            <a:off x="3059832" y="5733256"/>
            <a:ext cx="184731" cy="461665"/>
          </a:xfrm>
          <a:prstGeom prst="rect">
            <a:avLst/>
          </a:prstGeom>
          <a:noFill/>
        </p:spPr>
        <p:txBody>
          <a:bodyPr wrap="none" rtlCol="0">
            <a:spAutoFit/>
          </a:bodyPr>
          <a:lstStyle/>
          <a:p>
            <a:endParaRPr lang="ru-RU" sz="2400" i="1" dirty="0"/>
          </a:p>
        </p:txBody>
      </p:sp>
      <p:pic>
        <p:nvPicPr>
          <p:cNvPr id="2" name="Picture 2"/>
          <p:cNvPicPr>
            <a:picLocks noChangeAspect="1" noChangeArrowheads="1"/>
          </p:cNvPicPr>
          <p:nvPr/>
        </p:nvPicPr>
        <p:blipFill>
          <a:blip r:embed="rId3"/>
          <a:srcRect/>
          <a:stretch>
            <a:fillRect/>
          </a:stretch>
        </p:blipFill>
        <p:spPr bwMode="auto">
          <a:xfrm>
            <a:off x="1115616" y="1916832"/>
            <a:ext cx="1931831" cy="273630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Шаблоны для презент\My_new_fons_next 100\33а.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4139952" y="1340768"/>
            <a:ext cx="4392488" cy="2862322"/>
          </a:xfrm>
          <a:prstGeom prst="rect">
            <a:avLst/>
          </a:prstGeom>
        </p:spPr>
        <p:txBody>
          <a:bodyPr wrap="square">
            <a:spAutoFit/>
          </a:bodyPr>
          <a:lstStyle/>
          <a:p>
            <a:pPr>
              <a:buFont typeface="Wingdings" pitchFamily="2" charset="2"/>
              <a:buChar char="v"/>
            </a:pPr>
            <a:r>
              <a:rPr lang="ru-RU" sz="2000" i="1" dirty="0" smtClean="0"/>
              <a:t>В 1859 Толстой открыл в деревне школу для крестьянских детей, помог устроить более 20 школ в окрестностях Ясной Поляны. В 1862 издавал педагогический журнал "Ясная Поляна" , книги "Азбука" и "Новая Азбука , а также детские книги для чтения.</a:t>
            </a:r>
            <a:r>
              <a:rPr lang="ru-RU" sz="2000" dirty="0" smtClean="0"/>
              <a:t> </a:t>
            </a:r>
          </a:p>
          <a:p>
            <a:endParaRPr lang="ru-RU" sz="2000" i="1" dirty="0"/>
          </a:p>
        </p:txBody>
      </p:sp>
      <p:sp>
        <p:nvSpPr>
          <p:cNvPr id="4" name="TextBox 3"/>
          <p:cNvSpPr txBox="1"/>
          <p:nvPr/>
        </p:nvSpPr>
        <p:spPr>
          <a:xfrm>
            <a:off x="3131840" y="404664"/>
            <a:ext cx="2433102" cy="461665"/>
          </a:xfrm>
          <a:prstGeom prst="rect">
            <a:avLst/>
          </a:prstGeom>
          <a:noFill/>
        </p:spPr>
        <p:txBody>
          <a:bodyPr wrap="none" rtlCol="0">
            <a:spAutoFit/>
          </a:bodyPr>
          <a:lstStyle/>
          <a:p>
            <a:r>
              <a:rPr lang="ru-RU" sz="2400" b="1" i="1" dirty="0" smtClean="0">
                <a:solidFill>
                  <a:srgbClr val="C00000"/>
                </a:solidFill>
              </a:rPr>
              <a:t>Народная школа</a:t>
            </a:r>
          </a:p>
        </p:txBody>
      </p:sp>
      <p:sp>
        <p:nvSpPr>
          <p:cNvPr id="5" name="TextBox 4"/>
          <p:cNvSpPr txBox="1"/>
          <p:nvPr/>
        </p:nvSpPr>
        <p:spPr>
          <a:xfrm>
            <a:off x="4355976" y="4941168"/>
            <a:ext cx="184731" cy="369332"/>
          </a:xfrm>
          <a:prstGeom prst="rect">
            <a:avLst/>
          </a:prstGeom>
          <a:noFill/>
        </p:spPr>
        <p:txBody>
          <a:bodyPr wrap="none" rtlCol="0">
            <a:spAutoFit/>
          </a:bodyPr>
          <a:lstStyle/>
          <a:p>
            <a:endParaRPr lang="ru-RU" dirty="0"/>
          </a:p>
        </p:txBody>
      </p:sp>
      <p:pic>
        <p:nvPicPr>
          <p:cNvPr id="3074" name="Picture 2"/>
          <p:cNvPicPr>
            <a:picLocks noChangeAspect="1" noChangeArrowheads="1"/>
          </p:cNvPicPr>
          <p:nvPr/>
        </p:nvPicPr>
        <p:blipFill>
          <a:blip r:embed="rId3" cstate="print"/>
          <a:srcRect/>
          <a:stretch>
            <a:fillRect/>
          </a:stretch>
        </p:blipFill>
        <p:spPr bwMode="auto">
          <a:xfrm>
            <a:off x="3275856" y="4581129"/>
            <a:ext cx="576064" cy="749986"/>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4932040" y="4509120"/>
            <a:ext cx="702781" cy="936104"/>
          </a:xfrm>
          <a:prstGeom prst="rect">
            <a:avLst/>
          </a:prstGeom>
          <a:noFill/>
          <a:ln w="9525">
            <a:noFill/>
            <a:miter lim="800000"/>
            <a:headEnd/>
            <a:tailEnd/>
          </a:ln>
        </p:spPr>
      </p:pic>
      <p:pic>
        <p:nvPicPr>
          <p:cNvPr id="10" name="Picture 6"/>
          <p:cNvPicPr>
            <a:picLocks noChangeAspect="1" noChangeArrowheads="1"/>
          </p:cNvPicPr>
          <p:nvPr/>
        </p:nvPicPr>
        <p:blipFill>
          <a:blip r:embed="rId5" cstate="print"/>
          <a:srcRect/>
          <a:stretch>
            <a:fillRect/>
          </a:stretch>
        </p:blipFill>
        <p:spPr bwMode="auto">
          <a:xfrm>
            <a:off x="1043609" y="1268760"/>
            <a:ext cx="1152128" cy="903741"/>
          </a:xfrm>
          <a:prstGeom prst="rect">
            <a:avLst/>
          </a:prstGeom>
          <a:noFill/>
          <a:ln w="9525">
            <a:noFill/>
            <a:miter lim="800000"/>
            <a:headEnd/>
            <a:tailEnd/>
          </a:ln>
          <a:effectLst/>
        </p:spPr>
      </p:pic>
      <p:pic>
        <p:nvPicPr>
          <p:cNvPr id="11" name="Picture 7"/>
          <p:cNvPicPr>
            <a:picLocks noChangeAspect="1" noChangeArrowheads="1"/>
          </p:cNvPicPr>
          <p:nvPr/>
        </p:nvPicPr>
        <p:blipFill>
          <a:blip r:embed="rId6" cstate="print"/>
          <a:srcRect/>
          <a:stretch>
            <a:fillRect/>
          </a:stretch>
        </p:blipFill>
        <p:spPr bwMode="auto">
          <a:xfrm>
            <a:off x="1259632" y="3501009"/>
            <a:ext cx="807390" cy="9361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Шаблоны для презент\My_new_fons_next 100\33а.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5004048" y="1484784"/>
            <a:ext cx="3275856" cy="3170099"/>
          </a:xfrm>
          <a:prstGeom prst="rect">
            <a:avLst/>
          </a:prstGeom>
        </p:spPr>
        <p:txBody>
          <a:bodyPr wrap="square">
            <a:spAutoFit/>
          </a:bodyPr>
          <a:lstStyle/>
          <a:p>
            <a:pPr>
              <a:buFont typeface="Wingdings" pitchFamily="2" charset="2"/>
              <a:buChar char="v"/>
            </a:pPr>
            <a:r>
              <a:rPr lang="ru-RU" i="1" dirty="0" smtClean="0"/>
              <a:t> </a:t>
            </a:r>
            <a:r>
              <a:rPr lang="ru-RU" sz="2000" i="1" dirty="0" smtClean="0"/>
              <a:t>В сентябре 1862 Толстой женился на восемнадцатилетней дочери врача Софье Андреевне Берс и сразу после венчания увез жену из Москвы в Ясную Поляну. За 17 лет совместной жизни у них родилось 13 детей. </a:t>
            </a:r>
            <a:endParaRPr lang="ru-RU" dirty="0"/>
          </a:p>
        </p:txBody>
      </p:sp>
      <p:pic>
        <p:nvPicPr>
          <p:cNvPr id="6149" name="Picture 5"/>
          <p:cNvPicPr>
            <a:picLocks noChangeAspect="1" noChangeArrowheads="1"/>
          </p:cNvPicPr>
          <p:nvPr/>
        </p:nvPicPr>
        <p:blipFill>
          <a:blip r:embed="rId3" cstate="print"/>
          <a:srcRect/>
          <a:stretch>
            <a:fillRect/>
          </a:stretch>
        </p:blipFill>
        <p:spPr bwMode="auto">
          <a:xfrm>
            <a:off x="1475657" y="3717033"/>
            <a:ext cx="1296144" cy="895518"/>
          </a:xfrm>
          <a:prstGeom prst="rect">
            <a:avLst/>
          </a:prstGeom>
          <a:noFill/>
          <a:ln w="9525">
            <a:noFill/>
            <a:miter lim="800000"/>
            <a:headEnd/>
            <a:tailEnd/>
          </a:ln>
        </p:spPr>
      </p:pic>
      <p:pic>
        <p:nvPicPr>
          <p:cNvPr id="6151" name="Picture 7"/>
          <p:cNvPicPr>
            <a:picLocks noChangeAspect="1" noChangeArrowheads="1"/>
          </p:cNvPicPr>
          <p:nvPr/>
        </p:nvPicPr>
        <p:blipFill>
          <a:blip r:embed="rId4" cstate="print"/>
          <a:srcRect/>
          <a:stretch>
            <a:fillRect/>
          </a:stretch>
        </p:blipFill>
        <p:spPr bwMode="auto">
          <a:xfrm>
            <a:off x="971600" y="1052737"/>
            <a:ext cx="596049" cy="936104"/>
          </a:xfrm>
          <a:prstGeom prst="rect">
            <a:avLst/>
          </a:prstGeom>
          <a:noFill/>
          <a:ln w="9525">
            <a:noFill/>
            <a:miter lim="800000"/>
            <a:headEnd/>
            <a:tailEnd/>
          </a:ln>
        </p:spPr>
      </p:pic>
      <p:pic>
        <p:nvPicPr>
          <p:cNvPr id="6152" name="Picture 8"/>
          <p:cNvPicPr>
            <a:picLocks noChangeAspect="1" noChangeArrowheads="1"/>
          </p:cNvPicPr>
          <p:nvPr/>
        </p:nvPicPr>
        <p:blipFill>
          <a:blip r:embed="rId5" cstate="print"/>
          <a:srcRect/>
          <a:stretch>
            <a:fillRect/>
          </a:stretch>
        </p:blipFill>
        <p:spPr bwMode="auto">
          <a:xfrm>
            <a:off x="2843809" y="980728"/>
            <a:ext cx="792088" cy="10217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Шаблоны для презент\My_new_fons_next 100\33а.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3707904" y="1412776"/>
            <a:ext cx="184731" cy="369332"/>
          </a:xfrm>
          <a:prstGeom prst="rect">
            <a:avLst/>
          </a:prstGeom>
          <a:noFill/>
        </p:spPr>
        <p:txBody>
          <a:bodyPr wrap="none" rtlCol="0">
            <a:spAutoFit/>
          </a:bodyPr>
          <a:lstStyle/>
          <a:p>
            <a:endParaRPr lang="ru-RU" dirty="0"/>
          </a:p>
        </p:txBody>
      </p:sp>
      <p:sp>
        <p:nvSpPr>
          <p:cNvPr id="4" name="Прямоугольник 3"/>
          <p:cNvSpPr/>
          <p:nvPr/>
        </p:nvSpPr>
        <p:spPr>
          <a:xfrm>
            <a:off x="3851920" y="908720"/>
            <a:ext cx="4572000" cy="2585323"/>
          </a:xfrm>
          <a:prstGeom prst="rect">
            <a:avLst/>
          </a:prstGeom>
        </p:spPr>
        <p:txBody>
          <a:bodyPr>
            <a:spAutoFit/>
          </a:bodyPr>
          <a:lstStyle/>
          <a:p>
            <a:pPr>
              <a:buFont typeface="Wingdings" pitchFamily="2" charset="2"/>
              <a:buChar char="v"/>
            </a:pPr>
            <a:r>
              <a:rPr lang="ru-RU" i="1" dirty="0" smtClean="0"/>
              <a:t>В</a:t>
            </a:r>
            <a:r>
              <a:rPr lang="ru-RU" dirty="0" smtClean="0"/>
              <a:t> </a:t>
            </a:r>
            <a:r>
              <a:rPr lang="ru-RU" i="1" dirty="0" smtClean="0"/>
              <a:t>1870-е гг., живя по-прежнему в Ясной Поляне, продолжая учить крестьянских детей и развивать в печати свои педагогические взгляды, Толстой работает над романами: «Война и мир» , «Анна Каренина», повесть «Казаки», первое из произведений, в которых великий талант Толстого был признан гениальным.</a:t>
            </a:r>
            <a:endParaRPr lang="ru-RU" dirty="0"/>
          </a:p>
        </p:txBody>
      </p:sp>
      <p:pic>
        <p:nvPicPr>
          <p:cNvPr id="8195" name="Picture 3"/>
          <p:cNvPicPr>
            <a:picLocks noChangeAspect="1" noChangeArrowheads="1"/>
          </p:cNvPicPr>
          <p:nvPr/>
        </p:nvPicPr>
        <p:blipFill>
          <a:blip r:embed="rId3" cstate="print"/>
          <a:srcRect/>
          <a:stretch>
            <a:fillRect/>
          </a:stretch>
        </p:blipFill>
        <p:spPr bwMode="auto">
          <a:xfrm>
            <a:off x="1115616" y="548681"/>
            <a:ext cx="1115224" cy="1512168"/>
          </a:xfrm>
          <a:prstGeom prst="rect">
            <a:avLst/>
          </a:prstGeom>
          <a:noFill/>
          <a:ln w="9525">
            <a:noFill/>
            <a:miter lim="800000"/>
            <a:headEnd/>
            <a:tailEnd/>
          </a:ln>
        </p:spPr>
      </p:pic>
      <p:pic>
        <p:nvPicPr>
          <p:cNvPr id="8196" name="Picture 4"/>
          <p:cNvPicPr>
            <a:picLocks noChangeAspect="1" noChangeArrowheads="1"/>
          </p:cNvPicPr>
          <p:nvPr/>
        </p:nvPicPr>
        <p:blipFill>
          <a:blip r:embed="rId4"/>
          <a:srcRect/>
          <a:stretch>
            <a:fillRect/>
          </a:stretch>
        </p:blipFill>
        <p:spPr bwMode="auto">
          <a:xfrm>
            <a:off x="755577" y="3645024"/>
            <a:ext cx="1584176" cy="893299"/>
          </a:xfrm>
          <a:prstGeom prst="rect">
            <a:avLst/>
          </a:prstGeom>
          <a:noFill/>
          <a:ln w="9525">
            <a:noFill/>
            <a:miter lim="800000"/>
            <a:headEnd/>
            <a:tailEnd/>
          </a:ln>
        </p:spPr>
      </p:pic>
      <p:pic>
        <p:nvPicPr>
          <p:cNvPr id="8" name="Picture 7"/>
          <p:cNvPicPr>
            <a:picLocks noChangeAspect="1" noChangeArrowheads="1"/>
          </p:cNvPicPr>
          <p:nvPr/>
        </p:nvPicPr>
        <p:blipFill>
          <a:blip r:embed="rId5" cstate="print">
            <a:lum bright="18000" contrast="54000"/>
          </a:blip>
          <a:srcRect/>
          <a:stretch>
            <a:fillRect/>
          </a:stretch>
        </p:blipFill>
        <p:spPr bwMode="auto">
          <a:xfrm>
            <a:off x="4932040" y="3933056"/>
            <a:ext cx="513748" cy="792088"/>
          </a:xfrm>
          <a:prstGeom prst="rect">
            <a:avLst/>
          </a:prstGeom>
          <a:noFill/>
          <a:ln w="9525">
            <a:noFill/>
            <a:miter lim="800000"/>
            <a:headEnd/>
            <a:tailEnd/>
          </a:ln>
          <a:effectLst/>
        </p:spPr>
      </p:pic>
      <p:pic>
        <p:nvPicPr>
          <p:cNvPr id="9" name="Picture 6"/>
          <p:cNvPicPr>
            <a:picLocks noChangeAspect="1" noChangeArrowheads="1"/>
          </p:cNvPicPr>
          <p:nvPr/>
        </p:nvPicPr>
        <p:blipFill>
          <a:blip r:embed="rId6" cstate="print"/>
          <a:srcRect/>
          <a:stretch>
            <a:fillRect/>
          </a:stretch>
        </p:blipFill>
        <p:spPr bwMode="auto">
          <a:xfrm>
            <a:off x="6660232" y="3789040"/>
            <a:ext cx="464397" cy="7200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Шаблоны для презент\My_new_fons_next 100\33а.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3995936" y="836712"/>
            <a:ext cx="4662264" cy="4801314"/>
          </a:xfrm>
          <a:prstGeom prst="rect">
            <a:avLst/>
          </a:prstGeom>
        </p:spPr>
        <p:txBody>
          <a:bodyPr wrap="square">
            <a:spAutoFit/>
          </a:bodyPr>
          <a:lstStyle/>
          <a:p>
            <a:pPr>
              <a:buFont typeface="Wingdings" pitchFamily="2" charset="2"/>
              <a:buChar char="v"/>
            </a:pPr>
            <a:r>
              <a:rPr lang="ru-RU" dirty="0" smtClean="0"/>
              <a:t>Годы перелома круто изменили личную биографию писателя, (провозглашенный Толстым отказ от владения частной собственностью вызывал резкое недовольство членов семьи, прежде всего жены). </a:t>
            </a:r>
          </a:p>
          <a:p>
            <a:pPr>
              <a:buFont typeface="Wingdings" pitchFamily="2" charset="2"/>
              <a:buChar char="v"/>
            </a:pPr>
            <a:r>
              <a:rPr lang="ru-RU" dirty="0" smtClean="0"/>
              <a:t>Поздней осенью 1910, ночью, тайно от семьи, 82-летний Толстой, сопровождаемый лишь личным врачом Д. П. </a:t>
            </a:r>
            <a:r>
              <a:rPr lang="ru-RU" dirty="0" err="1" smtClean="0"/>
              <a:t>Маковицким</a:t>
            </a:r>
            <a:r>
              <a:rPr lang="ru-RU" dirty="0" smtClean="0"/>
              <a:t>, покинул Ясную Поляну. Дорога оказалась для него непосильной: в пути Толстой заболел и вынужден был сойти с поезда на маленькой железнодорожной станции </a:t>
            </a:r>
            <a:r>
              <a:rPr lang="ru-RU" dirty="0" err="1" smtClean="0"/>
              <a:t>Астапово</a:t>
            </a:r>
            <a:r>
              <a:rPr lang="ru-RU" dirty="0" smtClean="0"/>
              <a:t>. Здесь, в доме начальника станции он провел последние семь дней своей жизни. Событием общероссийского масштаба стали похороны Толстого в Ясной Поляне.</a:t>
            </a:r>
            <a:endParaRPr lang="ru-RU" dirty="0"/>
          </a:p>
        </p:txBody>
      </p:sp>
      <p:pic>
        <p:nvPicPr>
          <p:cNvPr id="7170" name="Picture 2"/>
          <p:cNvPicPr>
            <a:picLocks noChangeAspect="1" noChangeArrowheads="1"/>
          </p:cNvPicPr>
          <p:nvPr/>
        </p:nvPicPr>
        <p:blipFill>
          <a:blip r:embed="rId3" cstate="print"/>
          <a:srcRect/>
          <a:stretch>
            <a:fillRect/>
          </a:stretch>
        </p:blipFill>
        <p:spPr bwMode="auto">
          <a:xfrm>
            <a:off x="971600" y="3645024"/>
            <a:ext cx="648072" cy="367241"/>
          </a:xfrm>
          <a:prstGeom prst="rect">
            <a:avLst/>
          </a:prstGeom>
          <a:noFill/>
          <a:ln w="9525">
            <a:noFill/>
            <a:miter lim="800000"/>
            <a:headEnd/>
            <a:tailEnd/>
          </a:ln>
        </p:spPr>
      </p:pic>
      <p:sp>
        <p:nvSpPr>
          <p:cNvPr id="6" name="TextBox 5"/>
          <p:cNvSpPr txBox="1"/>
          <p:nvPr/>
        </p:nvSpPr>
        <p:spPr>
          <a:xfrm>
            <a:off x="1403648" y="5157192"/>
            <a:ext cx="1555811" cy="307777"/>
          </a:xfrm>
          <a:prstGeom prst="rect">
            <a:avLst/>
          </a:prstGeom>
          <a:noFill/>
        </p:spPr>
        <p:txBody>
          <a:bodyPr wrap="none" rtlCol="0">
            <a:spAutoFit/>
          </a:bodyPr>
          <a:lstStyle/>
          <a:p>
            <a:r>
              <a:rPr lang="ru-RU" sz="1400" dirty="0" smtClean="0"/>
              <a:t>Станция </a:t>
            </a:r>
            <a:r>
              <a:rPr lang="ru-RU" sz="1400" dirty="0" err="1" smtClean="0"/>
              <a:t>Астапово</a:t>
            </a:r>
            <a:endParaRPr lang="ru-RU"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Шаблоны для презент\My_new_fons_next 100\33а.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4211960" y="2764572"/>
            <a:ext cx="4283968" cy="3785652"/>
          </a:xfrm>
          <a:prstGeom prst="rect">
            <a:avLst/>
          </a:prstGeom>
          <a:noFill/>
        </p:spPr>
        <p:txBody>
          <a:bodyPr wrap="square" rtlCol="0">
            <a:spAutoFit/>
          </a:bodyPr>
          <a:lstStyle/>
          <a:p>
            <a:r>
              <a:rPr lang="ru-RU" sz="2000" i="1" dirty="0" smtClean="0"/>
              <a:t>Всю свою жизнь Л. Н. Толстой пополнял свои знания</a:t>
            </a:r>
          </a:p>
          <a:p>
            <a:r>
              <a:rPr lang="ru-RU" sz="2000" i="1" dirty="0" smtClean="0"/>
              <a:t>и был высокообразованным человеком. В своих произведениях Л. Н. Толстой говорил, что человеком может называться только тот , кто трудится,</a:t>
            </a:r>
          </a:p>
          <a:p>
            <a:r>
              <a:rPr lang="ru-RU" sz="2000" i="1" dirty="0" smtClean="0"/>
              <a:t>кто делает добро другим людям, кто честно исполняет свой долг. Стыдно , недостойно человека жить чужим трудом.</a:t>
            </a:r>
          </a:p>
          <a:p>
            <a:endParaRPr lang="ru-RU" sz="2000" i="1" dirty="0"/>
          </a:p>
        </p:txBody>
      </p:sp>
      <p:pic>
        <p:nvPicPr>
          <p:cNvPr id="6" name="Picture 4"/>
          <p:cNvPicPr>
            <a:picLocks noChangeAspect="1" noChangeArrowheads="1"/>
          </p:cNvPicPr>
          <p:nvPr/>
        </p:nvPicPr>
        <p:blipFill>
          <a:blip r:embed="rId3" cstate="print"/>
          <a:srcRect/>
          <a:stretch>
            <a:fillRect/>
          </a:stretch>
        </p:blipFill>
        <p:spPr bwMode="auto">
          <a:xfrm>
            <a:off x="1043608" y="1844824"/>
            <a:ext cx="1800200" cy="1196827"/>
          </a:xfrm>
          <a:prstGeom prst="rect">
            <a:avLst/>
          </a:prstGeom>
          <a:noFill/>
          <a:ln w="9525">
            <a:noFill/>
            <a:miter lim="800000"/>
            <a:headEnd/>
            <a:tailEnd/>
          </a:ln>
          <a:effectLst/>
        </p:spPr>
      </p:pic>
      <p:sp>
        <p:nvSpPr>
          <p:cNvPr id="7" name="Прямоугольник 6"/>
          <p:cNvSpPr/>
          <p:nvPr/>
        </p:nvSpPr>
        <p:spPr>
          <a:xfrm>
            <a:off x="4283968" y="692696"/>
            <a:ext cx="4536504" cy="1938992"/>
          </a:xfrm>
          <a:prstGeom prst="rect">
            <a:avLst/>
          </a:prstGeom>
        </p:spPr>
        <p:txBody>
          <a:bodyPr wrap="square">
            <a:spAutoFit/>
          </a:bodyPr>
          <a:lstStyle/>
          <a:p>
            <a:pPr>
              <a:spcBef>
                <a:spcPct val="50000"/>
              </a:spcBef>
            </a:pPr>
            <a:r>
              <a:rPr lang="ru-RU" sz="2000" i="1" dirty="0" smtClean="0">
                <a:solidFill>
                  <a:schemeClr val="tx1">
                    <a:lumMod val="95000"/>
                    <a:lumOff val="5000"/>
                  </a:schemeClr>
                </a:solidFill>
              </a:rPr>
              <a:t>10 (23) ноября 1910 года был похоронен в Ясной Поляне, на краю оврага в лесу, где в детстве он вместе с братом искал «зелёную палочку», хранившую секрет, как сделать всех людей счастливыми.</a:t>
            </a:r>
            <a:endParaRPr lang="ru-RU" sz="2000" i="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Шаблоны для презент\My_new_fons_next 100\33а.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026" name="Picture 2"/>
          <p:cNvPicPr>
            <a:picLocks noChangeAspect="1" noChangeArrowheads="1"/>
          </p:cNvPicPr>
          <p:nvPr/>
        </p:nvPicPr>
        <p:blipFill>
          <a:blip r:embed="rId3"/>
          <a:srcRect/>
          <a:stretch>
            <a:fillRect/>
          </a:stretch>
        </p:blipFill>
        <p:spPr bwMode="auto">
          <a:xfrm>
            <a:off x="1187624" y="908720"/>
            <a:ext cx="2088232" cy="1845090"/>
          </a:xfrm>
          <a:prstGeom prst="rect">
            <a:avLst/>
          </a:prstGeom>
          <a:noFill/>
          <a:ln w="9525">
            <a:noFill/>
            <a:miter lim="800000"/>
            <a:headEnd/>
            <a:tailEnd/>
          </a:ln>
        </p:spPr>
      </p:pic>
      <p:sp>
        <p:nvSpPr>
          <p:cNvPr id="6" name="Прямоугольник 5"/>
          <p:cNvSpPr/>
          <p:nvPr/>
        </p:nvSpPr>
        <p:spPr>
          <a:xfrm>
            <a:off x="4644008" y="1124744"/>
            <a:ext cx="3510136" cy="4093428"/>
          </a:xfrm>
          <a:prstGeom prst="rect">
            <a:avLst/>
          </a:prstGeom>
        </p:spPr>
        <p:txBody>
          <a:bodyPr wrap="square">
            <a:spAutoFit/>
          </a:bodyPr>
          <a:lstStyle/>
          <a:p>
            <a:r>
              <a:rPr lang="ru-RU" sz="2000" b="1" i="1" dirty="0" smtClean="0"/>
              <a:t>Толстой Лев Николаевич (1828 – 1910), прозаик, драматург, публицист. Родился 9 сентября (по старому стилю 28 августа) в имении Ясная Поляна Тульской губернии. По происхождению принадлежал к древнейшим аристократическим фамилиям России. Получил домашнее образование и воспитание.</a:t>
            </a:r>
            <a:endParaRPr lang="ru-RU" sz="2000" i="1" dirty="0"/>
          </a:p>
        </p:txBody>
      </p:sp>
      <p:pic>
        <p:nvPicPr>
          <p:cNvPr id="7" name="Picture 6"/>
          <p:cNvPicPr>
            <a:picLocks noChangeAspect="1" noChangeArrowheads="1"/>
          </p:cNvPicPr>
          <p:nvPr/>
        </p:nvPicPr>
        <p:blipFill>
          <a:blip r:embed="rId4"/>
          <a:srcRect/>
          <a:stretch>
            <a:fillRect/>
          </a:stretch>
        </p:blipFill>
        <p:spPr bwMode="auto">
          <a:xfrm>
            <a:off x="1259632" y="3933056"/>
            <a:ext cx="2016224" cy="12600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Шаблоны для презент\My_new_fons_next 100\33а.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3563888" y="404664"/>
            <a:ext cx="5292080" cy="5570756"/>
          </a:xfrm>
          <a:prstGeom prst="rect">
            <a:avLst/>
          </a:prstGeom>
        </p:spPr>
        <p:txBody>
          <a:bodyPr wrap="square">
            <a:spAutoFit/>
          </a:bodyPr>
          <a:lstStyle/>
          <a:p>
            <a:endParaRPr lang="ru-RU" sz="3600" i="1" dirty="0" smtClean="0">
              <a:solidFill>
                <a:srgbClr val="C00000"/>
              </a:solidFill>
            </a:endParaRPr>
          </a:p>
          <a:p>
            <a:r>
              <a:rPr lang="ru-RU" sz="2000" i="1" dirty="0" smtClean="0"/>
              <a:t>Его мать , урожденная княжна Волконская, умерла, когда Толстому не было еще двух лет, но по рассказам членов семьи он хорошо представлял себе «ее духовный облик». Отец Толстого, участник Отечественной войны, запомнившийся писателю добродушно-насмешливым характером, любовью к чтению, к охоте тоже умер рано (1837). Воспитанием детей занималась дальняя родственница Т. А. Ергольская, имевшая огромное влияние на Толстого: «она научила меня духовному наслаждению любви». Детские воспоминания всегда оставались для Толстого самыми радостными и отразились в автобиографической повести "Детство</a:t>
            </a:r>
            <a:r>
              <a:rPr lang="ru-RU" i="1" dirty="0" smtClean="0"/>
              <a:t>".</a:t>
            </a:r>
            <a:endParaRPr lang="ru-RU" i="1" dirty="0"/>
          </a:p>
        </p:txBody>
      </p:sp>
      <p:sp>
        <p:nvSpPr>
          <p:cNvPr id="5" name="TextBox 4"/>
          <p:cNvSpPr txBox="1"/>
          <p:nvPr/>
        </p:nvSpPr>
        <p:spPr>
          <a:xfrm>
            <a:off x="2411760" y="404664"/>
            <a:ext cx="3246402" cy="523220"/>
          </a:xfrm>
          <a:prstGeom prst="rect">
            <a:avLst/>
          </a:prstGeom>
          <a:noFill/>
        </p:spPr>
        <p:txBody>
          <a:bodyPr wrap="none" rtlCol="0">
            <a:spAutoFit/>
          </a:bodyPr>
          <a:lstStyle/>
          <a:p>
            <a:r>
              <a:rPr lang="ru-RU" sz="2800" i="1" dirty="0" smtClean="0">
                <a:solidFill>
                  <a:srgbClr val="C00000"/>
                </a:solidFill>
              </a:rPr>
              <a:t>" Период детства«</a:t>
            </a:r>
          </a:p>
        </p:txBody>
      </p:sp>
      <p:pic>
        <p:nvPicPr>
          <p:cNvPr id="6147" name="Picture 3"/>
          <p:cNvPicPr>
            <a:picLocks noChangeAspect="1" noChangeArrowheads="1"/>
          </p:cNvPicPr>
          <p:nvPr/>
        </p:nvPicPr>
        <p:blipFill>
          <a:blip r:embed="rId3"/>
          <a:srcRect/>
          <a:stretch>
            <a:fillRect/>
          </a:stretch>
        </p:blipFill>
        <p:spPr bwMode="auto">
          <a:xfrm>
            <a:off x="827584" y="2852936"/>
            <a:ext cx="1152128" cy="1636023"/>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11561" y="1124744"/>
            <a:ext cx="1512168" cy="1134126"/>
          </a:xfrm>
          <a:prstGeom prst="rect">
            <a:avLst/>
          </a:prstGeom>
          <a:noFill/>
          <a:ln w="9525">
            <a:noFill/>
            <a:miter lim="800000"/>
            <a:headEnd/>
            <a:tailEnd/>
          </a:ln>
        </p:spPr>
      </p:pic>
      <p:sp>
        <p:nvSpPr>
          <p:cNvPr id="9" name="TextBox 8"/>
          <p:cNvSpPr txBox="1"/>
          <p:nvPr/>
        </p:nvSpPr>
        <p:spPr>
          <a:xfrm>
            <a:off x="2195736" y="4149080"/>
            <a:ext cx="1296144" cy="738664"/>
          </a:xfrm>
          <a:prstGeom prst="rect">
            <a:avLst/>
          </a:prstGeom>
          <a:noFill/>
        </p:spPr>
        <p:txBody>
          <a:bodyPr wrap="square" rtlCol="0">
            <a:spAutoFit/>
          </a:bodyPr>
          <a:lstStyle/>
          <a:p>
            <a:r>
              <a:rPr lang="ru-RU" sz="1400" dirty="0" smtClean="0"/>
              <a:t>Отец писателя – Николай Толстой</a:t>
            </a:r>
            <a:endParaRPr lang="ru-RU"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Шаблоны для презент\My_new_fons_next 100\33а.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4"/>
          <p:cNvPicPr>
            <a:picLocks noChangeAspect="1" noChangeArrowheads="1"/>
          </p:cNvPicPr>
          <p:nvPr/>
        </p:nvPicPr>
        <p:blipFill>
          <a:blip r:embed="rId3"/>
          <a:srcRect/>
          <a:stretch>
            <a:fillRect/>
          </a:stretch>
        </p:blipFill>
        <p:spPr bwMode="auto">
          <a:xfrm>
            <a:off x="1187625" y="1988840"/>
            <a:ext cx="1584176" cy="1132431"/>
          </a:xfrm>
          <a:prstGeom prst="rect">
            <a:avLst/>
          </a:prstGeom>
          <a:noFill/>
          <a:ln w="9525">
            <a:noFill/>
            <a:miter lim="800000"/>
            <a:headEnd/>
            <a:tailEnd/>
          </a:ln>
          <a:effectLst/>
        </p:spPr>
      </p:pic>
      <p:sp>
        <p:nvSpPr>
          <p:cNvPr id="4" name="Прямоугольник 3"/>
          <p:cNvSpPr/>
          <p:nvPr/>
        </p:nvSpPr>
        <p:spPr>
          <a:xfrm>
            <a:off x="1331640" y="4437112"/>
            <a:ext cx="1728192" cy="784830"/>
          </a:xfrm>
          <a:prstGeom prst="rect">
            <a:avLst/>
          </a:prstGeom>
        </p:spPr>
        <p:txBody>
          <a:bodyPr wrap="square">
            <a:spAutoFit/>
          </a:bodyPr>
          <a:lstStyle/>
          <a:p>
            <a:pPr>
              <a:spcBef>
                <a:spcPct val="50000"/>
              </a:spcBef>
            </a:pPr>
            <a:r>
              <a:rPr lang="ru-RU" b="1" dirty="0" smtClean="0">
                <a:solidFill>
                  <a:schemeClr val="tx1">
                    <a:lumMod val="85000"/>
                    <a:lumOff val="15000"/>
                  </a:schemeClr>
                </a:solidFill>
              </a:rPr>
              <a:t>Л.Н. Толстой</a:t>
            </a:r>
          </a:p>
          <a:p>
            <a:pPr>
              <a:spcBef>
                <a:spcPct val="50000"/>
              </a:spcBef>
            </a:pPr>
            <a:r>
              <a:rPr lang="ru-RU" b="1" dirty="0" smtClean="0">
                <a:solidFill>
                  <a:schemeClr val="tx1">
                    <a:lumMod val="85000"/>
                    <a:lumOff val="15000"/>
                  </a:schemeClr>
                </a:solidFill>
              </a:rPr>
              <a:t>с братьями.</a:t>
            </a:r>
            <a:endParaRPr lang="ru-RU" b="1" dirty="0">
              <a:solidFill>
                <a:schemeClr val="tx1">
                  <a:lumMod val="85000"/>
                  <a:lumOff val="15000"/>
                </a:schemeClr>
              </a:solidFill>
            </a:endParaRPr>
          </a:p>
        </p:txBody>
      </p:sp>
      <p:sp>
        <p:nvSpPr>
          <p:cNvPr id="5" name="Прямоугольник 4"/>
          <p:cNvSpPr/>
          <p:nvPr/>
        </p:nvSpPr>
        <p:spPr>
          <a:xfrm>
            <a:off x="3923928" y="1628800"/>
            <a:ext cx="4572000" cy="2554545"/>
          </a:xfrm>
          <a:prstGeom prst="rect">
            <a:avLst/>
          </a:prstGeom>
        </p:spPr>
        <p:txBody>
          <a:bodyPr>
            <a:spAutoFit/>
          </a:bodyPr>
          <a:lstStyle/>
          <a:p>
            <a:pPr>
              <a:spcBef>
                <a:spcPct val="50000"/>
              </a:spcBef>
            </a:pPr>
            <a:r>
              <a:rPr lang="ru-RU" sz="2000" i="1" dirty="0" smtClean="0">
                <a:solidFill>
                  <a:schemeClr val="tx1">
                    <a:lumMod val="85000"/>
                    <a:lumOff val="15000"/>
                  </a:schemeClr>
                </a:solidFill>
              </a:rPr>
              <a:t>Толстой был четвёртым ребёнком в семье; у него было три старших брата: Николай (1823—1860), Сергей (1826—1904) и Дмитрий (1827—1856). В 1830 году родилась сестра Мария . Его мать умерла с рождением последней дочери, когда ему не было ещё 2-х лет.</a:t>
            </a:r>
            <a:endParaRPr lang="ru-RU" sz="2000" i="1"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Шаблоны для презент\My_new_fons_next 100\33а.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3851920" y="4437112"/>
            <a:ext cx="4572000" cy="369332"/>
          </a:xfrm>
          <a:prstGeom prst="rect">
            <a:avLst/>
          </a:prstGeom>
        </p:spPr>
        <p:txBody>
          <a:bodyPr>
            <a:spAutoFit/>
          </a:bodyPr>
          <a:lstStyle/>
          <a:p>
            <a:r>
              <a:rPr lang="ru-RU" dirty="0" smtClean="0"/>
              <a:t> </a:t>
            </a:r>
            <a:endParaRPr lang="ru-RU" sz="2400" b="1" i="1" dirty="0"/>
          </a:p>
        </p:txBody>
      </p:sp>
      <p:sp>
        <p:nvSpPr>
          <p:cNvPr id="4" name="Прямоугольник 3"/>
          <p:cNvSpPr/>
          <p:nvPr/>
        </p:nvSpPr>
        <p:spPr>
          <a:xfrm>
            <a:off x="3923928" y="908720"/>
            <a:ext cx="4752528" cy="5324535"/>
          </a:xfrm>
          <a:prstGeom prst="rect">
            <a:avLst/>
          </a:prstGeom>
        </p:spPr>
        <p:txBody>
          <a:bodyPr wrap="square">
            <a:spAutoFit/>
          </a:bodyPr>
          <a:lstStyle/>
          <a:p>
            <a:r>
              <a:rPr lang="ru-RU" sz="2000" i="1" dirty="0" smtClean="0"/>
              <a:t>Когда Толстому было 13 лет, семья переехала в Казань, в дом родственницы и опекунши детей П. И. Юшковой</a:t>
            </a:r>
            <a:r>
              <a:rPr lang="ru-RU" sz="2000" i="1" dirty="0" smtClean="0">
                <a:latin typeface="+mj-lt"/>
              </a:rPr>
              <a:t>.</a:t>
            </a:r>
            <a:r>
              <a:rPr lang="ru-RU" sz="2000" i="1" dirty="0" smtClean="0">
                <a:solidFill>
                  <a:srgbClr val="663300"/>
                </a:solidFill>
                <a:effectLst>
                  <a:outerShdw blurRad="38100" dist="38100" dir="2700000" algn="tl">
                    <a:srgbClr val="000000"/>
                  </a:outerShdw>
                </a:effectLst>
                <a:latin typeface="+mj-lt"/>
              </a:rPr>
              <a:t> </a:t>
            </a:r>
            <a:r>
              <a:rPr lang="ru-RU" sz="2000" i="1" dirty="0" smtClean="0">
                <a:solidFill>
                  <a:schemeClr val="tx1">
                    <a:lumMod val="75000"/>
                    <a:lumOff val="25000"/>
                  </a:schemeClr>
                </a:solidFill>
                <a:effectLst>
                  <a:outerShdw blurRad="38100" dist="38100" dir="2700000" algn="tl">
                    <a:srgbClr val="000000"/>
                  </a:outerShdw>
                </a:effectLst>
                <a:latin typeface="+mj-lt"/>
              </a:rPr>
              <a:t>Живя в Казани Толстой 2,5 года готовился к поступлению в университет, в 17 лет он поступает туда. Лев Николаевич уже в то время знал 16 языков, много читал и изучал философию. </a:t>
            </a:r>
            <a:endParaRPr lang="ru-RU" sz="2000" i="1" dirty="0" smtClean="0">
              <a:solidFill>
                <a:schemeClr val="tx1">
                  <a:lumMod val="75000"/>
                  <a:lumOff val="25000"/>
                </a:schemeClr>
              </a:solidFill>
              <a:latin typeface="+mj-lt"/>
            </a:endParaRPr>
          </a:p>
          <a:p>
            <a:r>
              <a:rPr lang="ru-RU" sz="2000" i="1" dirty="0" smtClean="0"/>
              <a:t>Но занятия не вызывали у него живого интереса и он со страстью предался светским развлечениям. Весной 1847, подав прошение об увольнении из университета «по расстроенному здоровью и домашним обстоятельствам», Толстой уехал в Ясную Поляну с твердым намерением изучить весь курс наук.</a:t>
            </a:r>
            <a:endParaRPr lang="ru-RU" sz="2000" i="1" dirty="0"/>
          </a:p>
        </p:txBody>
      </p:sp>
      <p:sp>
        <p:nvSpPr>
          <p:cNvPr id="5" name="TextBox 4"/>
          <p:cNvSpPr txBox="1"/>
          <p:nvPr/>
        </p:nvSpPr>
        <p:spPr>
          <a:xfrm>
            <a:off x="4644008" y="476672"/>
            <a:ext cx="3516860" cy="461665"/>
          </a:xfrm>
          <a:prstGeom prst="rect">
            <a:avLst/>
          </a:prstGeom>
          <a:noFill/>
        </p:spPr>
        <p:txBody>
          <a:bodyPr wrap="none" rtlCol="0">
            <a:spAutoFit/>
          </a:bodyPr>
          <a:lstStyle/>
          <a:p>
            <a:r>
              <a:rPr lang="ru-RU" sz="2400" b="1" i="1" dirty="0" smtClean="0">
                <a:solidFill>
                  <a:srgbClr val="C00000"/>
                </a:solidFill>
              </a:rPr>
              <a:t>Казанский университет</a:t>
            </a:r>
          </a:p>
        </p:txBody>
      </p:sp>
      <p:pic>
        <p:nvPicPr>
          <p:cNvPr id="1026" name="Picture 2"/>
          <p:cNvPicPr>
            <a:picLocks noChangeAspect="1" noChangeArrowheads="1"/>
          </p:cNvPicPr>
          <p:nvPr/>
        </p:nvPicPr>
        <p:blipFill>
          <a:blip r:embed="rId3" cstate="print"/>
          <a:srcRect/>
          <a:stretch>
            <a:fillRect/>
          </a:stretch>
        </p:blipFill>
        <p:spPr bwMode="auto">
          <a:xfrm>
            <a:off x="683568" y="2492896"/>
            <a:ext cx="1656184" cy="999230"/>
          </a:xfrm>
          <a:prstGeom prst="rect">
            <a:avLst/>
          </a:prstGeom>
          <a:noFill/>
          <a:ln w="9525">
            <a:noFill/>
            <a:miter lim="800000"/>
            <a:headEnd/>
            <a:tailEnd/>
          </a:ln>
        </p:spPr>
      </p:pic>
      <p:pic>
        <p:nvPicPr>
          <p:cNvPr id="8" name="Picture 2"/>
          <p:cNvPicPr>
            <a:picLocks noChangeAspect="1" noChangeArrowheads="1"/>
          </p:cNvPicPr>
          <p:nvPr/>
        </p:nvPicPr>
        <p:blipFill>
          <a:blip r:embed="rId4"/>
          <a:srcRect/>
          <a:stretch>
            <a:fillRect/>
          </a:stretch>
        </p:blipFill>
        <p:spPr bwMode="auto">
          <a:xfrm>
            <a:off x="683568" y="548681"/>
            <a:ext cx="936104" cy="1307318"/>
          </a:xfrm>
          <a:prstGeom prst="rect">
            <a:avLst/>
          </a:prstGeom>
          <a:noFill/>
          <a:ln w="9525">
            <a:noFill/>
            <a:miter lim="800000"/>
            <a:headEnd/>
            <a:tailEnd/>
          </a:ln>
        </p:spPr>
      </p:pic>
      <p:sp>
        <p:nvSpPr>
          <p:cNvPr id="9" name="TextBox 8"/>
          <p:cNvSpPr txBox="1"/>
          <p:nvPr/>
        </p:nvSpPr>
        <p:spPr>
          <a:xfrm>
            <a:off x="2267744" y="1052736"/>
            <a:ext cx="1656184" cy="923330"/>
          </a:xfrm>
          <a:prstGeom prst="rect">
            <a:avLst/>
          </a:prstGeom>
          <a:noFill/>
        </p:spPr>
        <p:txBody>
          <a:bodyPr wrap="square" rtlCol="0">
            <a:spAutoFit/>
          </a:bodyPr>
          <a:lstStyle/>
          <a:p>
            <a:r>
              <a:rPr lang="ru-RU" dirty="0" smtClean="0"/>
              <a:t>П. И. Юшкова – тётя писателя</a:t>
            </a:r>
            <a:endParaRPr lang="ru-RU" dirty="0"/>
          </a:p>
        </p:txBody>
      </p:sp>
      <p:pic>
        <p:nvPicPr>
          <p:cNvPr id="1027" name="Picture 3"/>
          <p:cNvPicPr>
            <a:picLocks noChangeAspect="1" noChangeArrowheads="1"/>
          </p:cNvPicPr>
          <p:nvPr/>
        </p:nvPicPr>
        <p:blipFill>
          <a:blip r:embed="rId5" cstate="print"/>
          <a:srcRect/>
          <a:stretch>
            <a:fillRect/>
          </a:stretch>
        </p:blipFill>
        <p:spPr bwMode="auto">
          <a:xfrm>
            <a:off x="755577" y="4653136"/>
            <a:ext cx="1152128" cy="864096"/>
          </a:xfrm>
          <a:prstGeom prst="rect">
            <a:avLst/>
          </a:prstGeom>
          <a:noFill/>
          <a:ln w="9525">
            <a:noFill/>
            <a:miter lim="800000"/>
            <a:headEnd/>
            <a:tailEnd/>
          </a:ln>
        </p:spPr>
      </p:pic>
      <p:sp>
        <p:nvSpPr>
          <p:cNvPr id="11" name="TextBox 10"/>
          <p:cNvSpPr txBox="1"/>
          <p:nvPr/>
        </p:nvSpPr>
        <p:spPr>
          <a:xfrm>
            <a:off x="827584" y="4149080"/>
            <a:ext cx="2258695" cy="338554"/>
          </a:xfrm>
          <a:prstGeom prst="rect">
            <a:avLst/>
          </a:prstGeom>
          <a:noFill/>
        </p:spPr>
        <p:txBody>
          <a:bodyPr wrap="none" rtlCol="0">
            <a:spAutoFit/>
          </a:bodyPr>
          <a:lstStyle/>
          <a:p>
            <a:r>
              <a:rPr lang="ru-RU" sz="1600" dirty="0" smtClean="0"/>
              <a:t>Казанский университет</a:t>
            </a:r>
            <a:r>
              <a:rPr lang="ru-RU" sz="1400" dirty="0" smtClean="0"/>
              <a:t>.</a:t>
            </a:r>
            <a:endParaRPr lang="ru-RU" sz="1400" dirty="0"/>
          </a:p>
        </p:txBody>
      </p:sp>
      <p:sp>
        <p:nvSpPr>
          <p:cNvPr id="13" name="TextBox 12"/>
          <p:cNvSpPr txBox="1"/>
          <p:nvPr/>
        </p:nvSpPr>
        <p:spPr>
          <a:xfrm>
            <a:off x="755576" y="5877272"/>
            <a:ext cx="2027543" cy="338554"/>
          </a:xfrm>
          <a:prstGeom prst="rect">
            <a:avLst/>
          </a:prstGeom>
          <a:noFill/>
        </p:spPr>
        <p:txBody>
          <a:bodyPr wrap="none" rtlCol="0">
            <a:spAutoFit/>
          </a:bodyPr>
          <a:lstStyle/>
          <a:p>
            <a:r>
              <a:rPr lang="ru-RU" sz="1600" dirty="0" smtClean="0"/>
              <a:t>Дом в Ясной Поляне.</a:t>
            </a:r>
            <a:endParaRPr lang="ru-RU"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Шаблоны для презент\My_new_fons_next 100\33а.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4644008" y="1700808"/>
            <a:ext cx="4032448" cy="3139321"/>
          </a:xfrm>
          <a:prstGeom prst="rect">
            <a:avLst/>
          </a:prstGeom>
        </p:spPr>
        <p:txBody>
          <a:bodyPr wrap="square">
            <a:spAutoFit/>
          </a:bodyPr>
          <a:lstStyle/>
          <a:p>
            <a:endParaRPr lang="ru-RU" i="1" dirty="0" smtClean="0"/>
          </a:p>
          <a:p>
            <a:r>
              <a:rPr lang="ru-RU" i="1" dirty="0" smtClean="0"/>
              <a:t> После лета в деревне, осенью 1847 Толстой уехал сначала в Москву, затем в Петербург, чтобы держать кандидатские экзамены в университете. Образ его жизни в этот период часто менялся. Тогда же у него возникло серьезное желание писать и появились первые незавершенные художественные наброски.</a:t>
            </a:r>
            <a:endParaRPr lang="ru-RU" i="1" dirty="0"/>
          </a:p>
        </p:txBody>
      </p:sp>
      <p:sp>
        <p:nvSpPr>
          <p:cNvPr id="5" name="TextBox 4"/>
          <p:cNvSpPr txBox="1"/>
          <p:nvPr/>
        </p:nvSpPr>
        <p:spPr>
          <a:xfrm>
            <a:off x="2051720" y="692696"/>
            <a:ext cx="4417043" cy="400110"/>
          </a:xfrm>
          <a:prstGeom prst="rect">
            <a:avLst/>
          </a:prstGeom>
          <a:noFill/>
        </p:spPr>
        <p:txBody>
          <a:bodyPr wrap="none" rtlCol="0">
            <a:spAutoFit/>
          </a:bodyPr>
          <a:lstStyle/>
          <a:p>
            <a:r>
              <a:rPr lang="ru-RU" dirty="0" smtClean="0">
                <a:solidFill>
                  <a:srgbClr val="C00000"/>
                </a:solidFill>
              </a:rPr>
              <a:t>"</a:t>
            </a:r>
            <a:r>
              <a:rPr lang="ru-RU" sz="2000" b="1" i="1" dirty="0" smtClean="0">
                <a:solidFill>
                  <a:srgbClr val="C00000"/>
                </a:solidFill>
              </a:rPr>
              <a:t>Бурная жизнь юношеского периода"</a:t>
            </a:r>
          </a:p>
        </p:txBody>
      </p:sp>
      <p:pic>
        <p:nvPicPr>
          <p:cNvPr id="6" name="Picture 2"/>
          <p:cNvPicPr>
            <a:picLocks noChangeAspect="1" noChangeArrowheads="1"/>
          </p:cNvPicPr>
          <p:nvPr/>
        </p:nvPicPr>
        <p:blipFill>
          <a:blip r:embed="rId3" cstate="print"/>
          <a:srcRect/>
          <a:stretch>
            <a:fillRect/>
          </a:stretch>
        </p:blipFill>
        <p:spPr bwMode="auto">
          <a:xfrm>
            <a:off x="1691680" y="2636913"/>
            <a:ext cx="1152128" cy="13832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Шаблоны для презент\My_new_fons_next 100\33а.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4716016" y="1340768"/>
            <a:ext cx="3672408" cy="3970318"/>
          </a:xfrm>
          <a:prstGeom prst="rect">
            <a:avLst/>
          </a:prstGeom>
        </p:spPr>
        <p:txBody>
          <a:bodyPr wrap="square">
            <a:spAutoFit/>
          </a:bodyPr>
          <a:lstStyle/>
          <a:p>
            <a:r>
              <a:rPr lang="ru-RU" i="1" dirty="0" smtClean="0"/>
              <a:t>В 1851 старший брат Николай, офицер действующей армии, уговорил Толстого ехать вместе на Кавказ. Почти три года Толстой прожил в казачьей станице на берегу Терека. На Кавказе Толстой написал повесть "Детство" и отправил ее в журнал "Современник", не раскрыв своего имени. Литературный дебют сразу принес Толстому настоящее признание.</a:t>
            </a:r>
          </a:p>
          <a:p>
            <a:endParaRPr lang="ru-RU" i="1" dirty="0"/>
          </a:p>
        </p:txBody>
      </p:sp>
      <p:sp>
        <p:nvSpPr>
          <p:cNvPr id="5" name="TextBox 4"/>
          <p:cNvSpPr txBox="1"/>
          <p:nvPr/>
        </p:nvSpPr>
        <p:spPr>
          <a:xfrm>
            <a:off x="2555776" y="476672"/>
            <a:ext cx="3096810" cy="461665"/>
          </a:xfrm>
          <a:prstGeom prst="rect">
            <a:avLst/>
          </a:prstGeom>
          <a:noFill/>
        </p:spPr>
        <p:txBody>
          <a:bodyPr wrap="none" rtlCol="0">
            <a:spAutoFit/>
          </a:bodyPr>
          <a:lstStyle/>
          <a:p>
            <a:r>
              <a:rPr lang="ru-RU" sz="2400" b="1" i="1" dirty="0" smtClean="0">
                <a:solidFill>
                  <a:srgbClr val="C00000"/>
                </a:solidFill>
              </a:rPr>
              <a:t>Повесть  «Детство"</a:t>
            </a:r>
          </a:p>
        </p:txBody>
      </p:sp>
      <p:pic>
        <p:nvPicPr>
          <p:cNvPr id="3074" name="Picture 2"/>
          <p:cNvPicPr>
            <a:picLocks noChangeAspect="1" noChangeArrowheads="1"/>
          </p:cNvPicPr>
          <p:nvPr/>
        </p:nvPicPr>
        <p:blipFill>
          <a:blip r:embed="rId3" cstate="print"/>
          <a:srcRect/>
          <a:stretch>
            <a:fillRect/>
          </a:stretch>
        </p:blipFill>
        <p:spPr bwMode="auto">
          <a:xfrm>
            <a:off x="1259633" y="1268760"/>
            <a:ext cx="1008112" cy="1081665"/>
          </a:xfrm>
          <a:prstGeom prst="rect">
            <a:avLst/>
          </a:prstGeom>
          <a:noFill/>
          <a:ln w="9525">
            <a:noFill/>
            <a:miter lim="800000"/>
            <a:headEnd/>
            <a:tailEnd/>
          </a:ln>
        </p:spPr>
      </p:pic>
      <p:pic>
        <p:nvPicPr>
          <p:cNvPr id="6" name="Picture 6"/>
          <p:cNvPicPr>
            <a:picLocks noChangeAspect="1" noChangeArrowheads="1"/>
          </p:cNvPicPr>
          <p:nvPr/>
        </p:nvPicPr>
        <p:blipFill>
          <a:blip r:embed="rId4" cstate="print"/>
          <a:srcRect/>
          <a:stretch>
            <a:fillRect/>
          </a:stretch>
        </p:blipFill>
        <p:spPr bwMode="auto">
          <a:xfrm rot="773091">
            <a:off x="1747347" y="3785891"/>
            <a:ext cx="750953" cy="11811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Шаблоны для презент\My_new_fons_next 100\33а.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4572000" y="1268760"/>
            <a:ext cx="3888432" cy="4247317"/>
          </a:xfrm>
          <a:prstGeom prst="rect">
            <a:avLst/>
          </a:prstGeom>
        </p:spPr>
        <p:txBody>
          <a:bodyPr wrap="square">
            <a:spAutoFit/>
          </a:bodyPr>
          <a:lstStyle/>
          <a:p>
            <a:r>
              <a:rPr lang="ru-RU" i="1" dirty="0" smtClean="0"/>
              <a:t>В 1854 Толстой получил назначение в Дунайскую армию, в Бухарест. Скучная штабная жизнь заставила его перевестись в Крымскую армию, в осажденный Севастополь, где он командовал батареей на 4-м бастионе, проявив редкую личную храбрость (награжден орденом св. Анны и медалями). В Крыму Толстого захватили новые впечатления и литературные планы (собирался в т. ч. издавать журнал для солдат), здесь он начал писать цикл "севастопольских рассказов».</a:t>
            </a:r>
            <a:endParaRPr lang="ru-RU" i="1" dirty="0"/>
          </a:p>
        </p:txBody>
      </p:sp>
      <p:sp>
        <p:nvSpPr>
          <p:cNvPr id="5" name="TextBox 4"/>
          <p:cNvSpPr txBox="1"/>
          <p:nvPr/>
        </p:nvSpPr>
        <p:spPr>
          <a:xfrm>
            <a:off x="2699792" y="476672"/>
            <a:ext cx="2955617" cy="461665"/>
          </a:xfrm>
          <a:prstGeom prst="rect">
            <a:avLst/>
          </a:prstGeom>
          <a:noFill/>
        </p:spPr>
        <p:txBody>
          <a:bodyPr wrap="none" rtlCol="0">
            <a:spAutoFit/>
          </a:bodyPr>
          <a:lstStyle/>
          <a:p>
            <a:r>
              <a:rPr lang="ru-RU" sz="2400" b="1" i="1" dirty="0" smtClean="0">
                <a:solidFill>
                  <a:srgbClr val="C00000"/>
                </a:solidFill>
              </a:rPr>
              <a:t>Крымская кампания</a:t>
            </a:r>
          </a:p>
        </p:txBody>
      </p:sp>
      <p:pic>
        <p:nvPicPr>
          <p:cNvPr id="4098" name="Picture 2"/>
          <p:cNvPicPr>
            <a:picLocks noChangeAspect="1" noChangeArrowheads="1"/>
          </p:cNvPicPr>
          <p:nvPr/>
        </p:nvPicPr>
        <p:blipFill>
          <a:blip r:embed="rId3" cstate="print"/>
          <a:srcRect/>
          <a:stretch>
            <a:fillRect/>
          </a:stretch>
        </p:blipFill>
        <p:spPr bwMode="auto">
          <a:xfrm>
            <a:off x="1619673" y="1412776"/>
            <a:ext cx="1123692" cy="1512168"/>
          </a:xfrm>
          <a:prstGeom prst="rect">
            <a:avLst/>
          </a:prstGeom>
          <a:noFill/>
          <a:ln w="9525">
            <a:noFill/>
            <a:miter lim="800000"/>
            <a:headEnd/>
            <a:tailEnd/>
          </a:ln>
        </p:spPr>
      </p:pic>
      <p:pic>
        <p:nvPicPr>
          <p:cNvPr id="6" name="Picture 6"/>
          <p:cNvPicPr>
            <a:picLocks noChangeAspect="1" noChangeArrowheads="1"/>
          </p:cNvPicPr>
          <p:nvPr/>
        </p:nvPicPr>
        <p:blipFill>
          <a:blip r:embed="rId4" cstate="print"/>
          <a:srcRect/>
          <a:stretch>
            <a:fillRect/>
          </a:stretch>
        </p:blipFill>
        <p:spPr bwMode="auto">
          <a:xfrm>
            <a:off x="1475657" y="4149080"/>
            <a:ext cx="443550" cy="5760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Шаблоны для презент\My_new_fons_next 100\33а.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4283968" y="1124744"/>
            <a:ext cx="4230216" cy="4093428"/>
          </a:xfrm>
          <a:prstGeom prst="rect">
            <a:avLst/>
          </a:prstGeom>
        </p:spPr>
        <p:txBody>
          <a:bodyPr wrap="square">
            <a:spAutoFit/>
          </a:bodyPr>
          <a:lstStyle/>
          <a:p>
            <a:r>
              <a:rPr lang="ru-RU" sz="2000" i="1" dirty="0" smtClean="0"/>
              <a:t>В ноябре 1855 Толстой приехал в Петербург и сразу вошел в кружок "Современника" (Н. А. Некрасов, И. С. Тургенев, А. Н. Островский, И. А. Гончаров и др.), где его встретили как "великую надежду русской литературы" .Осенью 1856 Толстой, выйдя в отставку, уехал в Ясную Поляну, а в начале 1857 — за границу. Он побывал во Франции, Италии, Швейцарии, Германии .Осенью вернулся в Москву, затем — в Ясную Поляну.</a:t>
            </a:r>
            <a:endParaRPr lang="ru-RU" sz="2000" i="1" dirty="0"/>
          </a:p>
        </p:txBody>
      </p:sp>
      <p:sp>
        <p:nvSpPr>
          <p:cNvPr id="4" name="TextBox 3"/>
          <p:cNvSpPr txBox="1"/>
          <p:nvPr/>
        </p:nvSpPr>
        <p:spPr>
          <a:xfrm>
            <a:off x="1547664" y="548680"/>
            <a:ext cx="5082417" cy="461665"/>
          </a:xfrm>
          <a:prstGeom prst="rect">
            <a:avLst/>
          </a:prstGeom>
          <a:noFill/>
        </p:spPr>
        <p:txBody>
          <a:bodyPr wrap="none" rtlCol="0">
            <a:spAutoFit/>
          </a:bodyPr>
          <a:lstStyle/>
          <a:p>
            <a:r>
              <a:rPr lang="ru-RU" sz="2400" b="1" i="1" dirty="0" smtClean="0">
                <a:solidFill>
                  <a:srgbClr val="C00000"/>
                </a:solidFill>
              </a:rPr>
              <a:t>В кругу литераторов и за границей</a:t>
            </a:r>
            <a:endParaRPr lang="ru-RU" sz="2400" b="1" i="1" dirty="0">
              <a:solidFill>
                <a:srgbClr val="C00000"/>
              </a:solidFill>
            </a:endParaRPr>
          </a:p>
        </p:txBody>
      </p:sp>
      <p:pic>
        <p:nvPicPr>
          <p:cNvPr id="4098" name="Picture 2"/>
          <p:cNvPicPr>
            <a:picLocks noChangeAspect="1" noChangeArrowheads="1"/>
          </p:cNvPicPr>
          <p:nvPr/>
        </p:nvPicPr>
        <p:blipFill>
          <a:blip r:embed="rId3" cstate="print"/>
          <a:srcRect/>
          <a:stretch>
            <a:fillRect/>
          </a:stretch>
        </p:blipFill>
        <p:spPr bwMode="auto">
          <a:xfrm>
            <a:off x="1187624" y="2060848"/>
            <a:ext cx="1368152" cy="11957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980</Words>
  <Application>Microsoft Office PowerPoint</Application>
  <PresentationFormat>Экран (4:3)</PresentationFormat>
  <Paragraphs>38</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Настя</dc:creator>
  <cp:lastModifiedBy>DNA7 X86</cp:lastModifiedBy>
  <cp:revision>37</cp:revision>
  <dcterms:created xsi:type="dcterms:W3CDTF">2012-10-14T11:19:59Z</dcterms:created>
  <dcterms:modified xsi:type="dcterms:W3CDTF">2015-02-16T18:36:44Z</dcterms:modified>
</cp:coreProperties>
</file>