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33400"/>
            <a:ext cx="7696200" cy="6324600"/>
          </a:xfrm>
        </p:spPr>
        <p:txBody>
          <a:bodyPr/>
          <a:lstStyle/>
          <a:p>
            <a:pPr indent="457200" algn="l"/>
            <a:r>
              <a:rPr lang="ru-RU" dirty="0" smtClean="0"/>
              <a:t>1) Была зима, однако все последние дни стояла оттепель. 2) На Кавказских горах таяли снега, а  море дышало обильными предвесенними испарениями. 3) Ранним сумрачным утром на пароходе затихла машина, причем внезапно  и  резко. 4) Пассажиров разбудила не только эта неожиданная остановка, но   и   гремучие свистки,  и  топот ног по палубе. 5)Полусонные, озябшие   и встревоженные люди один за другим стали появляться у рубки. 6)Шел беспорядочный говор,  а  серые космы тумана, как живые, медленно ползли по пароходу.</a:t>
            </a:r>
          </a:p>
          <a:p>
            <a:pPr indent="457200" algn="r"/>
            <a:r>
              <a:rPr lang="ru-RU" dirty="0" smtClean="0"/>
              <a:t>(По И. Бунину)</a:t>
            </a:r>
          </a:p>
          <a:p>
            <a:pPr indent="457200" algn="l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2800" y="609600"/>
            <a:ext cx="1143000" cy="4572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91640" y="9906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06880" y="10668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45080" y="9906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22120" y="9906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905000" y="1447800"/>
            <a:ext cx="1295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83920" y="140208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83920" y="147828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68680" y="184404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056120" y="143256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071360" y="150876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1737360" y="1539240"/>
            <a:ext cx="381000" cy="3048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33600" y="182880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71800" y="1828800"/>
            <a:ext cx="1219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71800" y="1905000"/>
            <a:ext cx="1219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781800" y="2667000"/>
            <a:ext cx="1143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547360" y="2667000"/>
            <a:ext cx="1143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62600" y="2743200"/>
            <a:ext cx="1143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057400" y="31242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90800" y="31242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048000" y="31242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3489960" y="2834640"/>
            <a:ext cx="381000" cy="3048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962400" y="31242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495800" y="31242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38400" y="3093720"/>
            <a:ext cx="762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956560" y="3093720"/>
            <a:ext cx="762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358640" y="3093720"/>
            <a:ext cx="762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553200" y="3581400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914400" y="3581400"/>
            <a:ext cx="1447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914400" y="3657600"/>
            <a:ext cx="1447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807720" y="3657600"/>
            <a:ext cx="457200" cy="42672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386840" y="3688080"/>
            <a:ext cx="381000" cy="3048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800600" y="3688080"/>
            <a:ext cx="381000" cy="3048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505200" y="39624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334000" y="3962400"/>
            <a:ext cx="1295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2362200" y="4343400"/>
            <a:ext cx="1905000" cy="152400"/>
          </a:xfrm>
          <a:custGeom>
            <a:avLst/>
            <a:gdLst>
              <a:gd name="connsiteX0" fmla="*/ 0 w 1295400"/>
              <a:gd name="connsiteY0" fmla="*/ 248920 h 309880"/>
              <a:gd name="connsiteX1" fmla="*/ 289560 w 1295400"/>
              <a:gd name="connsiteY1" fmla="*/ 5080 h 309880"/>
              <a:gd name="connsiteX2" fmla="*/ 472440 w 1295400"/>
              <a:gd name="connsiteY2" fmla="*/ 264160 h 309880"/>
              <a:gd name="connsiteX3" fmla="*/ 685800 w 1295400"/>
              <a:gd name="connsiteY3" fmla="*/ 35560 h 309880"/>
              <a:gd name="connsiteX4" fmla="*/ 899160 w 1295400"/>
              <a:gd name="connsiteY4" fmla="*/ 279400 h 309880"/>
              <a:gd name="connsiteX5" fmla="*/ 1082040 w 1295400"/>
              <a:gd name="connsiteY5" fmla="*/ 5080 h 309880"/>
              <a:gd name="connsiteX6" fmla="*/ 1295400 w 1295400"/>
              <a:gd name="connsiteY6" fmla="*/ 309880 h 30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309880">
                <a:moveTo>
                  <a:pt x="0" y="248920"/>
                </a:moveTo>
                <a:cubicBezTo>
                  <a:pt x="105410" y="125730"/>
                  <a:pt x="210820" y="2540"/>
                  <a:pt x="289560" y="5080"/>
                </a:cubicBezTo>
                <a:cubicBezTo>
                  <a:pt x="368300" y="7620"/>
                  <a:pt x="406400" y="259080"/>
                  <a:pt x="472440" y="264160"/>
                </a:cubicBezTo>
                <a:cubicBezTo>
                  <a:pt x="538480" y="269240"/>
                  <a:pt x="614680" y="33020"/>
                  <a:pt x="685800" y="35560"/>
                </a:cubicBezTo>
                <a:cubicBezTo>
                  <a:pt x="756920" y="38100"/>
                  <a:pt x="833120" y="284480"/>
                  <a:pt x="899160" y="279400"/>
                </a:cubicBezTo>
                <a:cubicBezTo>
                  <a:pt x="965200" y="274320"/>
                  <a:pt x="1016000" y="0"/>
                  <a:pt x="1082040" y="5080"/>
                </a:cubicBezTo>
                <a:cubicBezTo>
                  <a:pt x="1148080" y="10160"/>
                  <a:pt x="1295400" y="309880"/>
                  <a:pt x="1295400" y="30988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4419600" y="4343400"/>
            <a:ext cx="1447800" cy="152400"/>
          </a:xfrm>
          <a:custGeom>
            <a:avLst/>
            <a:gdLst>
              <a:gd name="connsiteX0" fmla="*/ 0 w 1295400"/>
              <a:gd name="connsiteY0" fmla="*/ 248920 h 309880"/>
              <a:gd name="connsiteX1" fmla="*/ 289560 w 1295400"/>
              <a:gd name="connsiteY1" fmla="*/ 5080 h 309880"/>
              <a:gd name="connsiteX2" fmla="*/ 472440 w 1295400"/>
              <a:gd name="connsiteY2" fmla="*/ 264160 h 309880"/>
              <a:gd name="connsiteX3" fmla="*/ 685800 w 1295400"/>
              <a:gd name="connsiteY3" fmla="*/ 35560 h 309880"/>
              <a:gd name="connsiteX4" fmla="*/ 899160 w 1295400"/>
              <a:gd name="connsiteY4" fmla="*/ 279400 h 309880"/>
              <a:gd name="connsiteX5" fmla="*/ 1082040 w 1295400"/>
              <a:gd name="connsiteY5" fmla="*/ 5080 h 309880"/>
              <a:gd name="connsiteX6" fmla="*/ 1295400 w 1295400"/>
              <a:gd name="connsiteY6" fmla="*/ 309880 h 30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309880">
                <a:moveTo>
                  <a:pt x="0" y="248920"/>
                </a:moveTo>
                <a:cubicBezTo>
                  <a:pt x="105410" y="125730"/>
                  <a:pt x="210820" y="2540"/>
                  <a:pt x="289560" y="5080"/>
                </a:cubicBezTo>
                <a:cubicBezTo>
                  <a:pt x="368300" y="7620"/>
                  <a:pt x="406400" y="259080"/>
                  <a:pt x="472440" y="264160"/>
                </a:cubicBezTo>
                <a:cubicBezTo>
                  <a:pt x="538480" y="269240"/>
                  <a:pt x="614680" y="33020"/>
                  <a:pt x="685800" y="35560"/>
                </a:cubicBezTo>
                <a:cubicBezTo>
                  <a:pt x="756920" y="38100"/>
                  <a:pt x="833120" y="284480"/>
                  <a:pt x="899160" y="279400"/>
                </a:cubicBezTo>
                <a:cubicBezTo>
                  <a:pt x="965200" y="274320"/>
                  <a:pt x="1016000" y="0"/>
                  <a:pt x="1082040" y="5080"/>
                </a:cubicBezTo>
                <a:cubicBezTo>
                  <a:pt x="1148080" y="10160"/>
                  <a:pt x="1295400" y="309880"/>
                  <a:pt x="1295400" y="30988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867400" y="4099560"/>
            <a:ext cx="381000" cy="3048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914400" y="4800600"/>
            <a:ext cx="2209800" cy="152400"/>
          </a:xfrm>
          <a:custGeom>
            <a:avLst/>
            <a:gdLst>
              <a:gd name="connsiteX0" fmla="*/ 0 w 1295400"/>
              <a:gd name="connsiteY0" fmla="*/ 248920 h 309880"/>
              <a:gd name="connsiteX1" fmla="*/ 289560 w 1295400"/>
              <a:gd name="connsiteY1" fmla="*/ 5080 h 309880"/>
              <a:gd name="connsiteX2" fmla="*/ 472440 w 1295400"/>
              <a:gd name="connsiteY2" fmla="*/ 264160 h 309880"/>
              <a:gd name="connsiteX3" fmla="*/ 685800 w 1295400"/>
              <a:gd name="connsiteY3" fmla="*/ 35560 h 309880"/>
              <a:gd name="connsiteX4" fmla="*/ 899160 w 1295400"/>
              <a:gd name="connsiteY4" fmla="*/ 279400 h 309880"/>
              <a:gd name="connsiteX5" fmla="*/ 1082040 w 1295400"/>
              <a:gd name="connsiteY5" fmla="*/ 5080 h 309880"/>
              <a:gd name="connsiteX6" fmla="*/ 1295400 w 1295400"/>
              <a:gd name="connsiteY6" fmla="*/ 309880 h 30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400" h="309880">
                <a:moveTo>
                  <a:pt x="0" y="248920"/>
                </a:moveTo>
                <a:cubicBezTo>
                  <a:pt x="105410" y="125730"/>
                  <a:pt x="210820" y="2540"/>
                  <a:pt x="289560" y="5080"/>
                </a:cubicBezTo>
                <a:cubicBezTo>
                  <a:pt x="368300" y="7620"/>
                  <a:pt x="406400" y="259080"/>
                  <a:pt x="472440" y="264160"/>
                </a:cubicBezTo>
                <a:cubicBezTo>
                  <a:pt x="538480" y="269240"/>
                  <a:pt x="614680" y="33020"/>
                  <a:pt x="685800" y="35560"/>
                </a:cubicBezTo>
                <a:cubicBezTo>
                  <a:pt x="756920" y="38100"/>
                  <a:pt x="833120" y="284480"/>
                  <a:pt x="899160" y="279400"/>
                </a:cubicBezTo>
                <a:cubicBezTo>
                  <a:pt x="965200" y="274320"/>
                  <a:pt x="1016000" y="0"/>
                  <a:pt x="1082040" y="5080"/>
                </a:cubicBezTo>
                <a:cubicBezTo>
                  <a:pt x="1148080" y="10160"/>
                  <a:pt x="1295400" y="309880"/>
                  <a:pt x="1295400" y="30988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38200" y="5684520"/>
            <a:ext cx="76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206240" y="5257800"/>
            <a:ext cx="685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236720" y="5334000"/>
            <a:ext cx="685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91840" y="57150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362200" y="6096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362200" y="61722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1844040" y="5394960"/>
            <a:ext cx="381000" cy="3048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ru-RU" b="1" dirty="0" smtClean="0"/>
              <a:t>Часовой дошел до противоположного угла и повернул обратно.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Простое предложение с однородными членами, перед союзом И нужна запятая. </a:t>
            </a:r>
          </a:p>
          <a:p>
            <a:r>
              <a:rPr lang="ru-RU" dirty="0" smtClean="0"/>
              <a:t>2. Сложносочиненное предложение, перед союзом И запятая не нужна. </a:t>
            </a:r>
          </a:p>
          <a:p>
            <a:r>
              <a:rPr lang="ru-RU" dirty="0" smtClean="0"/>
              <a:t>3. Сложносочиненное предложение, перед союзом И нужна запятая.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4. Простое предложение с однородным членами, перед союзом И запятая не нужна.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ru-RU" b="1" dirty="0" smtClean="0"/>
              <a:t>Только иволги кричат ( )и кукушки наперебой отсчитывают кому-то непрожитые годы.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1. Простое предложение с однородными членами, перед союзом И нужна запятая. </a:t>
            </a:r>
          </a:p>
          <a:p>
            <a:r>
              <a:rPr lang="ru-RU" dirty="0" smtClean="0"/>
              <a:t>2. Сложносочиненное предложение, перед союзом И запятая не нужна. </a:t>
            </a:r>
          </a:p>
          <a:p>
            <a:r>
              <a:rPr lang="ru-RU" dirty="0" smtClean="0"/>
              <a:t>3. Сложносочиненное предложение, перед союзом И нужна запятая. </a:t>
            </a:r>
          </a:p>
          <a:p>
            <a:r>
              <a:rPr lang="ru-RU" dirty="0" smtClean="0"/>
              <a:t>4. Простое предложение с однородным членами, перед союзом И запятая не нужна.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ru-RU" b="1" dirty="0" smtClean="0"/>
              <a:t>Только иволги кричат и кукушки наперебой отсчитывают кому-то непрожитые годы.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1. Простое предложение с однородными членами, перед союзом И нужна запятая. </a:t>
            </a:r>
          </a:p>
          <a:p>
            <a:r>
              <a:rPr lang="ru-RU" dirty="0" smtClean="0"/>
              <a:t>2. Сложносочиненное предложение, перед союзом И запятая не нужна.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3. Сложносочиненное предложение, перед союзом И нужна запятая. </a:t>
            </a:r>
          </a:p>
          <a:p>
            <a:r>
              <a:rPr lang="ru-RU" dirty="0" smtClean="0"/>
              <a:t>4. Простое предложение с однородным членами, перед союзом И запятая не нужна.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ru-RU" sz="3200" dirty="0" smtClean="0"/>
              <a:t>1) Под водой тоже продолжалась трава, а затопило ее недавно и ненадолго. </a:t>
            </a:r>
          </a:p>
          <a:p>
            <a:endParaRPr lang="ru-RU" sz="3200" dirty="0" smtClean="0"/>
          </a:p>
          <a:p>
            <a:r>
              <a:rPr lang="ru-RU" sz="3200" dirty="0" smtClean="0"/>
              <a:t>2) Друг мой, со мной было то же самое.</a:t>
            </a:r>
          </a:p>
          <a:p>
            <a:endParaRPr lang="ru-RU" sz="3200" dirty="0" smtClean="0"/>
          </a:p>
          <a:p>
            <a:r>
              <a:rPr lang="ru-RU" sz="3200" dirty="0" smtClean="0"/>
              <a:t> 3) Он видел все то же: снега, лунный блеск, звезды. 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4) Розовеют брусничные ягоды, </a:t>
            </a:r>
            <a:r>
              <a:rPr lang="ru-RU" sz="3200" smtClean="0"/>
              <a:t>черника тоже была </a:t>
            </a:r>
            <a:r>
              <a:rPr lang="ru-RU" sz="3200" dirty="0" smtClean="0"/>
              <a:t>в цвету, а теперь созрела.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807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Задание А. (Информативный уровень) </a:t>
            </a:r>
            <a:endParaRPr lang="ru-RU" dirty="0" smtClean="0"/>
          </a:p>
          <a:p>
            <a:pPr marL="182563" indent="349250">
              <a:buNone/>
            </a:pPr>
            <a:r>
              <a:rPr lang="ru-RU" dirty="0" smtClean="0"/>
              <a:t>Дополните вопросы  для викторины по теме "Союзы" и запишите ответы на них на основе изученного материала.</a:t>
            </a:r>
          </a:p>
          <a:p>
            <a:r>
              <a:rPr lang="ru-RU" dirty="0" smtClean="0"/>
              <a:t>1. Имеет ли союз ___________ признаки?</a:t>
            </a:r>
          </a:p>
          <a:p>
            <a:r>
              <a:rPr lang="ru-RU" dirty="0" smtClean="0"/>
              <a:t>2. Какое значение имеют союзы: ______________ или  ___________________?</a:t>
            </a:r>
          </a:p>
          <a:p>
            <a:r>
              <a:rPr lang="ru-RU" dirty="0" smtClean="0"/>
              <a:t>3. На какие две группы делятся союзы по _____________ и ______________?</a:t>
            </a:r>
          </a:p>
          <a:p>
            <a:r>
              <a:rPr lang="ru-RU" dirty="0" smtClean="0"/>
              <a:t>4. Кроме ___________, ________________ и ________________ какие еще группы союзов выделяют современные лингвисты?</a:t>
            </a:r>
          </a:p>
          <a:p>
            <a:r>
              <a:rPr lang="ru-RU" dirty="0" smtClean="0"/>
              <a:t>5. К какой группе относятся _______________ союзы, указывающие на то, о чем говорят? </a:t>
            </a:r>
          </a:p>
          <a:p>
            <a:r>
              <a:rPr lang="ru-RU" dirty="0" smtClean="0"/>
              <a:t>6. Чем являются в предложении  относительные _______________ и _________________, выполняющие роль союза?</a:t>
            </a:r>
          </a:p>
          <a:p>
            <a:r>
              <a:rPr lang="ru-RU" dirty="0" smtClean="0"/>
              <a:t>7. Что нужно сделать, чтобы отличить союз от сходного по ____________ сочетания _________?</a:t>
            </a:r>
          </a:p>
          <a:p>
            <a:r>
              <a:rPr lang="ru-RU" dirty="0" smtClean="0"/>
              <a:t>8. Какую роль выполняют союзы в тексте, если служат средством связи ____________ и  _____________?</a:t>
            </a:r>
          </a:p>
          <a:p>
            <a:r>
              <a:rPr lang="ru-RU" dirty="0" smtClean="0"/>
              <a:t>9. Как называются союзы состоящие из ________________ слов?</a:t>
            </a:r>
          </a:p>
          <a:p>
            <a:r>
              <a:rPr lang="ru-RU" dirty="0" smtClean="0"/>
              <a:t>10. Если союз употребляется в предложении ______________________ раз, он называется?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Задание Б. (Импровизационный уровень)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Составьте вопросы для викторины по теме "Союзы" на основе материала учебной темы и памятки.</a:t>
            </a:r>
          </a:p>
          <a:p>
            <a:pPr marL="547688" indent="84138">
              <a:buNone/>
            </a:pPr>
            <a:r>
              <a:rPr lang="ru-RU" dirty="0" smtClean="0">
                <a:solidFill>
                  <a:srgbClr val="FF0000"/>
                </a:solidFill>
              </a:rPr>
              <a:t>ПАМТКА: вопросы викторины должны включать в себя следующие пункты: понятие о союзе как части речи, деление союзов на группы по функциям, значению и составу, знаки препинания в предложениях с союзами, функции союзов в предложении и тексте.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200" b="1" dirty="0" smtClean="0"/>
              <a:t>Задание В. (Эвристический уровень) 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.</a:t>
            </a:r>
          </a:p>
          <a:p>
            <a:r>
              <a:rPr lang="ru-RU" sz="3200" dirty="0" smtClean="0"/>
              <a:t>Составьте вопросы для викторины по теме "Союзы".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/>
          </a:bodyPr>
          <a:lstStyle/>
          <a:p>
            <a:pPr marL="547688" indent="350838">
              <a:buNone/>
            </a:pPr>
            <a:r>
              <a:rPr lang="ru-RU" b="1" u="sng" dirty="0" smtClean="0"/>
              <a:t>Задание 1. </a:t>
            </a:r>
            <a:r>
              <a:rPr lang="ru-RU" u="sng" dirty="0" smtClean="0"/>
              <a:t>Закончите предложения.</a:t>
            </a:r>
          </a:p>
          <a:p>
            <a:r>
              <a:rPr lang="ru-RU" dirty="0" smtClean="0"/>
              <a:t>1. Для меня было важно (полезно) изучить союзы, потому что </a:t>
            </a:r>
            <a:r>
              <a:rPr lang="ru-RU" dirty="0" smtClean="0"/>
              <a:t>______________________.</a:t>
            </a:r>
            <a:endParaRPr lang="ru-RU" dirty="0" smtClean="0"/>
          </a:p>
          <a:p>
            <a:endParaRPr lang="ru-RU" b="1" dirty="0" smtClean="0"/>
          </a:p>
          <a:p>
            <a:pPr marL="547688" indent="433388">
              <a:buNone/>
            </a:pPr>
            <a:r>
              <a:rPr lang="ru-RU" b="1" u="sng" dirty="0" smtClean="0"/>
              <a:t>Задание </a:t>
            </a:r>
            <a:r>
              <a:rPr lang="ru-RU" b="1" u="sng" dirty="0" smtClean="0"/>
              <a:t>2. </a:t>
            </a:r>
            <a:r>
              <a:rPr lang="ru-RU" u="sng" dirty="0" smtClean="0"/>
              <a:t>Дополните предложения.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Я оцениваю свою работу по теме на _________________ (отлично, хорошо, удовлетворительно), потому что ________________________________________.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 предложение.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Союз _________________ часть речи, которая ____________________________ и не является ______________________, и служит для связи __________________ и ______________________.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9800" y="1524000"/>
            <a:ext cx="1219200" cy="533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76800" y="1524000"/>
            <a:ext cx="1219200" cy="533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59480" y="1447800"/>
            <a:ext cx="1331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, зато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8760" y="1447800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1)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9240" y="2782669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2)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2797314"/>
            <a:ext cx="1085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Или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2800" y="2895600"/>
            <a:ext cx="1219200" cy="533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48200" y="2797314"/>
            <a:ext cx="1245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, или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5935" y="1219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7400" y="2895600"/>
            <a:ext cx="1219200" cy="533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162800" y="256573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8571" y="4154269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3)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1225" y="4168914"/>
            <a:ext cx="2347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Не только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623759" y="3962400"/>
            <a:ext cx="1066800" cy="9144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800600" y="4495800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257800" y="4495800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91200" y="4092714"/>
            <a:ext cx="1502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, но и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086600" y="3962400"/>
            <a:ext cx="1066800" cy="9144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7214559" y="4495800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712019" y="4495800"/>
            <a:ext cx="304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29600" y="386113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9976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1.  Я пропустил очередную серию любимого фильма, зато мы с друзьями весело провели время в парке.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2. Или погода сегодня не радует меня, или настроение мне испортил утренний разговор с мамой. </a:t>
            </a:r>
            <a:endParaRPr lang="ru-RU" sz="3200" smtClean="0">
              <a:solidFill>
                <a:schemeClr val="bg1"/>
              </a:solidFill>
            </a:endParaRP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3.  </a:t>
            </a:r>
            <a:r>
              <a:rPr lang="ru-RU" sz="3600" dirty="0" smtClean="0">
                <a:solidFill>
                  <a:schemeClr val="bg1"/>
                </a:solidFill>
              </a:rPr>
              <a:t>Не только мальчикам, но и </a:t>
            </a:r>
            <a:r>
              <a:rPr lang="ru-RU" sz="3200" dirty="0" smtClean="0">
                <a:solidFill>
                  <a:schemeClr val="bg1"/>
                </a:solidFill>
              </a:rPr>
              <a:t>девочкам очень понравилась вчерашняя экскурсия.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r>
              <a:rPr lang="ru-RU" b="1" dirty="0" smtClean="0"/>
              <a:t>В лесу еще снег лежит нетронутый ( ) и деревья стоят в снежном плену.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1. Простое предложение с однородными членами, перед союзом И нужна запятая. </a:t>
            </a:r>
          </a:p>
          <a:p>
            <a:r>
              <a:rPr lang="ru-RU" dirty="0" smtClean="0"/>
              <a:t>2. Сложносочиненное предложение, перед союзом И запятая не нужна. </a:t>
            </a:r>
          </a:p>
          <a:p>
            <a:r>
              <a:rPr lang="ru-RU" dirty="0" smtClean="0"/>
              <a:t>3. Сложносочиненное предложение, перед союзом И нужна запятая. </a:t>
            </a:r>
          </a:p>
          <a:p>
            <a:r>
              <a:rPr lang="ru-RU" dirty="0" smtClean="0"/>
              <a:t>4. Простое предложение с однородным членами, перед союзом И запятая не нужна.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r>
              <a:rPr lang="ru-RU" b="1" dirty="0" smtClean="0"/>
              <a:t>В лесу еще снег лежит нетронутый и деревья стоят в снежном плену.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1. Простое предложение с однородными членами, перед союзом И нужна запятая.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2. Сложносочиненное предложение, перед союзом И запятая не нужна.</a:t>
            </a:r>
            <a:r>
              <a:rPr lang="ru-RU" dirty="0" smtClean="0"/>
              <a:t> </a:t>
            </a:r>
          </a:p>
          <a:p>
            <a:r>
              <a:rPr lang="ru-RU" dirty="0" smtClean="0"/>
              <a:t>3. Сложносочиненное предложение, перед союзом И нужна запятая. </a:t>
            </a:r>
          </a:p>
          <a:p>
            <a:r>
              <a:rPr lang="ru-RU" dirty="0" smtClean="0"/>
              <a:t>4. Простое предложение с однородным членами, перед союзом И запятая не нужна.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ru-RU" b="1" dirty="0" smtClean="0"/>
              <a:t>Наташа говорила шепотом, да и дед ( ) и лесничий тоже говорили вполголоса.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1. Простое предложение с однородными членами, перед союзом И нужна запятая. </a:t>
            </a:r>
          </a:p>
          <a:p>
            <a:r>
              <a:rPr lang="ru-RU" dirty="0" smtClean="0"/>
              <a:t>2. Сложносочиненное предложение, перед союзом И запятая не нужна. </a:t>
            </a:r>
          </a:p>
          <a:p>
            <a:r>
              <a:rPr lang="ru-RU" dirty="0" smtClean="0"/>
              <a:t>3. Сложносочиненное предложение, перед союзом И нужна запятая. </a:t>
            </a:r>
          </a:p>
          <a:p>
            <a:r>
              <a:rPr lang="ru-RU" dirty="0" smtClean="0"/>
              <a:t>4. Простое предложение с однородным членами, перед союзом И запятая не нужна.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ru-RU" b="1" dirty="0" smtClean="0"/>
              <a:t>Наташа говорила шепотом, да и дед, и лесничий тоже говорили вполголоса.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1. Простое предложение с однородными членами, перед союзом И нужна запятая. </a:t>
            </a:r>
          </a:p>
          <a:p>
            <a:r>
              <a:rPr lang="ru-RU" dirty="0" smtClean="0"/>
              <a:t>2. Сложносочиненное предложение, перед союзом И запятая не нужна. </a:t>
            </a:r>
          </a:p>
          <a:p>
            <a:r>
              <a:rPr lang="ru-RU" dirty="0" smtClean="0"/>
              <a:t>3. Сложносочиненное предложение, перед союзом И нужна запятая. </a:t>
            </a:r>
          </a:p>
          <a:p>
            <a:r>
              <a:rPr lang="ru-RU" dirty="0" smtClean="0"/>
              <a:t>4. Простое предложение с однородным членами, перед союзом И запятая не нужна.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ru-RU" b="1" dirty="0" smtClean="0"/>
              <a:t>Часовой дошел до противоположного угла ( )и повернул обратно.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Простое предложение с однородными членами, перед союзом И нужна запятая. </a:t>
            </a:r>
          </a:p>
          <a:p>
            <a:r>
              <a:rPr lang="ru-RU" dirty="0" smtClean="0"/>
              <a:t>2. Сложносочиненное предложение, перед союзом И запятая не нужна. </a:t>
            </a:r>
          </a:p>
          <a:p>
            <a:r>
              <a:rPr lang="ru-RU" dirty="0" smtClean="0"/>
              <a:t>3. Сложносочиненное предложение, перед союзом И нужна запятая. </a:t>
            </a:r>
          </a:p>
          <a:p>
            <a:r>
              <a:rPr lang="ru-RU" dirty="0" smtClean="0"/>
              <a:t>4. Простое предложение с однородным членами, перед союзом И запятая не нужна.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1060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Слайд 1</vt:lpstr>
      <vt:lpstr>Дополните предложение.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3208080</dc:creator>
  <cp:lastModifiedBy>3208080</cp:lastModifiedBy>
  <cp:revision>11</cp:revision>
  <dcterms:created xsi:type="dcterms:W3CDTF">2014-05-06T18:29:43Z</dcterms:created>
  <dcterms:modified xsi:type="dcterms:W3CDTF">2014-05-11T11:36:21Z</dcterms:modified>
</cp:coreProperties>
</file>