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6" r:id="rId4"/>
    <p:sldId id="279" r:id="rId5"/>
    <p:sldId id="280" r:id="rId6"/>
    <p:sldId id="277" r:id="rId7"/>
    <p:sldId id="278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39" d="100"/>
          <a:sy n="39" d="100"/>
        </p:scale>
        <p:origin x="118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CC72-53F7-4741-BB48-4D09F053BFDB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BAD-7C72-4035-AE37-0963CFE14B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CC72-53F7-4741-BB48-4D09F053BFDB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BAD-7C72-4035-AE37-0963CFE14B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CC72-53F7-4741-BB48-4D09F053BFDB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BAD-7C72-4035-AE37-0963CFE14B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CC72-53F7-4741-BB48-4D09F053BFDB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BAD-7C72-4035-AE37-0963CFE14B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CC72-53F7-4741-BB48-4D09F053BFDB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BAD-7C72-4035-AE37-0963CFE14B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CC72-53F7-4741-BB48-4D09F053BFDB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BAD-7C72-4035-AE37-0963CFE14B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CC72-53F7-4741-BB48-4D09F053BFDB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BAD-7C72-4035-AE37-0963CFE14B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CC72-53F7-4741-BB48-4D09F053BFDB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BAD-7C72-4035-AE37-0963CFE14B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CC72-53F7-4741-BB48-4D09F053BFDB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BAD-7C72-4035-AE37-0963CFE14B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CC72-53F7-4741-BB48-4D09F053BFDB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BAD-7C72-4035-AE37-0963CFE14B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CC72-53F7-4741-BB48-4D09F053BFDB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6BAD-7C72-4035-AE37-0963CFE14B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2CC72-53F7-4741-BB48-4D09F053BFDB}" type="datetimeFigureOut">
              <a:rPr lang="ru-RU" smtClean="0"/>
              <a:pPr/>
              <a:t>01.04.2015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6BAD-7C72-4035-AE37-0963CFE14B8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142985"/>
            <a:ext cx="6858048" cy="4143404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Тема: «Формирование </a:t>
            </a:r>
            <a:r>
              <a:rPr lang="ru-RU" sz="2800" b="1" dirty="0" smtClean="0">
                <a:solidFill>
                  <a:srgbClr val="002060"/>
                </a:solidFill>
              </a:rPr>
              <a:t>социальной безопасности дошкольников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в процессе обучения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решению </a:t>
            </a:r>
            <a:r>
              <a:rPr lang="ru-RU" sz="2800" b="1" dirty="0" smtClean="0">
                <a:solidFill>
                  <a:srgbClr val="002060"/>
                </a:solidFill>
              </a:rPr>
              <a:t>проблем»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                                                Зюбина Н.И.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7072362" cy="4500594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  </a:t>
            </a:r>
            <a:r>
              <a:rPr lang="ru-RU" sz="2800" b="1" u="sng" dirty="0" smtClean="0">
                <a:solidFill>
                  <a:srgbClr val="002060"/>
                </a:solidFill>
              </a:rPr>
              <a:t>Цель</a:t>
            </a:r>
            <a:r>
              <a:rPr lang="ru-RU" sz="2400" b="1" dirty="0" smtClean="0">
                <a:solidFill>
                  <a:srgbClr val="002060"/>
                </a:solidFill>
              </a:rPr>
              <a:t>: </a:t>
            </a:r>
            <a:r>
              <a:rPr lang="ru-RU" sz="2700" b="1" dirty="0" smtClean="0">
                <a:solidFill>
                  <a:srgbClr val="002060"/>
                </a:solidFill>
              </a:rPr>
              <a:t>обучение безопасному поведению в       различных ситуациях.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  </a:t>
            </a:r>
            <a:r>
              <a:rPr lang="ru-RU" sz="2800" b="1" u="sng" dirty="0" smtClean="0">
                <a:solidFill>
                  <a:srgbClr val="002060"/>
                </a:solidFill>
              </a:rPr>
              <a:t>Задачи</a:t>
            </a:r>
            <a:r>
              <a:rPr lang="ru-RU" sz="2800" b="1" dirty="0" smtClean="0">
                <a:solidFill>
                  <a:srgbClr val="002060"/>
                </a:solidFill>
              </a:rPr>
              <a:t>: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1. Обучать самостоятельному поиску быстрого и эффективного решения, выхода из проблемной ситуации.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2.Развивать социально-психологические качества, способствующие само охранительному поведению в ситуации риска.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3. Привлечь родителей к взаимодействию по вопросам обучения решению проблемных ситуаций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7072362" cy="4857784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7188" algn="l"/>
            <a:r>
              <a:rPr lang="ru-RU" sz="2800" b="1" dirty="0" smtClean="0">
                <a:solidFill>
                  <a:srgbClr val="002060"/>
                </a:solidFill>
              </a:rPr>
              <a:t>                    Этапы работы: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1. Формирование чувствительности к противоречиям.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2. Знакомство  с понятием «противоречие», формирование умения формулировать противоречие.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3. Знакомство с алгоритмом решения проблемной ситуации, способами разрешения противоречий.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7500990" cy="5429288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sz="3100" b="1" dirty="0" smtClean="0">
                <a:solidFill>
                  <a:srgbClr val="002060"/>
                </a:solidFill>
              </a:rPr>
              <a:t>Алгоритм решения проблемной ситуации 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1. Описание проблемной ситуации (неясность ситуации).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2. Вычленение из проблемной ситуации конкретной задачи, постановка цели (как быть и что делать?).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3. Формулировка противоречия.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4. ИКР – идеальный конечный результат.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5 . Выявление ресурсов объекта.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6 . Формулировка окончательного решения, к которому пришли.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7. Формулировка подзадач (определение проблем, которые могут возникнуть в дальнейшем).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95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315176" cy="5235494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71475" indent="-371475" algn="l"/>
            <a:r>
              <a:rPr lang="ru-RU" sz="3200" b="1" dirty="0" smtClean="0">
                <a:solidFill>
                  <a:srgbClr val="002060"/>
                </a:solidFill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</a:rPr>
              <a:t>При </a:t>
            </a:r>
            <a:r>
              <a:rPr lang="ru-RU" sz="2800" b="1" dirty="0">
                <a:solidFill>
                  <a:srgbClr val="002060"/>
                </a:solidFill>
              </a:rPr>
              <a:t>решении проблемных ситуаций были выделены </a:t>
            </a:r>
            <a:r>
              <a:rPr lang="ru-RU" sz="2800" b="1" dirty="0" smtClean="0">
                <a:solidFill>
                  <a:srgbClr val="002060"/>
                </a:solidFill>
              </a:rPr>
              <a:t>правила: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  1. Не </a:t>
            </a:r>
            <a:r>
              <a:rPr lang="ru-RU" sz="2800" b="1" dirty="0">
                <a:solidFill>
                  <a:srgbClr val="002060"/>
                </a:solidFill>
              </a:rPr>
              <a:t>причинять вред живому.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  2. Обходиться </a:t>
            </a:r>
            <a:r>
              <a:rPr lang="ru-RU" sz="2800" b="1" dirty="0">
                <a:solidFill>
                  <a:srgbClr val="002060"/>
                </a:solidFill>
              </a:rPr>
              <a:t>своими </a:t>
            </a:r>
            <a:r>
              <a:rPr lang="ru-RU" sz="2800" b="1" dirty="0" smtClean="0">
                <a:solidFill>
                  <a:srgbClr val="002060"/>
                </a:solidFill>
              </a:rPr>
              <a:t>силами-не </a:t>
            </a:r>
            <a:r>
              <a:rPr lang="ru-RU" sz="2800" b="1" dirty="0">
                <a:solidFill>
                  <a:srgbClr val="002060"/>
                </a:solidFill>
              </a:rPr>
              <a:t>тратить деньги, </a:t>
            </a:r>
            <a:r>
              <a:rPr lang="ru-RU" sz="2800" b="1" dirty="0" smtClean="0">
                <a:solidFill>
                  <a:srgbClr val="002060"/>
                </a:solidFill>
              </a:rPr>
              <a:t> много времени</a:t>
            </a:r>
            <a:r>
              <a:rPr lang="ru-RU" sz="2800" b="1" dirty="0">
                <a:solidFill>
                  <a:srgbClr val="002060"/>
                </a:solidFill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</a:rPr>
              <a:t> действовать без </a:t>
            </a:r>
            <a:r>
              <a:rPr lang="ru-RU" sz="2800" b="1" dirty="0">
                <a:solidFill>
                  <a:srgbClr val="002060"/>
                </a:solidFill>
              </a:rPr>
              <a:t>помощи </a:t>
            </a:r>
            <a:r>
              <a:rPr lang="ru-RU" sz="2800" b="1" dirty="0" smtClean="0">
                <a:solidFill>
                  <a:srgbClr val="002060"/>
                </a:solidFill>
              </a:rPr>
              <a:t>взрослых.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5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358114" cy="4857784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              </a:t>
            </a:r>
            <a:r>
              <a:rPr lang="ru-RU" sz="2800" b="1" dirty="0" smtClean="0">
                <a:solidFill>
                  <a:srgbClr val="002060"/>
                </a:solidFill>
              </a:rPr>
              <a:t>Примеры бытовых ситуаций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 -Как согреться зимой, если нет ключа от дома?;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 -Как мальчикам построить гараж, если не хватает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  деталей конструктора, они нужны для игры 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  девочкам?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 -Как выручить котёнка, который сидит в подвале и  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  самому не попасть в опасную ситуацию?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  -Как погулять в лесу и не заблудиться?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42976" y="1785926"/>
            <a:ext cx="1643074" cy="15001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14356"/>
            <a:ext cx="7358114" cy="5500726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57188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cs typeface="Times New Roman" pitchFamily="18" charset="0"/>
              </a:rPr>
              <a:t>Схема  алгоритма решения </a:t>
            </a:r>
            <a:br>
              <a:rPr lang="ru-RU" sz="31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cs typeface="Times New Roman" pitchFamily="18" charset="0"/>
              </a:rPr>
              <a:t>проблемной ситуации</a:t>
            </a:r>
            <a:br>
              <a:rPr lang="ru-RU" sz="31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4005064"/>
            <a:ext cx="3240359" cy="1728192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04" b="19666"/>
          <a:stretch/>
        </p:blipFill>
        <p:spPr>
          <a:xfrm>
            <a:off x="1489053" y="2564904"/>
            <a:ext cx="3082948" cy="2016224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42976" y="1285859"/>
            <a:ext cx="6858048" cy="4429157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4400" b="1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002060"/>
                </a:solidFill>
                <a:cs typeface="Times New Roman" pitchFamily="18" charset="0"/>
              </a:rPr>
              <a:t>Спасибо за внимание!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4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</TotalTime>
  <Words>43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Тема: «Формирование социальной безопасности дошкольников  в процессе обучения  решению проблем»                                                   Зюбина Н.И.</vt:lpstr>
      <vt:lpstr>  Цель: обучение безопасному поведению в       различных ситуациях.    Задачи: 1. Обучать самостоятельному поиску быстрого и эффективного решения, выхода из проблемной ситуации.  2.Развивать социально-психологические качества, способствующие само охранительному поведению в ситуации риска.  3. Привлечь родителей к взаимодействию по вопросам обучения решению проблемных ситуаций. </vt:lpstr>
      <vt:lpstr>                    Этапы работы: 1. Формирование чувствительности к противоречиям. 2. Знакомство  с понятием «противоречие», формирование умения формулировать противоречие. 3. Знакомство с алгоритмом решения проблемной ситуации, способами разрешения противоречий. </vt:lpstr>
      <vt:lpstr>   Алгоритм решения проблемной ситуации  1. Описание проблемной ситуации (неясность ситуации). 2. Вычленение из проблемной ситуации конкретной задачи, постановка цели (как быть и что делать?). 3. Формулировка противоречия. 4. ИКР – идеальный конечный результат. 5 . Выявление ресурсов объекта.  6 . Формулировка окончательного решения, к которому пришли. 7. Формулировка подзадач (определение проблем, которые могут возникнуть в дальнейшем).  </vt:lpstr>
      <vt:lpstr>    При решении проблемных ситуаций были выделены правила:     1. Не причинять вред живому.    2. Обходиться своими силами-не тратить деньги,  много времени,  действовать без помощи взрослых.</vt:lpstr>
      <vt:lpstr>               Примеры бытовых ситуаций   -Как согреться зимой, если нет ключа от дома?;   -Как мальчикам построить гараж, если не хватает     деталей конструктора, они нужны для игры      девочкам?   -Как выручить котёнка, который сидит в подвале и       самому не попасть в опасную ситуацию?    -Как погулять в лесу и не заблудиться? </vt:lpstr>
      <vt:lpstr>   Схема  алгоритма решения  проблемной ситуации            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 «Мы лепим из теста»</dc:title>
  <dc:creator>user</dc:creator>
  <cp:lastModifiedBy>Зюбина</cp:lastModifiedBy>
  <cp:revision>73</cp:revision>
  <dcterms:created xsi:type="dcterms:W3CDTF">2013-12-18T03:03:03Z</dcterms:created>
  <dcterms:modified xsi:type="dcterms:W3CDTF">2015-04-01T10:13:13Z</dcterms:modified>
</cp:coreProperties>
</file>