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4A61-2EE1-4F37-BED5-87E2AF5A3F30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8A4D-CB03-41B5-B837-B5D87CE61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4A61-2EE1-4F37-BED5-87E2AF5A3F30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8A4D-CB03-41B5-B837-B5D87CE61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4A61-2EE1-4F37-BED5-87E2AF5A3F30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8A4D-CB03-41B5-B837-B5D87CE61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4A61-2EE1-4F37-BED5-87E2AF5A3F30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8A4D-CB03-41B5-B837-B5D87CE61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4A61-2EE1-4F37-BED5-87E2AF5A3F30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8A4D-CB03-41B5-B837-B5D87CE61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4A61-2EE1-4F37-BED5-87E2AF5A3F30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8A4D-CB03-41B5-B837-B5D87CE61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4A61-2EE1-4F37-BED5-87E2AF5A3F30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8A4D-CB03-41B5-B837-B5D87CE61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4A61-2EE1-4F37-BED5-87E2AF5A3F30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8A4D-CB03-41B5-B837-B5D87CE61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4A61-2EE1-4F37-BED5-87E2AF5A3F30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8A4D-CB03-41B5-B837-B5D87CE61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4A61-2EE1-4F37-BED5-87E2AF5A3F30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8A4D-CB03-41B5-B837-B5D87CE61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4A61-2EE1-4F37-BED5-87E2AF5A3F30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8A4D-CB03-41B5-B837-B5D87CE61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B4A61-2EE1-4F37-BED5-87E2AF5A3F30}" type="datetimeFigureOut">
              <a:rPr lang="ru-RU" smtClean="0"/>
              <a:pPr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68A4D-CB03-41B5-B837-B5D87CE61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000240"/>
            <a:ext cx="5143536" cy="14700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C000"/>
                </a:solidFill>
                <a:latin typeface="Georgia" pitchFamily="18" charset="0"/>
              </a:rPr>
              <a:t>Алексей, </a:t>
            </a:r>
            <a:r>
              <a:rPr lang="ru-RU" sz="3600" dirty="0" err="1" smtClean="0">
                <a:solidFill>
                  <a:srgbClr val="FFC000"/>
                </a:solidFill>
                <a:latin typeface="Georgia" pitchFamily="18" charset="0"/>
              </a:rPr>
              <a:t>Алёшенька</a:t>
            </a:r>
            <a:r>
              <a:rPr lang="ru-RU" sz="3600" dirty="0" smtClean="0">
                <a:solidFill>
                  <a:srgbClr val="FFC000"/>
                </a:solidFill>
                <a:latin typeface="Georgia" pitchFamily="18" charset="0"/>
              </a:rPr>
              <a:t>, сынок…</a:t>
            </a:r>
            <a:endParaRPr lang="ru-RU" sz="3600" dirty="0">
              <a:solidFill>
                <a:srgbClr val="FFC00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5500702"/>
            <a:ext cx="8572560" cy="1214446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Л.Г. Свинина</a:t>
            </a:r>
          </a:p>
          <a:p>
            <a:pPr algn="r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2015 г.</a:t>
            </a:r>
          </a:p>
          <a:p>
            <a:pPr algn="r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071810"/>
            <a:ext cx="4714908" cy="230832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Эти данные я обнаружила на сайте «Мемориал», в печатной «Книге памяти»  Нижегородской области, том 7…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 2015 года мы думали, что наш Алёша пропал без вести под Сталинградом, а оказалось всё наоборот – это случилось в Краснодарском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крае (информация из донесения о безвозвратных потерях)…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628" y="142852"/>
            <a:ext cx="4000496" cy="1477328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bg1"/>
                </a:solidFill>
                <a:latin typeface="Georgia" pitchFamily="18" charset="0"/>
              </a:rPr>
              <a:t>Глухов</a:t>
            </a:r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Алексей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Фёдорович</a:t>
            </a:r>
            <a:b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(1925 –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пропал без вести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15.09.1943)</a:t>
            </a:r>
            <a:endParaRPr lang="ru-RU" dirty="0"/>
          </a:p>
        </p:txBody>
      </p:sp>
      <p:pic>
        <p:nvPicPr>
          <p:cNvPr id="4" name="Рисунок 3" descr="memorial-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4276725" cy="1162050"/>
          </a:xfrm>
          <a:prstGeom prst="rect">
            <a:avLst/>
          </a:prstGeom>
        </p:spPr>
      </p:pic>
      <p:pic>
        <p:nvPicPr>
          <p:cNvPr id="5" name="Рисунок 4" descr="fullimage.png"/>
          <p:cNvPicPr>
            <a:picLocks noChangeAspect="1"/>
          </p:cNvPicPr>
          <p:nvPr/>
        </p:nvPicPr>
        <p:blipFill>
          <a:blip r:embed="rId3"/>
          <a:srcRect l="48718" t="21166" r="7692" b="74636"/>
          <a:stretch>
            <a:fillRect/>
          </a:stretch>
        </p:blipFill>
        <p:spPr>
          <a:xfrm>
            <a:off x="142844" y="1714488"/>
            <a:ext cx="4714908" cy="107157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6" name="Рисунок 5" descr="IMG_20150424_1547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1785926"/>
            <a:ext cx="4000528" cy="485778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29322" y="1357298"/>
            <a:ext cx="3071834" cy="2923877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данном документе указана дата выбытия, но она окажется не последней… Алёша ещё был жив, так как письмо, которое он написал перед последним боем, было датировано 9 сентября 1943 г…</a:t>
            </a:r>
          </a:p>
          <a:p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0" y="357167"/>
          <a:ext cx="5572165" cy="608402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393041"/>
                <a:gridCol w="2786083"/>
                <a:gridCol w="1393041"/>
              </a:tblGrid>
              <a:tr h="23758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Информация из документов, уточняющих потери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24" marR="65324" marT="21775" marB="2177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761">
                <a:tc>
                  <a:txBody>
                    <a:bodyPr/>
                    <a:lstStyle/>
                    <a:p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807" marR="41807" marT="20904" marB="20904"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807" marR="41807" marT="20904" marB="20904"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41807" marR="41807" marT="20904" marB="20904"/>
                </a:tc>
              </a:tr>
              <a:tr h="237589"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Фамилия</a:t>
                      </a:r>
                      <a:endParaRPr lang="ru-RU" sz="1200" b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24" marR="65324" marT="21775" marB="217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Глухов</a:t>
                      </a:r>
                      <a:endParaRPr lang="ru-RU" sz="1200" b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065" marR="13065" marT="13065" marB="13065" anchor="ctr"/>
                </a:tc>
                <a:tc>
                  <a:txBody>
                    <a:bodyPr/>
                    <a:lstStyle/>
                    <a:p>
                      <a:pPr algn="r"/>
                      <a:endParaRPr lang="ru-RU" sz="800">
                        <a:latin typeface="Trebuchet MS"/>
                      </a:endParaRPr>
                    </a:p>
                  </a:txBody>
                  <a:tcPr marL="65324" marR="65324" marT="21775" marB="21775" anchor="ctr"/>
                </a:tc>
              </a:tr>
              <a:tr h="237589"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Имя</a:t>
                      </a:r>
                      <a:endParaRPr lang="ru-RU" sz="1200" b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24" marR="65324" marT="21775" marB="217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Алексей</a:t>
                      </a:r>
                      <a:endParaRPr lang="ru-RU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065" marR="13065" marT="13065" marB="13065" anchor="ctr"/>
                </a:tc>
                <a:tc>
                  <a:txBody>
                    <a:bodyPr/>
                    <a:lstStyle/>
                    <a:p>
                      <a:pPr algn="r"/>
                      <a:endParaRPr lang="ru-RU" sz="800">
                        <a:latin typeface="Trebuchet MS"/>
                      </a:endParaRPr>
                    </a:p>
                  </a:txBody>
                  <a:tcPr marL="65324" marR="65324" marT="21775" marB="21775" anchor="ctr"/>
                </a:tc>
              </a:tr>
              <a:tr h="237589"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Отчество</a:t>
                      </a:r>
                      <a:endParaRPr lang="ru-RU" sz="1200" b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24" marR="65324" marT="21775" marB="217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Федорович</a:t>
                      </a:r>
                      <a:endParaRPr lang="ru-RU" sz="1200" b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065" marR="13065" marT="13065" marB="13065" anchor="ctr"/>
                </a:tc>
                <a:tc>
                  <a:txBody>
                    <a:bodyPr/>
                    <a:lstStyle/>
                    <a:p>
                      <a:pPr algn="r"/>
                      <a:endParaRPr lang="ru-RU" sz="800">
                        <a:latin typeface="Trebuchet MS"/>
                      </a:endParaRPr>
                    </a:p>
                  </a:txBody>
                  <a:tcPr marL="65324" marR="65324" marT="21775" marB="21775" anchor="ctr"/>
                </a:tc>
              </a:tr>
              <a:tr h="429482"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рождения/Возраст</a:t>
                      </a:r>
                      <a:endParaRPr lang="ru-RU" sz="1200" b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24" marR="65324" marT="21775" marB="217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__.__.1925</a:t>
                      </a:r>
                      <a:endParaRPr lang="ru-RU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065" marR="13065" marT="13065" marB="13065" anchor="ctr"/>
                </a:tc>
                <a:tc>
                  <a:txBody>
                    <a:bodyPr/>
                    <a:lstStyle/>
                    <a:p>
                      <a:pPr algn="r"/>
                      <a:endParaRPr lang="ru-RU" sz="800">
                        <a:latin typeface="Trebuchet MS"/>
                      </a:endParaRPr>
                    </a:p>
                  </a:txBody>
                  <a:tcPr marL="65324" marR="65324" marT="21775" marB="21775" anchor="ctr"/>
                </a:tc>
              </a:tr>
              <a:tr h="411203"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Место рождения</a:t>
                      </a:r>
                      <a:endParaRPr lang="ru-RU" sz="1200" b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24" marR="65324" marT="21775" marB="217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Горьковская обл., Дивеевский р-н, Вертьековский с/с, д. Полупочинки</a:t>
                      </a:r>
                      <a:endParaRPr lang="ru-RU" sz="1200" b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065" marR="13065" marT="13065" marB="13065" anchor="ctr"/>
                </a:tc>
                <a:tc>
                  <a:txBody>
                    <a:bodyPr/>
                    <a:lstStyle/>
                    <a:p>
                      <a:pPr algn="r"/>
                      <a:endParaRPr lang="ru-RU" sz="800">
                        <a:latin typeface="Trebuchet MS"/>
                      </a:endParaRPr>
                    </a:p>
                  </a:txBody>
                  <a:tcPr marL="65324" marR="65324" marT="21775" marB="21775" anchor="ctr"/>
                </a:tc>
              </a:tr>
              <a:tr h="429482"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и место призыва</a:t>
                      </a:r>
                      <a:endParaRPr lang="ru-RU" sz="1200" b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24" marR="65324" marT="21775" marB="217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09.01.1943 Дивеевский РВК, Горьковская обл.</a:t>
                      </a:r>
                      <a:endParaRPr lang="ru-RU" sz="1200" b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065" marR="13065" marT="13065" marB="13065" anchor="ctr"/>
                </a:tc>
                <a:tc>
                  <a:txBody>
                    <a:bodyPr/>
                    <a:lstStyle/>
                    <a:p>
                      <a:pPr algn="r"/>
                      <a:endParaRPr lang="ru-RU" sz="800" dirty="0">
                        <a:latin typeface="Trebuchet MS"/>
                      </a:endParaRPr>
                    </a:p>
                  </a:txBody>
                  <a:tcPr marL="65324" marR="65324" marT="21775" marB="21775" anchor="ctr"/>
                </a:tc>
              </a:tr>
              <a:tr h="429482"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Последнее место службы</a:t>
                      </a:r>
                      <a:endParaRPr lang="ru-RU" sz="1200" b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24" marR="65324" marT="21775" marB="217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42631 К</a:t>
                      </a:r>
                      <a:endParaRPr lang="ru-RU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065" marR="13065" marT="13065" marB="13065" anchor="ctr"/>
                </a:tc>
                <a:tc>
                  <a:txBody>
                    <a:bodyPr/>
                    <a:lstStyle/>
                    <a:p>
                      <a:pPr algn="r"/>
                      <a:endParaRPr lang="ru-RU" sz="800">
                        <a:latin typeface="Trebuchet MS"/>
                      </a:endParaRPr>
                    </a:p>
                  </a:txBody>
                  <a:tcPr marL="65324" marR="65324" marT="21775" marB="21775" anchor="ctr"/>
                </a:tc>
              </a:tr>
              <a:tr h="237589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Воинское звание</a:t>
                      </a:r>
                      <a:endParaRPr lang="ru-RU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24" marR="65324" marT="21775" marB="217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рядовой</a:t>
                      </a:r>
                      <a:endParaRPr lang="ru-RU" sz="1200" b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065" marR="13065" marT="13065" marB="13065" anchor="ctr"/>
                </a:tc>
                <a:tc>
                  <a:txBody>
                    <a:bodyPr/>
                    <a:lstStyle/>
                    <a:p>
                      <a:pPr algn="r"/>
                      <a:endParaRPr lang="ru-RU" sz="800" dirty="0">
                        <a:latin typeface="Trebuchet MS"/>
                      </a:endParaRPr>
                    </a:p>
                  </a:txBody>
                  <a:tcPr marL="65324" marR="65324" marT="21775" marB="21775" anchor="ctr"/>
                </a:tc>
              </a:tr>
              <a:tr h="237589"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Причина выбытия</a:t>
                      </a:r>
                      <a:endParaRPr lang="ru-RU" sz="1200" b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24" marR="65324" marT="21775" marB="217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пропал без вести</a:t>
                      </a:r>
                      <a:endParaRPr lang="ru-RU" sz="1200" b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065" marR="13065" marT="13065" marB="13065" anchor="ctr"/>
                </a:tc>
                <a:tc>
                  <a:txBody>
                    <a:bodyPr/>
                    <a:lstStyle/>
                    <a:p>
                      <a:pPr algn="r"/>
                      <a:endParaRPr lang="ru-RU" sz="800">
                        <a:latin typeface="Trebuchet MS"/>
                      </a:endParaRPr>
                    </a:p>
                  </a:txBody>
                  <a:tcPr marL="65324" marR="65324" marT="21775" marB="21775" anchor="ctr"/>
                </a:tc>
              </a:tr>
              <a:tr h="237589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выбытия</a:t>
                      </a:r>
                      <a:endParaRPr lang="ru-RU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24" marR="65324" marT="21775" marB="217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__.07.1943</a:t>
                      </a:r>
                      <a:endParaRPr lang="ru-RU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065" marR="13065" marT="13065" marB="13065" anchor="ctr"/>
                </a:tc>
                <a:tc>
                  <a:txBody>
                    <a:bodyPr/>
                    <a:lstStyle/>
                    <a:p>
                      <a:pPr algn="r"/>
                      <a:endParaRPr lang="ru-RU" sz="800">
                        <a:latin typeface="Trebuchet MS"/>
                      </a:endParaRPr>
                    </a:p>
                  </a:txBody>
                  <a:tcPr marL="65324" marR="65324" marT="21775" marB="21775" anchor="ctr"/>
                </a:tc>
              </a:tr>
              <a:tr h="621374"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 источника информации</a:t>
                      </a:r>
                      <a:endParaRPr lang="ru-RU" sz="1200" b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24" marR="65324" marT="21775" marB="217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ЦАМО</a:t>
                      </a:r>
                      <a:endParaRPr lang="ru-RU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065" marR="13065" marT="13065" marB="13065" anchor="ctr"/>
                </a:tc>
                <a:tc>
                  <a:txBody>
                    <a:bodyPr/>
                    <a:lstStyle/>
                    <a:p>
                      <a:pPr algn="r"/>
                      <a:endParaRPr lang="ru-RU" sz="800" dirty="0">
                        <a:latin typeface="Trebuchet MS"/>
                      </a:endParaRPr>
                    </a:p>
                  </a:txBody>
                  <a:tcPr marL="65324" marR="65324" marT="21775" marB="21775" anchor="ctr"/>
                </a:tc>
              </a:tr>
              <a:tr h="621374"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Номер фонда источника информации</a:t>
                      </a:r>
                      <a:endParaRPr lang="ru-RU" sz="1200" b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24" marR="65324" marT="21775" marB="217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ru-RU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065" marR="13065" marT="13065" marB="13065" anchor="ctr"/>
                </a:tc>
                <a:tc>
                  <a:txBody>
                    <a:bodyPr/>
                    <a:lstStyle/>
                    <a:p>
                      <a:pPr algn="r"/>
                      <a:endParaRPr lang="ru-RU" sz="800" dirty="0">
                        <a:latin typeface="Trebuchet MS"/>
                      </a:endParaRPr>
                    </a:p>
                  </a:txBody>
                  <a:tcPr marL="65324" marR="65324" marT="21775" marB="21775" anchor="ctr"/>
                </a:tc>
              </a:tr>
              <a:tr h="621374"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Номер описи источника информации</a:t>
                      </a:r>
                      <a:endParaRPr lang="ru-RU" sz="1200" b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24" marR="65324" marT="21775" marB="217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18004</a:t>
                      </a:r>
                      <a:endParaRPr lang="ru-RU" sz="1200" b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065" marR="13065" marT="13065" marB="13065" anchor="ctr"/>
                </a:tc>
                <a:tc>
                  <a:txBody>
                    <a:bodyPr/>
                    <a:lstStyle/>
                    <a:p>
                      <a:pPr algn="r"/>
                      <a:endParaRPr lang="ru-RU" sz="800" dirty="0">
                        <a:latin typeface="Trebuchet MS"/>
                      </a:endParaRPr>
                    </a:p>
                  </a:txBody>
                  <a:tcPr marL="65324" marR="65324" marT="21775" marB="21775" anchor="ctr"/>
                </a:tc>
              </a:tr>
              <a:tr h="621374"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Номер дела источника информации</a:t>
                      </a:r>
                      <a:endParaRPr lang="ru-RU" sz="1200" b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24" marR="65324" marT="21775" marB="217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1928</a:t>
                      </a:r>
                      <a:endParaRPr lang="ru-RU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065" marR="13065" marT="13065" marB="13065" anchor="ctr"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41807" marR="41807" marT="20904" marB="2090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802" y="214290"/>
            <a:ext cx="2853386" cy="40011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Последнее письмо</a:t>
            </a:r>
            <a:endParaRPr lang="ru-RU" sz="2000" dirty="0"/>
          </a:p>
        </p:txBody>
      </p:sp>
      <p:pic>
        <p:nvPicPr>
          <p:cNvPr id="4" name="Рисунок 3" descr="fullimage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928670"/>
            <a:ext cx="4357718" cy="5786478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5" name="Рисунок 4" descr="fullimage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928670"/>
            <a:ext cx="4429156" cy="5786478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4572000" cy="1015663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Донесение о безвозвратных  потерях личного состава 255  отделения морской стрелковой бригады</a:t>
            </a:r>
            <a:endParaRPr lang="ru-RU" sz="2000" dirty="0"/>
          </a:p>
        </p:txBody>
      </p:sp>
      <p:pic>
        <p:nvPicPr>
          <p:cNvPr id="4" name="Рисунок 3" descr="fullimage (7).jpg"/>
          <p:cNvPicPr>
            <a:picLocks noChangeAspect="1"/>
          </p:cNvPicPr>
          <p:nvPr/>
        </p:nvPicPr>
        <p:blipFill>
          <a:blip r:embed="rId2"/>
          <a:srcRect l="5159" t="7365" r="5160" b="6213"/>
          <a:stretch>
            <a:fillRect/>
          </a:stretch>
        </p:blipFill>
        <p:spPr>
          <a:xfrm>
            <a:off x="4929190" y="142852"/>
            <a:ext cx="4071966" cy="250033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1285860"/>
            <a:ext cx="4572000" cy="1323439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 донесения о безвозвратных потерях я узнала, что Алексей находился в отделении роты разведки (напротив галочки написано: «разведчик»). </a:t>
            </a:r>
            <a:endParaRPr lang="ru-RU" sz="2000" dirty="0"/>
          </a:p>
        </p:txBody>
      </p:sp>
      <p:pic>
        <p:nvPicPr>
          <p:cNvPr id="7" name="Рисунок 6" descr="fullimage (5).jpg"/>
          <p:cNvPicPr>
            <a:picLocks noChangeAspect="1"/>
          </p:cNvPicPr>
          <p:nvPr/>
        </p:nvPicPr>
        <p:blipFill>
          <a:blip r:embed="rId3"/>
          <a:srcRect l="2343" t="21268" r="2343" b="72746"/>
          <a:stretch>
            <a:fillRect/>
          </a:stretch>
        </p:blipFill>
        <p:spPr>
          <a:xfrm>
            <a:off x="142844" y="2857496"/>
            <a:ext cx="8858312" cy="128588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571604" y="4429132"/>
            <a:ext cx="6000792" cy="1754326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Дата донесения датирована: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06.10.1943 г.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№ донесения: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39702.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Тип донесения: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«Донесение о безвозвратных потерях».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Название части: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255 отд. морская стрелковая бригада.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Анализируя документ, можно, действительно, сказать о том, что бои шли ожесточённые.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214290"/>
            <a:ext cx="5286412" cy="1200329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Мои прабабушка – Наталья Ивановна и прадедушка – Фёдор Иванович подавали документы на розыск Алексея – до последнего дня своей жизни надеялись и ждали…</a:t>
            </a:r>
            <a:endParaRPr lang="ru-RU" dirty="0"/>
          </a:p>
        </p:txBody>
      </p:sp>
      <p:pic>
        <p:nvPicPr>
          <p:cNvPr id="4" name="Рисунок 3" descr="fullimage (4).jpg"/>
          <p:cNvPicPr>
            <a:picLocks noChangeAspect="1"/>
          </p:cNvPicPr>
          <p:nvPr/>
        </p:nvPicPr>
        <p:blipFill>
          <a:blip r:embed="rId2" cstate="print"/>
          <a:srcRect t="2083" r="2042" b="3125"/>
          <a:stretch>
            <a:fillRect/>
          </a:stretch>
        </p:blipFill>
        <p:spPr>
          <a:xfrm>
            <a:off x="857224" y="1643050"/>
            <a:ext cx="3357586" cy="5072098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5" name="Рисунок 4" descr="fullimage.jpg"/>
          <p:cNvPicPr>
            <a:picLocks noChangeAspect="1"/>
          </p:cNvPicPr>
          <p:nvPr/>
        </p:nvPicPr>
        <p:blipFill>
          <a:blip r:embed="rId3"/>
          <a:srcRect l="3699" b="2083"/>
          <a:stretch>
            <a:fillRect/>
          </a:stretch>
        </p:blipFill>
        <p:spPr>
          <a:xfrm>
            <a:off x="4714876" y="1643050"/>
            <a:ext cx="3457377" cy="5072098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428604"/>
            <a:ext cx="7715304" cy="544992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Вечный огонь.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Стихи - Евгений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Агранович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героев былых времён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осталось порой имён.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Те, кто приняли смертный бой,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Стали просто землёй, травой...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грозная доблесть их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Поселилась в сердцах живых.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Этот вечный огонь, нам завещанный одним,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в груди храним.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Погляди на моих бойцов -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Целый свет помнит их в лицо!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застыл батальон в строю —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Снова старых друзей узнаю.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Хоть им нет двадцати пяти,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Трудный путь им пришлось пройти.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те, кто в штыки поднимался, как один,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Те, кто брал Берлин!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 в России семьи такой,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Где б не памятен был свой герой.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глаза молодых солдат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фотографий увядших глядят...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Этот взгляд — словно высший суд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ребят, что сейчас растут,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мальчишкам нельзя ни солгать, ни обмануть,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 с пути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свернуть.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298</Words>
  <Application>Microsoft Office PowerPoint</Application>
  <PresentationFormat>Экран (4:3)</PresentationFormat>
  <Paragraphs>59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Алексей, Алёшенька, сынок…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Алексей, Алёшенька, сынок…</dc:title>
  <dc:creator>Люба</dc:creator>
  <cp:lastModifiedBy>Люба</cp:lastModifiedBy>
  <cp:revision>23</cp:revision>
  <dcterms:created xsi:type="dcterms:W3CDTF">2015-04-24T12:42:06Z</dcterms:created>
  <dcterms:modified xsi:type="dcterms:W3CDTF">2015-04-25T03:08:02Z</dcterms:modified>
</cp:coreProperties>
</file>