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B7B0E2-D85A-4291-9AD2-4076A4952F2E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02F4FB-5C46-4ECD-AB1E-31CEBCF8EE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500034" y="1071546"/>
            <a:ext cx="8501122" cy="428628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1025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«Методика использования раздаточного </a:t>
            </a:r>
          </a:p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материала в подготовительный период».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7"/>
          <a:ext cx="9144000" cy="687019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 dirty="0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7 =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12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10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 dirty="0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6 =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8 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 4 = 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6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 9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16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 8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 5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14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 3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18 : 2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en-US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 =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: 2 =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/>
              <a:tblGrid>
                <a:gridCol w="3046725"/>
                <a:gridCol w="3048637"/>
                <a:gridCol w="3048637"/>
              </a:tblGrid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 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(30 – 24)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( 40 – 33)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( 20 – 15)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 ( 70 – 66)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( 60 -  52)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∙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( 80 – 72)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( 20 – 13)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( 20 – 14)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( 40 – 37)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  ( 40 – 31)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( 50 – 46)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(30 – 24)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 ( 60 – 52)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( 30 – 27)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( 70 – 61)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  ( 50 – 45)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( 70 – 69)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( 50 – 43)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 3 + 15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 + 26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 + 67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 4 + 74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  3 + 59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 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+ 75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+ 88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 + 77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3 + 55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2  </a:t>
                      </a:r>
                      <a:r>
                        <a:rPr lang="uk-UA" sz="2800" b="1"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latin typeface="Times New Roman"/>
                          <a:ea typeface="Times New Roman"/>
                          <a:cs typeface="Times New Roman"/>
                        </a:rPr>
                        <a:t>  7 – 13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>
                          <a:solidFill>
                            <a:srgbClr val="FF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8 – 15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800" b="1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</a:t>
                      </a:r>
                      <a:r>
                        <a:rPr lang="uk-UA" sz="2800" dirty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8 - 14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500042"/>
            <a:ext cx="2196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*8=16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1928802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857364"/>
            <a:ext cx="1813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8*3=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3429000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357562"/>
            <a:ext cx="1813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8*6=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5000636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5000636"/>
            <a:ext cx="1285884" cy="7143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4786322"/>
            <a:ext cx="1406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=32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3857620" y="5214950"/>
            <a:ext cx="357190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428604"/>
            <a:ext cx="598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0694" y="1785926"/>
            <a:ext cx="981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24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3286124"/>
            <a:ext cx="1011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48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4786322"/>
            <a:ext cx="598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8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488" y="4857760"/>
            <a:ext cx="598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4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2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"/>
          <a:ext cx="9144000" cy="681830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36446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9575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Слагаемое, слагаемое, сумма.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          4 + 3 = 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Чтобы  найти  неизвестное  </a:t>
                      </a:r>
                      <a:r>
                        <a:rPr lang="ru-RU" sz="2000" u="sng">
                          <a:latin typeface="Times New Roman"/>
                          <a:ea typeface="Times New Roman"/>
                          <a:cs typeface="Times New Roman"/>
                        </a:rPr>
                        <a:t>слагаемое,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нужно  из суммы  вычесть известное  слагаемое.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43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9575" algn="l"/>
                        </a:tabLs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Уменьшаемое,  вычитаемое, разность.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7 – 3 = 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 найти  </a:t>
                      </a:r>
                      <a:r>
                        <a:rPr lang="ru-RU" sz="20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уменьшаемое,</a:t>
                      </a: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нужно   к разности  прибавить вычитаемое.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43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9575" algn="l"/>
                        </a:tabLs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Уменьшаемое,  вычитаемое, разность.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7 – 3 = 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 найти  </a:t>
                      </a:r>
                      <a:r>
                        <a:rPr lang="ru-RU" sz="20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уменьшаемое,</a:t>
                      </a: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нужно   к разности  прибавить вычитаемое.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3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9575" algn="l"/>
                        </a:tabLs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 найти </a:t>
                      </a:r>
                      <a:r>
                        <a:rPr lang="ru-RU" sz="20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вычитаемое</a:t>
                      </a: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нужно  из уменьшаемого  вычесть разность.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68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9575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Множитель, множитель, произведение.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3 ∙ 7 = 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Чтобы  найти неизвестный  </a:t>
                      </a:r>
                      <a:r>
                        <a:rPr lang="ru-RU" sz="2000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множитель,</a:t>
                      </a:r>
                      <a:r>
                        <a:rPr lang="ru-RU" sz="2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нужно  произведение  разделить на известный  множитель.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43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9575" algn="l"/>
                        </a:tabLs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Делимое, делитель,  частное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21 : 3 = 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Чтобы  найти  </a:t>
                      </a:r>
                      <a:r>
                        <a:rPr lang="ru-RU" sz="2000" u="sng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делимое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нужно частное        умножить на делитель.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3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09575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Чтобы  найти  </a:t>
                      </a:r>
                      <a:r>
                        <a:rPr lang="ru-RU" sz="20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делитель,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нужно  делимое  разделить на частное.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14" marR="43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571472" y="1285860"/>
            <a:ext cx="1751013" cy="1092200"/>
          </a:xfrm>
          <a:prstGeom prst="rect">
            <a:avLst/>
          </a:prstGeom>
          <a:solidFill>
            <a:srgbClr val="00008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143768" y="1142984"/>
            <a:ext cx="1120775" cy="1063625"/>
          </a:xfrm>
          <a:prstGeom prst="rect">
            <a:avLst/>
          </a:prstGeom>
          <a:solidFill>
            <a:srgbClr val="33CCCC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 rot="10800000">
            <a:off x="3643306" y="1142984"/>
            <a:ext cx="2305050" cy="1092200"/>
          </a:xfrm>
          <a:custGeom>
            <a:avLst/>
            <a:gdLst>
              <a:gd name="G0" fmla="+- 5853 0 0"/>
              <a:gd name="G1" fmla="+- 21600 0 5853"/>
              <a:gd name="G2" fmla="*/ 5853 1 2"/>
              <a:gd name="G3" fmla="+- 21600 0 G2"/>
              <a:gd name="G4" fmla="+/ 5853 21600 2"/>
              <a:gd name="G5" fmla="+/ G1 0 2"/>
              <a:gd name="G6" fmla="*/ 21600 21600 5853"/>
              <a:gd name="G7" fmla="*/ G6 1 2"/>
              <a:gd name="G8" fmla="+- 21600 0 G7"/>
              <a:gd name="G9" fmla="*/ 21600 1 2"/>
              <a:gd name="G10" fmla="+- 5853 0 G9"/>
              <a:gd name="G11" fmla="?: G10 G8 0"/>
              <a:gd name="G12" fmla="?: G10 G7 21600"/>
              <a:gd name="T0" fmla="*/ 18673 w 21600"/>
              <a:gd name="T1" fmla="*/ 10800 h 21600"/>
              <a:gd name="T2" fmla="*/ 10800 w 21600"/>
              <a:gd name="T3" fmla="*/ 21600 h 21600"/>
              <a:gd name="T4" fmla="*/ 2927 w 21600"/>
              <a:gd name="T5" fmla="*/ 10800 h 21600"/>
              <a:gd name="T6" fmla="*/ 10800 w 21600"/>
              <a:gd name="T7" fmla="*/ 0 h 21600"/>
              <a:gd name="T8" fmla="*/ 4727 w 21600"/>
              <a:gd name="T9" fmla="*/ 4727 h 21600"/>
              <a:gd name="T10" fmla="*/ 16873 w 21600"/>
              <a:gd name="T11" fmla="*/ 168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853" y="21600"/>
                </a:lnTo>
                <a:lnTo>
                  <a:pt x="1574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 rot="844739">
            <a:off x="1268770" y="3124213"/>
            <a:ext cx="1163637" cy="1177925"/>
          </a:xfrm>
          <a:prstGeom prst="rect">
            <a:avLst/>
          </a:prstGeom>
          <a:solidFill>
            <a:srgbClr val="FF00FF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4214810" y="2643182"/>
            <a:ext cx="1479550" cy="12795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6858016" y="2571744"/>
            <a:ext cx="1338263" cy="1306512"/>
          </a:xfrm>
          <a:prstGeom prst="ellipse">
            <a:avLst/>
          </a:prstGeom>
          <a:solidFill>
            <a:srgbClr val="993366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1142976" y="4786322"/>
            <a:ext cx="1644650" cy="1308100"/>
          </a:xfrm>
          <a:prstGeom prst="pentagon">
            <a:avLst/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4071934" y="4714884"/>
            <a:ext cx="1417638" cy="1227137"/>
          </a:xfrm>
          <a:prstGeom prst="hexagon">
            <a:avLst>
              <a:gd name="adj" fmla="val 28881"/>
              <a:gd name="vf" fmla="val 115470"/>
            </a:avLst>
          </a:prstGeom>
          <a:solidFill>
            <a:srgbClr val="333399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6929454" y="4357694"/>
            <a:ext cx="1012825" cy="1628775"/>
          </a:xfrm>
          <a:prstGeom prst="diamond">
            <a:avLst/>
          </a:prstGeom>
          <a:solidFill>
            <a:srgbClr val="339966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0"/>
            <a:ext cx="72458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Набор геометрических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фигур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571472" y="2000240"/>
            <a:ext cx="3000396" cy="3214710"/>
            <a:chOff x="1929" y="7937"/>
            <a:chExt cx="7980" cy="7980"/>
          </a:xfrm>
        </p:grpSpPr>
        <p:sp>
          <p:nvSpPr>
            <p:cNvPr id="76803" name="Oval 3"/>
            <p:cNvSpPr>
              <a:spLocks noChangeArrowheads="1"/>
            </p:cNvSpPr>
            <p:nvPr/>
          </p:nvSpPr>
          <p:spPr bwMode="auto">
            <a:xfrm>
              <a:off x="1929" y="7937"/>
              <a:ext cx="7980" cy="798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04" name="Line 4"/>
            <p:cNvSpPr>
              <a:spLocks noChangeShapeType="1"/>
            </p:cNvSpPr>
            <p:nvPr/>
          </p:nvSpPr>
          <p:spPr bwMode="auto">
            <a:xfrm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 rot="54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06" name="Line 6"/>
            <p:cNvSpPr>
              <a:spLocks noChangeShapeType="1"/>
            </p:cNvSpPr>
            <p:nvPr/>
          </p:nvSpPr>
          <p:spPr bwMode="auto">
            <a:xfrm rot="9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07" name="Line 7"/>
            <p:cNvSpPr>
              <a:spLocks noChangeShapeType="1"/>
            </p:cNvSpPr>
            <p:nvPr/>
          </p:nvSpPr>
          <p:spPr bwMode="auto">
            <a:xfrm rot="18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08" name="Line 8"/>
            <p:cNvSpPr>
              <a:spLocks noChangeShapeType="1"/>
            </p:cNvSpPr>
            <p:nvPr/>
          </p:nvSpPr>
          <p:spPr bwMode="auto">
            <a:xfrm rot="27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09" name="Line 9"/>
            <p:cNvSpPr>
              <a:spLocks noChangeShapeType="1"/>
            </p:cNvSpPr>
            <p:nvPr/>
          </p:nvSpPr>
          <p:spPr bwMode="auto">
            <a:xfrm rot="36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rot="45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11" name="Line 11"/>
            <p:cNvSpPr>
              <a:spLocks noChangeShapeType="1"/>
            </p:cNvSpPr>
            <p:nvPr/>
          </p:nvSpPr>
          <p:spPr bwMode="auto">
            <a:xfrm rot="63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12" name="Line 12"/>
            <p:cNvSpPr>
              <a:spLocks noChangeShapeType="1"/>
            </p:cNvSpPr>
            <p:nvPr/>
          </p:nvSpPr>
          <p:spPr bwMode="auto">
            <a:xfrm rot="72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 rot="81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14" name="Line 14"/>
            <p:cNvSpPr>
              <a:spLocks noChangeShapeType="1"/>
            </p:cNvSpPr>
            <p:nvPr/>
          </p:nvSpPr>
          <p:spPr bwMode="auto">
            <a:xfrm rot="90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815" name="Line 15"/>
            <p:cNvSpPr>
              <a:spLocks noChangeShapeType="1"/>
            </p:cNvSpPr>
            <p:nvPr/>
          </p:nvSpPr>
          <p:spPr bwMode="auto">
            <a:xfrm rot="9900000">
              <a:off x="1929" y="11927"/>
              <a:ext cx="79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929190" y="2143118"/>
          <a:ext cx="3500464" cy="3000392"/>
        </p:xfrm>
        <a:graphic>
          <a:graphicData uri="http://schemas.openxmlformats.org/drawingml/2006/table">
            <a:tbl>
              <a:tblPr/>
              <a:tblGrid>
                <a:gridCol w="875116"/>
                <a:gridCol w="875116"/>
                <a:gridCol w="875116"/>
                <a:gridCol w="875116"/>
              </a:tblGrid>
              <a:tr h="375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00034" y="0"/>
            <a:ext cx="75663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Геометрические фигуры 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для деления на части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642910" y="0"/>
            <a:ext cx="8501090" cy="16430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640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Применение раздаточного материала</a:t>
            </a:r>
            <a:endParaRPr lang="en-US" sz="3600" kern="10" spc="0" dirty="0" smtClean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на уроке</a:t>
            </a:r>
            <a:endParaRPr lang="ru-RU" sz="36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62631" y="1348800"/>
            <a:ext cx="8981369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помогает разнообразить задания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позволяет дать несколько вариантов заданий,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которые можно дифференцировать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позволяет эффективнее проводить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индивидуальную работу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экономит время и позволяет добиться большей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плотности занятия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создаются более комфортные условия для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детей на уроке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позволяет оценить работу каждого ученика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уроке.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7158" y="1142984"/>
            <a:ext cx="1643074" cy="171451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0034" y="3571876"/>
            <a:ext cx="1643074" cy="17145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1643050"/>
            <a:ext cx="651813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/>
              <a:t>Сигнальная карточка для </a:t>
            </a:r>
            <a:r>
              <a:rPr lang="ru-RU" sz="2800" dirty="0" smtClean="0"/>
              <a:t>обозначения</a:t>
            </a:r>
            <a:endParaRPr lang="en-US" sz="2800" dirty="0" smtClean="0"/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правильного ответа</a:t>
            </a:r>
            <a:endParaRPr lang="ru-RU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5870" y="4071942"/>
            <a:ext cx="651813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/>
              <a:t>Сигнальная карточка для </a:t>
            </a:r>
            <a:r>
              <a:rPr lang="ru-RU" sz="2800" dirty="0" smtClean="0"/>
              <a:t>обозначения</a:t>
            </a:r>
            <a:endParaRPr lang="en-US" sz="2800" dirty="0" smtClean="0"/>
          </a:p>
          <a:p>
            <a:pPr algn="ctr"/>
            <a:r>
              <a:rPr lang="ru-RU" sz="2800" dirty="0" smtClean="0"/>
              <a:t> неправильного </a:t>
            </a:r>
            <a:r>
              <a:rPr lang="ru-RU" sz="2800" dirty="0"/>
              <a:t>ответа</a:t>
            </a:r>
            <a:endParaRPr lang="ru-RU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2234" name="WordArt 10"/>
          <p:cNvSpPr>
            <a:spLocks noChangeArrowheads="1" noChangeShapeType="1" noTextEdit="1"/>
          </p:cNvSpPr>
          <p:nvPr/>
        </p:nvSpPr>
        <p:spPr bwMode="auto">
          <a:xfrm>
            <a:off x="2000232" y="0"/>
            <a:ext cx="5460996" cy="1428736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Сигнальные карточки</a:t>
            </a:r>
            <a:endParaRPr lang="ru-RU" sz="3600" kern="10" spc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hpim0410_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200026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472" y="0"/>
            <a:ext cx="7909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Математический магазин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9" name="Рисунок 8" descr="sov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357298"/>
            <a:ext cx="1992401" cy="195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285852" y="3357562"/>
            <a:ext cx="1714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3+7=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3286124"/>
            <a:ext cx="11721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6+2=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2" name="Рисунок 11" descr="9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071942"/>
            <a:ext cx="1926116" cy="219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FD00459_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929066"/>
            <a:ext cx="157163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357290" y="6211669"/>
            <a:ext cx="1714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5+3=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57884" y="6211669"/>
            <a:ext cx="17145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4+3=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TN00687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85794"/>
            <a:ext cx="2560864" cy="2173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J038296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71480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85852" y="3071810"/>
            <a:ext cx="1470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7-2=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3071810"/>
            <a:ext cx="1558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8-6=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мишка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500174"/>
            <a:ext cx="1433696" cy="2000264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Рисунок 4" descr="лягушка"/>
          <p:cNvPicPr/>
          <p:nvPr/>
        </p:nvPicPr>
        <p:blipFill>
          <a:blip r:embed="rId3" cstate="print"/>
          <a:srcRect l="32237" t="35741"/>
          <a:stretch>
            <a:fillRect/>
          </a:stretch>
        </p:blipFill>
        <p:spPr bwMode="auto">
          <a:xfrm>
            <a:off x="1785918" y="4000504"/>
            <a:ext cx="1500198" cy="1928826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Рисунок 5" descr="цыпленок"/>
          <p:cNvPicPr/>
          <p:nvPr/>
        </p:nvPicPr>
        <p:blipFill>
          <a:blip r:embed="rId4" cstate="print"/>
          <a:srcRect r="28629" b="27530"/>
          <a:stretch>
            <a:fillRect/>
          </a:stretch>
        </p:blipFill>
        <p:spPr bwMode="auto">
          <a:xfrm>
            <a:off x="6286512" y="4000504"/>
            <a:ext cx="1428760" cy="1928826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" name="Рисунок 6" descr="мишка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285860"/>
            <a:ext cx="1311956" cy="2143140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1538" y="285728"/>
            <a:ext cx="6984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Сказочные персонажи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1222386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1836749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2452699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3067061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3683011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4298961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4913324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5529274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6143636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6759586" y="1214422"/>
            <a:ext cx="542925" cy="1303337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1209673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1824036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2439986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3" name="AutoShape 15"/>
          <p:cNvSpPr>
            <a:spLocks noChangeArrowheads="1"/>
          </p:cNvSpPr>
          <p:nvPr/>
        </p:nvSpPr>
        <p:spPr bwMode="auto">
          <a:xfrm>
            <a:off x="3054348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4" name="AutoShape 16"/>
          <p:cNvSpPr>
            <a:spLocks noChangeArrowheads="1"/>
          </p:cNvSpPr>
          <p:nvPr/>
        </p:nvSpPr>
        <p:spPr bwMode="auto">
          <a:xfrm>
            <a:off x="3670298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4286248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6" name="AutoShape 18"/>
          <p:cNvSpPr>
            <a:spLocks noChangeArrowheads="1"/>
          </p:cNvSpPr>
          <p:nvPr/>
        </p:nvSpPr>
        <p:spPr bwMode="auto">
          <a:xfrm>
            <a:off x="4900611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5516561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>
            <a:off x="6130923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269" name="AutoShape 21"/>
          <p:cNvSpPr>
            <a:spLocks noChangeArrowheads="1"/>
          </p:cNvSpPr>
          <p:nvPr/>
        </p:nvSpPr>
        <p:spPr bwMode="auto">
          <a:xfrm>
            <a:off x="6746873" y="3857628"/>
            <a:ext cx="542925" cy="130175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643174" y="142852"/>
            <a:ext cx="2605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10=7+3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43174" y="2714620"/>
            <a:ext cx="2605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10=4+6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1" grpId="0" animBg="1"/>
      <p:bldP spid="53252" grpId="0" animBg="1"/>
      <p:bldP spid="53253" grpId="0" animBg="1"/>
      <p:bldP spid="53254" grpId="0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  <p:bldP spid="53262" grpId="0" animBg="1"/>
      <p:bldP spid="53263" grpId="0" animBg="1"/>
      <p:bldP spid="53264" grpId="0" animBg="1"/>
      <p:bldP spid="53265" grpId="0" animBg="1"/>
      <p:bldP spid="53266" grpId="0" animBg="1"/>
      <p:bldP spid="53267" grpId="0" animBg="1"/>
      <p:bldP spid="53268" grpId="0" animBg="1"/>
      <p:bldP spid="53269" grpId="0" animBg="1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71678"/>
            <a:ext cx="1500198" cy="478632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2928934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42910" y="3857628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42910" y="4714884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42910" y="5500702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2910" y="6215082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" idx="0"/>
            <a:endCxn id="2" idx="2"/>
          </p:cNvCxnSpPr>
          <p:nvPr/>
        </p:nvCxnSpPr>
        <p:spPr>
          <a:xfrm rot="16200000" flipH="1">
            <a:off x="-1000152" y="4464839"/>
            <a:ext cx="4786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12"/>
          <p:cNvSpPr/>
          <p:nvPr/>
        </p:nvSpPr>
        <p:spPr>
          <a:xfrm>
            <a:off x="571472" y="857232"/>
            <a:ext cx="1643074" cy="121444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1142984"/>
            <a:ext cx="976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2071678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2000240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3000372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3857628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3857628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2928934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4348" y="5357826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14348" y="4643446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00166" y="5357826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00166" y="4714884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348" y="6072206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00166" y="6072206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86116" y="2648522"/>
            <a:ext cx="1500198" cy="414340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86116" y="3505778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86116" y="4434472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286116" y="5291728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286116" y="6077546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286116" y="6791926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8" idx="0"/>
            <a:endCxn id="28" idx="2"/>
          </p:cNvCxnSpPr>
          <p:nvPr/>
        </p:nvCxnSpPr>
        <p:spPr>
          <a:xfrm rot="16200000" flipH="1">
            <a:off x="1964513" y="4720224"/>
            <a:ext cx="41434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Равнобедренный треугольник 34"/>
          <p:cNvSpPr/>
          <p:nvPr/>
        </p:nvSpPr>
        <p:spPr>
          <a:xfrm>
            <a:off x="3214678" y="1428736"/>
            <a:ext cx="1643074" cy="121444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714744" y="1714488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57554" y="2648522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143372" y="2577084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3577216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43372" y="4434472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357554" y="4434472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57554" y="3505778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357554" y="5934670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357554" y="5220290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143372" y="5934670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143372" y="5291728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429388" y="3291464"/>
            <a:ext cx="1500198" cy="342981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6429388" y="4148720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429388" y="5077414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429388" y="5934670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429388" y="6720488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7" idx="0"/>
            <a:endCxn id="47" idx="2"/>
          </p:cNvCxnSpPr>
          <p:nvPr/>
        </p:nvCxnSpPr>
        <p:spPr>
          <a:xfrm rot="16200000" flipH="1">
            <a:off x="5464578" y="5006373"/>
            <a:ext cx="3429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Равнобедренный треугольник 53"/>
          <p:cNvSpPr/>
          <p:nvPr/>
        </p:nvSpPr>
        <p:spPr>
          <a:xfrm>
            <a:off x="6357950" y="2077018"/>
            <a:ext cx="1643074" cy="121444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858016" y="2357430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500826" y="3291464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286644" y="3220026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286644" y="4220158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5077414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500826" y="5077414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500826" y="4148720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500826" y="5863232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286644" y="5934670"/>
            <a:ext cx="551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  <p:bldP spid="24" grpId="0"/>
      <p:bldP spid="26" grpId="0"/>
      <p:bldP spid="38" grpId="0"/>
      <p:bldP spid="40" grpId="0"/>
      <p:bldP spid="42" grpId="0"/>
      <p:bldP spid="44" grpId="0"/>
      <p:bldP spid="45" grpId="0"/>
      <p:bldP spid="57" grpId="0"/>
      <p:bldP spid="59" grpId="0"/>
      <p:bldP spid="61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4"/>
          <a:ext cx="9143999" cy="6526618"/>
        </p:xfrm>
        <a:graphic>
          <a:graphicData uri="http://schemas.openxmlformats.org/drawingml/2006/table">
            <a:tbl>
              <a:tblPr/>
              <a:tblGrid>
                <a:gridCol w="3045770"/>
                <a:gridCol w="3046726"/>
                <a:gridCol w="3051503"/>
              </a:tblGrid>
              <a:tr h="431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 – 4 + 3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– 6 + 3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+ 2 – 7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 + 3 – 7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+ 4 – 8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– 5 – 2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 + 5 – 7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+ 4 – 5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+ 7 – 6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 – 5  - 3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– 9 + 6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+ 2 – 5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 + 3 + 1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+ 1 – 5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+ 5 – 8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 + 3 + 2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– 6 + 8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– 7 +3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 – 7 + 4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– 6 + 4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– 5 +3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9 - 5 – 4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– 7 – 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– 8 – 2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10 – 4 + 3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– 6 + 3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+ 2 – 7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 + 3 – 7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+ 4 – 8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– 5 – 2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 + 5 – 7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+ 4 – 5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+ 7 – 6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8 – 5  - 3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– 9 + 6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+ 2 – 5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6 + 3 + 1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+ 1 – 5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+ 5 – 8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 + 3 + 2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– 6 + 8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– 7 +3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7 – 7 + 4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– 6 + 4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– 5 +3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9 - 5 – 4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– 7 – 3 =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– 8 – 2 =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988</Words>
  <Application>Microsoft Office PowerPoint</Application>
  <PresentationFormat>Экран (4:3)</PresentationFormat>
  <Paragraphs>227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Добро пожаловать</dc:creator>
  <cp:lastModifiedBy>Гость</cp:lastModifiedBy>
  <cp:revision>9</cp:revision>
  <dcterms:created xsi:type="dcterms:W3CDTF">2013-09-13T04:54:40Z</dcterms:created>
  <dcterms:modified xsi:type="dcterms:W3CDTF">2013-09-13T09:20:09Z</dcterms:modified>
</cp:coreProperties>
</file>