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8"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2DCC4B-87C5-44F9-962B-BCB348CBF9EC}" type="datetimeFigureOut">
              <a:rPr lang="ru-RU" smtClean="0"/>
              <a:t>25.01.2013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2DCC4B-87C5-44F9-962B-BCB348CBF9EC}" type="datetimeFigureOut">
              <a:rPr lang="ru-RU" smtClean="0"/>
              <a:t>25.01.2013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2DCC4B-87C5-44F9-962B-BCB348CBF9EC}" type="datetimeFigureOut">
              <a:rPr lang="ru-RU" smtClean="0"/>
              <a:t>25.01.2013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2DCC4B-87C5-44F9-962B-BCB348CBF9EC}" type="datetimeFigureOut">
              <a:rPr lang="ru-RU" smtClean="0"/>
              <a:t>25.01.2013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2DCC4B-87C5-44F9-962B-BCB348CBF9EC}" type="datetimeFigureOut">
              <a:rPr lang="ru-RU" smtClean="0"/>
              <a:t>25.01.2013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2DCC4B-87C5-44F9-962B-BCB348CBF9EC}" type="datetimeFigureOut">
              <a:rPr lang="ru-RU" smtClean="0"/>
              <a:t>25.01.2013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5A179A6-133D-48F6-B52A-8082C117A75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DCC4B-87C5-44F9-962B-BCB348CBF9EC}" type="datetimeFigureOut">
              <a:rPr lang="ru-RU" smtClean="0"/>
              <a:t>25.01.2013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179A6-133D-48F6-B52A-8082C117A75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ti-deti.by.ru/i26.html" TargetMode="External"/><Relationship Id="rId2" Type="http://schemas.openxmlformats.org/officeDocument/2006/relationships/hyperlink" Target="http://eti-deti.by.ru/i25.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yandex.ru/yandsearch?p=3&amp;text=%D0%A1%D0%94%D0%92%D0%93&amp;img_url=http%3A%2F%2Fwww.pedlib.ru%2Fbooks1%2F3%2F0002%2F0.gif&amp;pos=95&amp;rpt=simag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yandex.ru/yandsearch?text=%D1%80%D0%B5%D0%B1%D0%B5%D0%BD%D0%BE%D0%BA%20%D0%B8%20%D1%82%D0%B0%D0%B1%D0%BB%D0%B5%D1%82%D0%BA%D0%B8&amp;img_url=http%3A%2F%2Fwww.severodvinsk.info%2Fimg%2Fpr%2F2011%2F12%2F20%2Fintoxications.jpg&amp;pos=2&amp;rpt=simag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yandex.ru/yandsearch?p=3&amp;text=%D0%BF%D1%81%D0%B8%D1%85%D0%BE%D1%82%D0%B5%D1%80%D0%B0%D0%BF%D0%B8%D1%8F&amp;img_url=http%3A%2F%2Flokal.nieruchomosci.pl%2Fwp-content%2Fuploads%2F2012%2F11%2FPsychotherapy41-300x130.jpg&amp;pos=91&amp;rpt=simage"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images.yandex.ru/yandsearch?text=%D1%81%D0%B8%D0%BD%D0%B4%D1%80%D0%BE%D0%BC%20%D0%B3%D0%B8%D0%BF%D0%B5%D1%80%D0%B0%D0%BA%D1%82%D0%B8%D0%B2%D0%BD%D0%BE%D1%81%D1%82%D0%B8&amp;img_url=http%3A%2F%2Fwww.vse-pro-detey.ru%2Fwp-content%2Fuploads%2F2012%2F06%2Fprichiny-giperaktivnosti-u-detej.jpg&amp;pos=29&amp;rpt=simag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eti-deti.by.ru/i23.html" TargetMode="External"/><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hyperlink" Target="http://eti-deti.by.ru/i29.html" TargetMode="External"/><Relationship Id="rId4" Type="http://schemas.openxmlformats.org/officeDocument/2006/relationships/hyperlink" Target="http://eti-deti.by.ru/i28.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827584" y="260648"/>
            <a:ext cx="7560840" cy="830997"/>
          </a:xfrm>
          <a:prstGeom prst="rect">
            <a:avLst/>
          </a:prstGeom>
        </p:spPr>
        <p:txBody>
          <a:bodyPr wrap="square">
            <a:spAutoFit/>
          </a:bodyPr>
          <a:lstStyle/>
          <a:p>
            <a:pPr algn="ctr"/>
            <a:r>
              <a:rPr lang="ru-RU" sz="2400" b="1" dirty="0" smtClean="0"/>
              <a:t>Окружное МО педагогов-психологов ЮАО </a:t>
            </a:r>
            <a:endParaRPr lang="en-US" sz="2400" b="1" dirty="0" smtClean="0"/>
          </a:p>
          <a:p>
            <a:pPr algn="ctr"/>
            <a:r>
              <a:rPr lang="en-US" sz="2400" b="1" dirty="0" smtClean="0"/>
              <a:t>28 </a:t>
            </a:r>
            <a:r>
              <a:rPr lang="ru-RU" sz="2400" b="1" dirty="0" smtClean="0"/>
              <a:t>января 2013г.</a:t>
            </a:r>
            <a:endParaRPr lang="ru-RU" sz="2400" b="1" dirty="0"/>
          </a:p>
        </p:txBody>
      </p:sp>
      <p:sp>
        <p:nvSpPr>
          <p:cNvPr id="7" name="Подзаголовок 3"/>
          <p:cNvSpPr>
            <a:spLocks noGrp="1"/>
          </p:cNvSpPr>
          <p:nvPr>
            <p:ph type="ctrTitle"/>
          </p:nvPr>
        </p:nvSpPr>
        <p:spPr/>
        <p:txBody>
          <a:bodyPr>
            <a:noAutofit/>
          </a:bodyPr>
          <a:lstStyle/>
          <a:p>
            <a:r>
              <a:rPr lang="ru-RU" sz="3600" b="1" dirty="0" smtClean="0">
                <a:solidFill>
                  <a:srgbClr val="00B050"/>
                </a:solidFill>
              </a:rPr>
              <a:t>Тема: </a:t>
            </a:r>
          </a:p>
          <a:p>
            <a:r>
              <a:rPr lang="ru-RU" sz="3600" b="1" i="1" dirty="0" smtClean="0">
                <a:solidFill>
                  <a:srgbClr val="00B050"/>
                </a:solidFill>
              </a:rPr>
              <a:t>Технология работы педагога-психолога с </a:t>
            </a:r>
            <a:r>
              <a:rPr lang="ru-RU" sz="3600" b="1" i="1" dirty="0" smtClean="0">
                <a:solidFill>
                  <a:srgbClr val="00B050"/>
                </a:solidFill>
              </a:rPr>
              <a:t>СДВГ.</a:t>
            </a:r>
            <a:endParaRPr lang="ru-RU" sz="3600" b="1" i="1" dirty="0">
              <a:solidFill>
                <a:srgbClr val="00B050"/>
              </a:solidFill>
            </a:endParaRPr>
          </a:p>
        </p:txBody>
      </p:sp>
      <p:sp>
        <p:nvSpPr>
          <p:cNvPr id="8" name="Заголовок 2"/>
          <p:cNvSpPr txBox="1">
            <a:spLocks noGrp="1"/>
          </p:cNvSpPr>
          <p:nvPr>
            <p:ph type="subTitle" idx="1"/>
          </p:nvPr>
        </p:nvSpPr>
        <p:spPr>
          <a:xfrm>
            <a:off x="683568" y="4869160"/>
            <a:ext cx="7992888" cy="1752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400" b="0" i="0" u="none" strike="noStrike" kern="1200" cap="none" spc="0" normalizeH="0" baseline="0" noProof="0" dirty="0" smtClean="0">
                <a:ln>
                  <a:noFill/>
                </a:ln>
                <a:solidFill>
                  <a:schemeClr val="tx1"/>
                </a:solidFill>
                <a:effectLst/>
                <a:uLnTx/>
                <a:uFillTx/>
                <a:latin typeface="+mj-lt"/>
                <a:ea typeface="+mj-ea"/>
                <a:cs typeface="+mj-cs"/>
              </a:rPr>
              <a:t>Психолог ГБОУ ЦДиК «Южный» </a:t>
            </a:r>
            <a:r>
              <a:rPr kumimoji="0" lang="ru-RU" sz="2400" b="1" i="0" u="none" strike="noStrike" kern="1200" cap="none" spc="0" normalizeH="0" baseline="0" noProof="0" dirty="0" smtClean="0">
                <a:ln>
                  <a:noFill/>
                </a:ln>
                <a:solidFill>
                  <a:schemeClr val="tx1"/>
                </a:solidFill>
                <a:effectLst/>
                <a:uLnTx/>
                <a:uFillTx/>
                <a:latin typeface="+mj-lt"/>
                <a:ea typeface="+mj-ea"/>
                <a:cs typeface="+mj-cs"/>
              </a:rPr>
              <a:t>Джумазова Ю.С.</a:t>
            </a:r>
            <a:endParaRPr kumimoji="0" lang="ru-RU" sz="2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par>
                          <p:cTn id="10" fill="hold">
                            <p:stCondLst>
                              <p:cond delay="240"/>
                            </p:stCondLst>
                            <p:childTnLst>
                              <p:par>
                                <p:cTn id="11" presetID="27" presetClass="entr" presetSubtype="0" fill="hold" grpId="0" nodeType="afterEffect">
                                  <p:stCondLst>
                                    <p:cond delay="0"/>
                                  </p:stCondLst>
                                  <p:iterate type="lt">
                                    <p:tmPct val="50000"/>
                                  </p:iterate>
                                  <p:childTnLst>
                                    <p:set>
                                      <p:cBhvr>
                                        <p:cTn id="12"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13"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4225516" cy="369332"/>
          </a:xfrm>
          <a:prstGeom prst="rect">
            <a:avLst/>
          </a:prstGeom>
        </p:spPr>
        <p:txBody>
          <a:bodyPr wrap="none">
            <a:spAutoFit/>
          </a:bodyPr>
          <a:lstStyle/>
          <a:p>
            <a:r>
              <a:rPr lang="ru-RU" dirty="0" smtClean="0">
                <a:solidFill>
                  <a:schemeClr val="accent3">
                    <a:lumMod val="75000"/>
                  </a:schemeClr>
                </a:solidFill>
              </a:rPr>
              <a:t>Игры на тренировку двух и трех функций</a:t>
            </a:r>
            <a:endParaRPr lang="ru-RU" dirty="0">
              <a:solidFill>
                <a:schemeClr val="accent3">
                  <a:lumMod val="75000"/>
                </a:schemeClr>
              </a:solidFill>
            </a:endParaRPr>
          </a:p>
        </p:txBody>
      </p:sp>
      <p:graphicFrame>
        <p:nvGraphicFramePr>
          <p:cNvPr id="4" name="Таблица 3"/>
          <p:cNvGraphicFramePr>
            <a:graphicFrameLocks noGrp="1"/>
          </p:cNvGraphicFramePr>
          <p:nvPr/>
        </p:nvGraphicFramePr>
        <p:xfrm>
          <a:off x="2265377" y="1382935"/>
          <a:ext cx="4613245" cy="4092130"/>
        </p:xfrm>
        <a:graphic>
          <a:graphicData uri="http://schemas.openxmlformats.org/drawingml/2006/table">
            <a:tbl>
              <a:tblPr/>
              <a:tblGrid>
                <a:gridCol w="1788037"/>
                <a:gridCol w="2825208"/>
              </a:tblGrid>
              <a:tr h="774999">
                <a:tc>
                  <a:txBody>
                    <a:bodyPr/>
                    <a:lstStyle/>
                    <a:p>
                      <a:pPr marL="160655" algn="ctr">
                        <a:lnSpc>
                          <a:spcPct val="115000"/>
                        </a:lnSpc>
                        <a:spcAft>
                          <a:spcPts val="1000"/>
                        </a:spcAft>
                      </a:pPr>
                      <a:r>
                        <a:rPr lang="ru-RU" sz="1200" b="1">
                          <a:latin typeface="Calibri"/>
                          <a:ea typeface="Calibri"/>
                          <a:cs typeface="Times New Roman"/>
                        </a:rPr>
                        <a:t/>
                      </a:r>
                      <a:br>
                        <a:rPr lang="ru-RU" sz="1200" b="1">
                          <a:latin typeface="Calibri"/>
                          <a:ea typeface="Calibri"/>
                          <a:cs typeface="Times New Roman"/>
                        </a:rPr>
                      </a:br>
                      <a:r>
                        <a:rPr lang="ru-RU" sz="1200" b="1">
                          <a:latin typeface="Calibri"/>
                          <a:ea typeface="Calibri"/>
                          <a:cs typeface="Times New Roman"/>
                        </a:rPr>
                        <a:t>Тренируемые функции</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905" algn="ctr">
                        <a:lnSpc>
                          <a:spcPct val="115000"/>
                        </a:lnSpc>
                        <a:spcAft>
                          <a:spcPts val="1000"/>
                        </a:spcAft>
                      </a:pPr>
                      <a:r>
                        <a:rPr lang="ru-RU" sz="1200" b="1">
                          <a:latin typeface="Calibri"/>
                          <a:ea typeface="Calibri"/>
                          <a:cs typeface="Times New Roman"/>
                        </a:rPr>
                        <a:t/>
                      </a:r>
                      <a:br>
                        <a:rPr lang="ru-RU" sz="1200" b="1">
                          <a:latin typeface="Calibri"/>
                          <a:ea typeface="Calibri"/>
                          <a:cs typeface="Times New Roman"/>
                        </a:rPr>
                      </a:br>
                      <a:r>
                        <a:rPr lang="ru-RU" sz="1200" b="1">
                          <a:latin typeface="Calibri"/>
                          <a:ea typeface="Calibri"/>
                          <a:cs typeface="Times New Roman"/>
                        </a:rPr>
                        <a:t>Игры</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6828">
                <a:tc>
                  <a:txBody>
                    <a:bodyPr/>
                    <a:lstStyle/>
                    <a:p>
                      <a:pPr marL="160655">
                        <a:lnSpc>
                          <a:spcPct val="115000"/>
                        </a:lnSpc>
                        <a:spcAft>
                          <a:spcPts val="1000"/>
                        </a:spcAft>
                      </a:pPr>
                      <a:r>
                        <a:rPr lang="ru-RU" sz="1200">
                          <a:latin typeface="Calibri"/>
                          <a:ea typeface="Calibri"/>
                          <a:cs typeface="Times New Roman"/>
                        </a:rPr>
                        <a:t/>
                      </a:r>
                      <a:br>
                        <a:rPr lang="ru-RU" sz="1200">
                          <a:latin typeface="Calibri"/>
                          <a:ea typeface="Calibri"/>
                          <a:cs typeface="Times New Roman"/>
                        </a:rPr>
                      </a:br>
                      <a:r>
                        <a:rPr lang="ru-RU" sz="1200">
                          <a:latin typeface="Calibri"/>
                          <a:ea typeface="Calibri"/>
                          <a:cs typeface="Times New Roman"/>
                        </a:rPr>
                        <a:t>Внимание и контроль импульсивности </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905">
                        <a:lnSpc>
                          <a:spcPct val="115000"/>
                        </a:lnSpc>
                        <a:spcAft>
                          <a:spcPts val="1000"/>
                        </a:spcAft>
                      </a:pPr>
                      <a:r>
                        <a:rPr lang="ru-RU" sz="1200" dirty="0">
                          <a:latin typeface="Calibri"/>
                          <a:ea typeface="Calibri"/>
                          <a:cs typeface="Times New Roman"/>
                        </a:rPr>
                        <a:t/>
                      </a:r>
                      <a:br>
                        <a:rPr lang="ru-RU" sz="1200" dirty="0">
                          <a:latin typeface="Calibri"/>
                          <a:ea typeface="Calibri"/>
                          <a:cs typeface="Times New Roman"/>
                        </a:rPr>
                      </a:br>
                      <a:r>
                        <a:rPr lang="ru-RU" sz="1200" u="none" strike="noStrike" dirty="0">
                          <a:solidFill>
                            <a:srgbClr val="0000FF"/>
                          </a:solidFill>
                          <a:latin typeface="Calibri"/>
                          <a:ea typeface="Calibri"/>
                          <a:cs typeface="Times New Roman"/>
                          <a:hlinkClick r:id="rId2"/>
                        </a:rPr>
                        <a:t>"Кричалки — </a:t>
                      </a:r>
                      <a:r>
                        <a:rPr lang="ru-RU" sz="1200" u="none" strike="noStrike" dirty="0" err="1">
                          <a:solidFill>
                            <a:srgbClr val="0000FF"/>
                          </a:solidFill>
                          <a:latin typeface="Calibri"/>
                          <a:ea typeface="Calibri"/>
                          <a:cs typeface="Times New Roman"/>
                          <a:hlinkClick r:id="rId2"/>
                        </a:rPr>
                        <a:t>шепталки</a:t>
                      </a:r>
                      <a:r>
                        <a:rPr lang="ru-RU" sz="1200" u="none" strike="noStrike" dirty="0">
                          <a:solidFill>
                            <a:srgbClr val="0000FF"/>
                          </a:solidFill>
                          <a:latin typeface="Calibri"/>
                          <a:ea typeface="Calibri"/>
                          <a:cs typeface="Times New Roman"/>
                          <a:hlinkClick r:id="rId2"/>
                        </a:rPr>
                        <a:t>— </a:t>
                      </a:r>
                      <a:r>
                        <a:rPr lang="ru-RU" sz="1200" u="none" strike="noStrike" dirty="0" err="1">
                          <a:solidFill>
                            <a:srgbClr val="0000FF"/>
                          </a:solidFill>
                          <a:latin typeface="Calibri"/>
                          <a:ea typeface="Calibri"/>
                          <a:cs typeface="Times New Roman"/>
                          <a:hlinkClick r:id="rId2"/>
                        </a:rPr>
                        <a:t>молчалки</a:t>
                      </a:r>
                      <a:r>
                        <a:rPr lang="ru-RU" sz="1200" u="none" strike="noStrike" dirty="0">
                          <a:solidFill>
                            <a:srgbClr val="0000FF"/>
                          </a:solidFill>
                          <a:latin typeface="Calibri"/>
                          <a:ea typeface="Calibri"/>
                          <a:cs typeface="Times New Roman"/>
                          <a:hlinkClick r:id="rId2"/>
                        </a:rPr>
                        <a:t>" </a:t>
                      </a:r>
                      <a:r>
                        <a:rPr lang="ru-RU" sz="1200" u="none" strike="noStrike" dirty="0">
                          <a:solidFill>
                            <a:srgbClr val="0000FF"/>
                          </a:solidFill>
                          <a:latin typeface="Calibri"/>
                          <a:ea typeface="Calibri"/>
                          <a:cs typeface="Times New Roman"/>
                          <a:hlinkClick r:id="rId3"/>
                        </a:rPr>
                        <a:t>"Гвалт" </a:t>
                      </a:r>
                      <a:endParaRPr lang="ru-RU" sz="1000" dirty="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5345">
                <a:tc>
                  <a:txBody>
                    <a:bodyPr/>
                    <a:lstStyle/>
                    <a:p>
                      <a:pPr marL="160655">
                        <a:lnSpc>
                          <a:spcPct val="115000"/>
                        </a:lnSpc>
                        <a:spcAft>
                          <a:spcPts val="1000"/>
                        </a:spcAft>
                      </a:pPr>
                      <a:r>
                        <a:rPr lang="ru-RU" sz="1200">
                          <a:latin typeface="Calibri"/>
                          <a:ea typeface="Calibri"/>
                          <a:cs typeface="Times New Roman"/>
                        </a:rPr>
                        <a:t/>
                      </a:r>
                      <a:br>
                        <a:rPr lang="ru-RU" sz="1200">
                          <a:latin typeface="Calibri"/>
                          <a:ea typeface="Calibri"/>
                          <a:cs typeface="Times New Roman"/>
                        </a:rPr>
                      </a:br>
                      <a:r>
                        <a:rPr lang="ru-RU" sz="1200">
                          <a:latin typeface="Calibri"/>
                          <a:ea typeface="Calibri"/>
                          <a:cs typeface="Times New Roman"/>
                        </a:rPr>
                        <a:t>Внимание и контроль двигательной активности </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905">
                        <a:lnSpc>
                          <a:spcPct val="115000"/>
                        </a:lnSpc>
                        <a:spcAft>
                          <a:spcPts val="1000"/>
                        </a:spcAft>
                      </a:pPr>
                      <a:r>
                        <a:rPr lang="ru-RU" sz="1200">
                          <a:latin typeface="Calibri"/>
                          <a:ea typeface="Calibri"/>
                          <a:cs typeface="Times New Roman"/>
                        </a:rPr>
                        <a:t/>
                      </a:r>
                      <a:br>
                        <a:rPr lang="ru-RU" sz="1200">
                          <a:latin typeface="Calibri"/>
                          <a:ea typeface="Calibri"/>
                          <a:cs typeface="Times New Roman"/>
                        </a:rPr>
                      </a:br>
                      <a:r>
                        <a:rPr lang="ru-RU" sz="1200">
                          <a:latin typeface="Calibri"/>
                          <a:ea typeface="Calibri"/>
                          <a:cs typeface="Times New Roman"/>
                        </a:rPr>
                        <a:t>"Колпак мой треугольный" </a:t>
                      </a:r>
                      <a:endParaRPr lang="ru-RU" sz="1000">
                        <a:latin typeface="Calibri"/>
                        <a:ea typeface="Calibri"/>
                        <a:cs typeface="Times New Roman"/>
                      </a:endParaRPr>
                    </a:p>
                    <a:p>
                      <a:pPr marL="128905">
                        <a:lnSpc>
                          <a:spcPct val="115000"/>
                        </a:lnSpc>
                        <a:spcAft>
                          <a:spcPts val="1000"/>
                        </a:spcAft>
                      </a:pPr>
                      <a:r>
                        <a:rPr lang="ru-RU" sz="1200">
                          <a:latin typeface="Calibri"/>
                          <a:ea typeface="Calibri"/>
                          <a:cs typeface="Times New Roman"/>
                        </a:rPr>
                        <a:t>"Расставь посты" </a:t>
                      </a:r>
                      <a:endParaRPr lang="ru-RU" sz="1000">
                        <a:latin typeface="Calibri"/>
                        <a:ea typeface="Calibri"/>
                        <a:cs typeface="Times New Roman"/>
                      </a:endParaRPr>
                    </a:p>
                    <a:p>
                      <a:pPr marL="128905">
                        <a:lnSpc>
                          <a:spcPct val="115000"/>
                        </a:lnSpc>
                        <a:spcAft>
                          <a:spcPts val="1000"/>
                        </a:spcAft>
                      </a:pPr>
                      <a:r>
                        <a:rPr lang="ru-RU" sz="1200">
                          <a:latin typeface="Calibri"/>
                          <a:ea typeface="Calibri"/>
                          <a:cs typeface="Times New Roman"/>
                        </a:rPr>
                        <a:t>"Замри" </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6828">
                <a:tc>
                  <a:txBody>
                    <a:bodyPr/>
                    <a:lstStyle/>
                    <a:p>
                      <a:pPr marL="160655">
                        <a:lnSpc>
                          <a:spcPct val="115000"/>
                        </a:lnSpc>
                        <a:spcAft>
                          <a:spcPts val="1000"/>
                        </a:spcAft>
                      </a:pPr>
                      <a:r>
                        <a:rPr lang="ru-RU" sz="1200">
                          <a:latin typeface="Calibri"/>
                          <a:ea typeface="Calibri"/>
                          <a:cs typeface="Times New Roman"/>
                        </a:rPr>
                        <a:t/>
                      </a:r>
                      <a:br>
                        <a:rPr lang="ru-RU" sz="1200">
                          <a:latin typeface="Calibri"/>
                          <a:ea typeface="Calibri"/>
                          <a:cs typeface="Times New Roman"/>
                        </a:rPr>
                      </a:br>
                      <a:r>
                        <a:rPr lang="ru-RU" sz="1200">
                          <a:latin typeface="Calibri"/>
                          <a:ea typeface="Calibri"/>
                          <a:cs typeface="Times New Roman"/>
                        </a:rPr>
                        <a:t>Контроль импульсивности и контроль двигательной активности </a:t>
                      </a:r>
                      <a:endParaRPr lang="ru-RU" sz="100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8905">
                        <a:lnSpc>
                          <a:spcPct val="115000"/>
                        </a:lnSpc>
                        <a:spcAft>
                          <a:spcPts val="1000"/>
                        </a:spcAft>
                      </a:pPr>
                      <a:r>
                        <a:rPr lang="ru-RU" sz="1200" dirty="0">
                          <a:latin typeface="Calibri"/>
                          <a:ea typeface="Calibri"/>
                          <a:cs typeface="Times New Roman"/>
                        </a:rPr>
                        <a:t/>
                      </a:r>
                      <a:br>
                        <a:rPr lang="ru-RU" sz="1200" dirty="0">
                          <a:latin typeface="Calibri"/>
                          <a:ea typeface="Calibri"/>
                          <a:cs typeface="Times New Roman"/>
                        </a:rPr>
                      </a:br>
                      <a:r>
                        <a:rPr lang="ru-RU" sz="1200" dirty="0">
                          <a:latin typeface="Calibri"/>
                          <a:ea typeface="Calibri"/>
                          <a:cs typeface="Times New Roman"/>
                        </a:rPr>
                        <a:t>"Час тишины и час "можно"" </a:t>
                      </a:r>
                      <a:endParaRPr lang="ru-RU" sz="1000" dirty="0">
                        <a:latin typeface="Calibri"/>
                        <a:ea typeface="Calibri"/>
                        <a:cs typeface="Times New Roman"/>
                      </a:endParaRPr>
                    </a:p>
                  </a:txBody>
                  <a:tcPr marL="8227" marR="8227" marT="822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523220"/>
          </a:xfrm>
          <a:prstGeom prst="rect">
            <a:avLst/>
          </a:prstGeom>
        </p:spPr>
        <p:txBody>
          <a:bodyPr wrap="square">
            <a:spAutoFit/>
          </a:bodyPr>
          <a:lstStyle/>
          <a:p>
            <a:pPr algn="ctr"/>
            <a:r>
              <a:rPr lang="ru-RU" sz="2800" b="1" dirty="0" smtClean="0">
                <a:solidFill>
                  <a:schemeClr val="tx2">
                    <a:lumMod val="75000"/>
                  </a:schemeClr>
                </a:solidFill>
              </a:rPr>
              <a:t>Описание игр</a:t>
            </a:r>
            <a:endParaRPr lang="ru-RU" sz="2800" b="1" dirty="0">
              <a:solidFill>
                <a:schemeClr val="tx2">
                  <a:lumMod val="75000"/>
                </a:schemeClr>
              </a:solidFill>
            </a:endParaRPr>
          </a:p>
        </p:txBody>
      </p:sp>
      <p:pic>
        <p:nvPicPr>
          <p:cNvPr id="22530" name="Picture 2" descr="http://zdd.1september.ru/2006/19/4-1.jpg"/>
          <p:cNvPicPr>
            <a:picLocks noChangeAspect="1" noChangeArrowheads="1"/>
          </p:cNvPicPr>
          <p:nvPr/>
        </p:nvPicPr>
        <p:blipFill>
          <a:blip r:embed="rId2" cstate="print"/>
          <a:srcRect/>
          <a:stretch>
            <a:fillRect/>
          </a:stretch>
        </p:blipFill>
        <p:spPr bwMode="auto">
          <a:xfrm>
            <a:off x="0" y="4546278"/>
            <a:ext cx="3491880" cy="2311722"/>
          </a:xfrm>
          <a:prstGeom prst="rect">
            <a:avLst/>
          </a:prstGeom>
          <a:noFill/>
        </p:spPr>
      </p:pic>
      <p:sp>
        <p:nvSpPr>
          <p:cNvPr id="4" name="Прямоугольник 3"/>
          <p:cNvSpPr/>
          <p:nvPr/>
        </p:nvSpPr>
        <p:spPr>
          <a:xfrm>
            <a:off x="179512" y="908720"/>
            <a:ext cx="8784976" cy="3970318"/>
          </a:xfrm>
          <a:prstGeom prst="rect">
            <a:avLst/>
          </a:prstGeom>
        </p:spPr>
        <p:txBody>
          <a:bodyPr wrap="square">
            <a:spAutoFit/>
          </a:bodyPr>
          <a:lstStyle/>
          <a:p>
            <a:r>
              <a:rPr lang="ru-RU" sz="1200" b="1" dirty="0"/>
              <a:t>"Найди отличие" </a:t>
            </a:r>
            <a:r>
              <a:rPr lang="ru-RU" sz="1200" dirty="0"/>
              <a:t>(Лютова Е.К., Монина Г.Б.) Цель: развитие умения концентрировать внимание на деталях. Ребенок рисует любую несложную картинку (котик, домик и др.) и передает ее взрослому, а сам отворачивается. Взрослый дорисовывает несколько деталей и возвращает картинку. Ребенок должен заметить, что изменилось в рисунке. Затем взрослый и ребенок могут поменяться ролями. </a:t>
            </a:r>
            <a:br>
              <a:rPr lang="ru-RU" sz="1200" dirty="0"/>
            </a:br>
            <a:r>
              <a:rPr lang="ru-RU" sz="1200" dirty="0"/>
              <a:t/>
            </a:r>
            <a:br>
              <a:rPr lang="ru-RU" sz="1200" dirty="0"/>
            </a:br>
            <a:r>
              <a:rPr lang="ru-RU" sz="1200" b="1" dirty="0"/>
              <a:t>Разговор с руками”</a:t>
            </a:r>
            <a:r>
              <a:rPr lang="ru-RU" sz="1200" dirty="0" smtClean="0"/>
              <a:t> (Шевцова И.В.) Цель: научить детей контролировать свои действия. Если ребенок подрался, что-то сломал или причинил кому-нибудь боль, можно предложить ему такую игру: обвести на листе бумаги силуэт ладоней. Затем предложите ему оживить ладошки — нарисовать им глазки, ротик, раскрасить цветными карандашами пальчики. После этого можно затеять беседу с руками. Спросите: “Кто вы, как вас зовут?”, “Что вы любите делать?”, “Чего не любите?”, “Какие вы?”. Если ребенок не подключается к разговору, проговорите диалог сами. При этом важно подчеркнуть, что руки хорошие, они многое умеют делать (перечислите, что именно), но иногда не слушаются своего хозяина. Закончить игру нужно “заключением договора” между руками и их хозяином. Пусть руки пообещают, что в течение 2-3 дней (сегодняшнего вечера или, в случае работы с гиперактивными детьми, еще более короткого промежутка времени) они постараются делать только хорошие дела: мастерить, здороваться, играть и не будут никого обижать.  Если ребенок согласится на такие условия, то через заранее оговоренный промежуток времени необходимо снова поиграть в эту игру и заключить договор на более длительный срок, похвалив послушные руки и их хозяина </a:t>
            </a:r>
            <a:br>
              <a:rPr lang="ru-RU" sz="1200" dirty="0" smtClean="0"/>
            </a:br>
            <a:r>
              <a:rPr lang="ru-RU" sz="1200" dirty="0" smtClean="0"/>
              <a:t/>
            </a:r>
            <a:br>
              <a:rPr lang="ru-RU" sz="1200" dirty="0" smtClean="0"/>
            </a:br>
            <a:r>
              <a:rPr lang="ru-RU" sz="1200" dirty="0" smtClean="0"/>
              <a:t>“</a:t>
            </a:r>
            <a:r>
              <a:rPr lang="ru-RU" sz="1200" b="1" dirty="0" smtClean="0"/>
              <a:t>Говори!”</a:t>
            </a:r>
            <a:r>
              <a:rPr lang="ru-RU" sz="1200" dirty="0" smtClean="0"/>
              <a:t> (Лютова Е.К., Монина Г.Б.) Цель: развитие умения контролировать импульсивные действия. Скажите детям следующее: “Ребята, я буду задавать вам простые и сложные вопросы. Но отвечать на них можно будет только тогда, когда я дам команду: “Говори!” Давайте потренируемся: “Какое сейчас время года?” </a:t>
            </a:r>
            <a:br>
              <a:rPr lang="ru-RU" sz="1200" dirty="0" smtClean="0"/>
            </a:br>
            <a:r>
              <a:rPr lang="ru-RU" sz="1200" dirty="0" smtClean="0"/>
              <a:t/>
            </a:r>
            <a:br>
              <a:rPr lang="ru-RU" sz="1200" dirty="0" smtClean="0"/>
            </a:br>
            <a:endParaRPr lang="ru-RU" sz="1200" dirty="0"/>
          </a:p>
        </p:txBody>
      </p:sp>
      <p:sp>
        <p:nvSpPr>
          <p:cNvPr id="5" name="Прямоугольник 4"/>
          <p:cNvSpPr/>
          <p:nvPr/>
        </p:nvSpPr>
        <p:spPr>
          <a:xfrm>
            <a:off x="3779912" y="4725144"/>
            <a:ext cx="4572000" cy="1938992"/>
          </a:xfrm>
          <a:prstGeom prst="rect">
            <a:avLst/>
          </a:prstGeom>
        </p:spPr>
        <p:txBody>
          <a:bodyPr>
            <a:spAutoFit/>
          </a:bodyPr>
          <a:lstStyle/>
          <a:p>
            <a:r>
              <a:rPr lang="ru-RU" sz="1200" dirty="0" smtClean="0"/>
              <a:t>“</a:t>
            </a:r>
            <a:r>
              <a:rPr lang="ru-RU" sz="1200" b="1" dirty="0" smtClean="0"/>
              <a:t>Кричалки—</a:t>
            </a:r>
            <a:r>
              <a:rPr lang="ru-RU" sz="1200" b="1" dirty="0" err="1" smtClean="0"/>
              <a:t>шепталки</a:t>
            </a:r>
            <a:r>
              <a:rPr lang="ru-RU" sz="1200" b="1" dirty="0" smtClean="0"/>
              <a:t>—</a:t>
            </a:r>
            <a:r>
              <a:rPr lang="ru-RU" sz="1200" b="1" dirty="0" err="1" smtClean="0"/>
              <a:t>молчалки</a:t>
            </a:r>
            <a:r>
              <a:rPr lang="ru-RU" sz="1200" b="1" dirty="0" smtClean="0"/>
              <a:t>”</a:t>
            </a:r>
            <a:r>
              <a:rPr lang="ru-RU" sz="1200" dirty="0" smtClean="0"/>
              <a:t> (Шевцова И.В.) Цель: развитие наблюдательности, умения действовать по правилу, волевой регуляции. Из разноцветного картона надо сделать 3 силуэта ладони: красный, желтый, синий. Это — сигналы. Когда взрослый поднимает красную ладонь — “кричалку” можно бегать, кричать, сильно шуметь; желтая ладонь — “шепталка” — можно тихо передвигаться и шептаться, на сигнал “молчалка” — синяя ладонь — дети должны замереть на месте или лечь на пол и не шевелиться. Заканчивать игру следует “молчанками”. </a:t>
            </a:r>
            <a:br>
              <a:rPr lang="ru-RU" sz="1200" dirty="0" smtClean="0"/>
            </a:br>
            <a:endParaRPr lang="ru-RU" sz="1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836712"/>
            <a:ext cx="8640960" cy="4893647"/>
          </a:xfrm>
          <a:prstGeom prst="rect">
            <a:avLst/>
          </a:prstGeom>
        </p:spPr>
        <p:txBody>
          <a:bodyPr wrap="square">
            <a:spAutoFit/>
          </a:bodyPr>
          <a:lstStyle/>
          <a:p>
            <a:r>
              <a:rPr lang="ru-RU" sz="1200" b="1" dirty="0"/>
              <a:t>“Гвалт” </a:t>
            </a:r>
            <a:r>
              <a:rPr lang="ru-RU" sz="1200" dirty="0"/>
              <a:t>(</a:t>
            </a:r>
            <a:r>
              <a:rPr lang="ru-RU" sz="1200" dirty="0" err="1"/>
              <a:t>Коротаева</a:t>
            </a:r>
            <a:r>
              <a:rPr lang="ru-RU" sz="1200" dirty="0"/>
              <a:t> Е.В., 1997) Цель: развитие концентрации внимания. Один из участников (по желанию) становится водящим и выходит за дверь. Группа выбирает какую-либо фразу или строчку из известной всем песни, которую распределяют так: каждому участнику по одному слову. Затем входит водящий, и игроки все одновременно, хором, начинают громко повторять каждый свое слово. Водящий должен догадаться, что это за песня, собрав ее по словечку. Желательно, чтобы до того как войдет водящий, каждый ребенок повторил вслух доставшееся ему слово. </a:t>
            </a:r>
            <a:endParaRPr lang="ru-RU" sz="1200" dirty="0" smtClean="0"/>
          </a:p>
          <a:p>
            <a:r>
              <a:rPr lang="ru-RU" sz="1200" dirty="0"/>
              <a:t/>
            </a:r>
            <a:br>
              <a:rPr lang="ru-RU" sz="1200" dirty="0"/>
            </a:br>
            <a:r>
              <a:rPr lang="ru-RU" sz="1200" dirty="0"/>
              <a:t/>
            </a:r>
            <a:br>
              <a:rPr lang="ru-RU" sz="1200" dirty="0"/>
            </a:br>
            <a:r>
              <a:rPr lang="ru-RU" sz="1200" b="1" dirty="0"/>
              <a:t>"Морские волны" </a:t>
            </a:r>
            <a:r>
              <a:rPr lang="ru-RU" sz="1200" dirty="0"/>
              <a:t>(Лютова Е.К., Монина Г. Б.) Цель: научить детей переключать внимание с одного вида деятельности на другой, способствовать снижению мышечного напряжения. </a:t>
            </a:r>
            <a:br>
              <a:rPr lang="ru-RU" sz="1200" dirty="0"/>
            </a:br>
            <a:r>
              <a:rPr lang="ru-RU" sz="1200" dirty="0"/>
              <a:t>По сигналу педагога “Штиль” все дети в классе “замирают”. По сигналу “Волны” дети по очереди встают за своими партами. Сначала встают ученики, сидящие за первыми партами. Через 2-3 секунды поднимаются те, кто сидит за вторыми партами и т.д. Как только очередь доходит до обитателей последних парт, они встают и все вместе хлопают в ладоши, после чего дети, вставшие первыми (за первыми партами), садятся и т.д. По сигналу учителя “Шторм” характер действий и последовательность их выполнения повторяется, с той лишь разницей, что дети не ждут 2-3 секунды, а встают друг за другом сразу. Закончить игру надо командой “Штиль”. </a:t>
            </a:r>
            <a:endParaRPr lang="ru-RU" sz="1200" dirty="0" smtClean="0"/>
          </a:p>
          <a:p>
            <a:r>
              <a:rPr lang="ru-RU" sz="1200" dirty="0"/>
              <a:t/>
            </a:r>
            <a:br>
              <a:rPr lang="ru-RU" sz="1200" dirty="0"/>
            </a:br>
            <a:r>
              <a:rPr lang="ru-RU" sz="1200" dirty="0"/>
              <a:t/>
            </a:r>
            <a:br>
              <a:rPr lang="ru-RU" sz="1200" dirty="0"/>
            </a:br>
            <a:r>
              <a:rPr lang="ru-RU" sz="1200" b="1" dirty="0"/>
              <a:t>"Ласковые лапки” </a:t>
            </a:r>
            <a:r>
              <a:rPr lang="ru-RU" sz="1200" dirty="0"/>
              <a:t>Цель: снятие напряжения, мышечных зажимов, снижение агрессивности, развитие чувственного восприятия, гармонизация отношений между ребенком и взрослым.</a:t>
            </a:r>
            <a:br>
              <a:rPr lang="ru-RU" sz="1200" dirty="0"/>
            </a:br>
            <a:r>
              <a:rPr lang="ru-RU" sz="1200" dirty="0"/>
              <a:t>Взрослый подбирает 6-7 мелких предметов различной фактуры: кусочек меха, кисточку, стеклянный флакон, бусы, вату и т. д. Все это выкладывается на стол. Ребенку предлагается оголить руку по локоть; воспитатель объясняет, что по руке будет ходить “зверек” и касаться ласковыми лапками. Надо с закрытыми глазами угадать, какой “зверек” прикасается к руке – отгадать предмет. Прикосновения должны быть поглаживающими, приятными. Вариант игры: “зверек” будет прикасаться к щеке, колену, ладони. Можно поменяться с ребенком местами.</a:t>
            </a:r>
            <a:br>
              <a:rPr lang="ru-RU" sz="1200" dirty="0"/>
            </a:br>
            <a:r>
              <a:rPr lang="ru-RU" sz="1200" dirty="0"/>
              <a:t/>
            </a:r>
            <a:br>
              <a:rPr lang="ru-RU" sz="1200" dirty="0"/>
            </a:br>
            <a:endParaRPr lang="ru-RU"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352928" cy="4154984"/>
          </a:xfrm>
          <a:prstGeom prst="rect">
            <a:avLst/>
          </a:prstGeom>
        </p:spPr>
        <p:txBody>
          <a:bodyPr wrap="square">
            <a:spAutoFit/>
          </a:bodyPr>
          <a:lstStyle/>
          <a:p>
            <a:r>
              <a:rPr lang="ru-RU" sz="1200" b="1" dirty="0" smtClean="0"/>
              <a:t>“ Броуновское движение” </a:t>
            </a:r>
            <a:r>
              <a:rPr lang="ru-RU" sz="1200" dirty="0" smtClean="0"/>
              <a:t>Цель: развитие умения распределять </a:t>
            </a:r>
            <a:r>
              <a:rPr lang="ru-RU" sz="1200" dirty="0" err="1" smtClean="0"/>
              <a:t>внимание.Все</a:t>
            </a:r>
            <a:r>
              <a:rPr lang="ru-RU" sz="1200" dirty="0" smtClean="0"/>
              <a:t> дети стают в круг. Ведущий вкатывает в центр круга один за другим теннисные мячики. Детям сообщаются правила игры: мячи не должны останавливаться и выкатываться за пределы круга, их можно толкать ногой или рукой. Если участники успешно выполняют правила игры, ведущий вкатывает дополнительное количество мячей. Смысл игры – установить командный рекорд по количеству мячей в круге.</a:t>
            </a:r>
          </a:p>
          <a:p>
            <a:r>
              <a:rPr lang="ru-RU" sz="1200" dirty="0" smtClean="0"/>
              <a:t/>
            </a:r>
            <a:br>
              <a:rPr lang="ru-RU" sz="1200" dirty="0" smtClean="0"/>
            </a:br>
            <a:r>
              <a:rPr lang="ru-RU" sz="1200" dirty="0" smtClean="0"/>
              <a:t/>
            </a:r>
            <a:br>
              <a:rPr lang="ru-RU" sz="1200" dirty="0" smtClean="0"/>
            </a:br>
            <a:r>
              <a:rPr lang="ru-RU" sz="1200" dirty="0" smtClean="0"/>
              <a:t/>
            </a:r>
            <a:br>
              <a:rPr lang="ru-RU" sz="1200" dirty="0" smtClean="0"/>
            </a:br>
            <a:r>
              <a:rPr lang="ru-RU" sz="1200" b="1" dirty="0" smtClean="0"/>
              <a:t>“ Передай мяч” </a:t>
            </a:r>
            <a:r>
              <a:rPr lang="ru-RU" sz="1200" dirty="0" smtClean="0"/>
              <a:t>Цель: снять излишнюю двигательную </a:t>
            </a:r>
            <a:r>
              <a:rPr lang="ru-RU" sz="1200" dirty="0" err="1" smtClean="0"/>
              <a:t>активность.Сидя</a:t>
            </a:r>
            <a:r>
              <a:rPr lang="ru-RU" sz="1200" dirty="0" smtClean="0"/>
              <a:t> на стульях или стоя в кругу, играющие стараются как можно быстрее передать мяч, не уронив его, соседу. Можно в максимально быстром темпе бросать мяч друг другу или передавать его, повернувшись спиной в круг и убрав руки за спину. Усложнить упражнение можно, попросив детей играть с закрытыми глазами или используя в игре одновременно несколько мячей.</a:t>
            </a:r>
            <a:br>
              <a:rPr lang="ru-RU" sz="1200" dirty="0" smtClean="0"/>
            </a:br>
            <a:endParaRPr lang="ru-RU" sz="1200" dirty="0" smtClean="0"/>
          </a:p>
          <a:p>
            <a:endParaRPr lang="ru-RU" sz="1200" dirty="0"/>
          </a:p>
          <a:p>
            <a:r>
              <a:rPr lang="ru-RU" sz="1200" dirty="0" smtClean="0"/>
              <a:t/>
            </a:r>
            <a:br>
              <a:rPr lang="ru-RU" sz="1200" dirty="0" smtClean="0"/>
            </a:br>
            <a:r>
              <a:rPr lang="ru-RU" sz="1200" b="1" dirty="0" smtClean="0"/>
              <a:t>“Запрещенное движение”</a:t>
            </a:r>
            <a:r>
              <a:rPr lang="ru-RU" sz="1200" dirty="0" smtClean="0"/>
              <a:t> Цель: игра с четкими правилами организует, дисциплинирует детей, сплачивает играющих, развивает быстроту реакции и вызывает здоровый эмоциональный подъем. Дети стоят лицом к ведущему. Под музыку с началом каждого такта они повторяют движения, которые показывает ведущий. Затем выбирается одно движение, которое нельзя будет выполнять. Тот, кто повторит запрещенное движение, выходит из игры.</a:t>
            </a:r>
            <a:br>
              <a:rPr lang="ru-RU" sz="1200" dirty="0" smtClean="0"/>
            </a:br>
            <a:r>
              <a:rPr lang="ru-RU" sz="1200" dirty="0" smtClean="0"/>
              <a:t>Вместо показа движения можно называть вслух цифры. Участники игры повторяют хором все цифры, кроме одной, запрещенной, например, цифры “пять’. Когда дети ее услышат, они должны будут хлопнуть в ладоши (или покружиться на месте). </a:t>
            </a:r>
            <a:endParaRPr lang="ru-RU" sz="1200" dirty="0"/>
          </a:p>
        </p:txBody>
      </p:sp>
      <p:pic>
        <p:nvPicPr>
          <p:cNvPr id="23554" name="Picture 2" descr="http://im3-tub-ru.yandex.net/i?id=95898370-52-72&amp;n=21">
            <a:hlinkClick r:id="rId2"/>
          </p:cNvPr>
          <p:cNvPicPr>
            <a:picLocks noChangeAspect="1" noChangeArrowheads="1"/>
          </p:cNvPicPr>
          <p:nvPr/>
        </p:nvPicPr>
        <p:blipFill>
          <a:blip r:embed="rId3" cstate="print"/>
          <a:srcRect/>
          <a:stretch>
            <a:fillRect/>
          </a:stretch>
        </p:blipFill>
        <p:spPr bwMode="auto">
          <a:xfrm>
            <a:off x="3923928" y="5085184"/>
            <a:ext cx="1257300" cy="14287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260648"/>
            <a:ext cx="7704856" cy="523220"/>
          </a:xfrm>
          <a:prstGeom prst="rect">
            <a:avLst/>
          </a:prstGeom>
        </p:spPr>
        <p:txBody>
          <a:bodyPr wrap="square">
            <a:spAutoFit/>
          </a:bodyPr>
          <a:lstStyle/>
          <a:p>
            <a:pPr algn="ctr"/>
            <a:r>
              <a:rPr lang="ru-RU" sz="2800" b="1" dirty="0" smtClean="0">
                <a:solidFill>
                  <a:srgbClr val="FF0000"/>
                </a:solidFill>
              </a:rPr>
              <a:t>СДВГ: основные методы лечения и коррекции</a:t>
            </a:r>
            <a:endParaRPr lang="ru-RU" sz="2800" dirty="0">
              <a:solidFill>
                <a:srgbClr val="FF0000"/>
              </a:solidFill>
            </a:endParaRPr>
          </a:p>
        </p:txBody>
      </p:sp>
      <p:sp>
        <p:nvSpPr>
          <p:cNvPr id="3" name="Прямоугольник 2"/>
          <p:cNvSpPr/>
          <p:nvPr/>
        </p:nvSpPr>
        <p:spPr>
          <a:xfrm>
            <a:off x="395536" y="908720"/>
            <a:ext cx="8424936" cy="646331"/>
          </a:xfrm>
          <a:prstGeom prst="rect">
            <a:avLst/>
          </a:prstGeom>
        </p:spPr>
        <p:txBody>
          <a:bodyPr wrap="square">
            <a:spAutoFit/>
          </a:bodyPr>
          <a:lstStyle/>
          <a:p>
            <a:pPr algn="ctr"/>
            <a:r>
              <a:rPr lang="ru-RU" dirty="0" smtClean="0"/>
              <a:t>Современный взгляд на проблему коррекции проявлений СДВГ предусматривает комплексный подход, включающий</a:t>
            </a:r>
            <a:endParaRPr lang="ru-RU" dirty="0"/>
          </a:p>
        </p:txBody>
      </p:sp>
      <p:sp>
        <p:nvSpPr>
          <p:cNvPr id="4" name="Стрелка вниз 3"/>
          <p:cNvSpPr/>
          <p:nvPr/>
        </p:nvSpPr>
        <p:spPr>
          <a:xfrm rot="2350661">
            <a:off x="2998774" y="1493234"/>
            <a:ext cx="356330" cy="1566720"/>
          </a:xfrm>
          <a:prstGeom prst="downArrow">
            <a:avLst>
              <a:gd name="adj1" fmla="val 50000"/>
              <a:gd name="adj2" fmla="val 43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539552" y="2996952"/>
            <a:ext cx="3000758" cy="369332"/>
          </a:xfrm>
          <a:prstGeom prst="rect">
            <a:avLst/>
          </a:prstGeom>
        </p:spPr>
        <p:txBody>
          <a:bodyPr wrap="none">
            <a:spAutoFit/>
          </a:bodyPr>
          <a:lstStyle/>
          <a:p>
            <a:r>
              <a:rPr lang="ru-RU" b="1" dirty="0" smtClean="0">
                <a:solidFill>
                  <a:srgbClr val="00B050"/>
                </a:solidFill>
              </a:rPr>
              <a:t>М</a:t>
            </a:r>
            <a:r>
              <a:rPr lang="ru-RU" b="1" dirty="0" smtClean="0">
                <a:solidFill>
                  <a:srgbClr val="00B050"/>
                </a:solidFill>
              </a:rPr>
              <a:t>едикаментозные методы </a:t>
            </a:r>
            <a:endParaRPr lang="ru-RU" b="1" dirty="0">
              <a:solidFill>
                <a:srgbClr val="00B050"/>
              </a:solidFill>
            </a:endParaRPr>
          </a:p>
        </p:txBody>
      </p:sp>
      <p:sp>
        <p:nvSpPr>
          <p:cNvPr id="7" name="Прямоугольник 6"/>
          <p:cNvSpPr/>
          <p:nvPr/>
        </p:nvSpPr>
        <p:spPr>
          <a:xfrm>
            <a:off x="5364088" y="2996952"/>
            <a:ext cx="3170612" cy="369332"/>
          </a:xfrm>
          <a:prstGeom prst="rect">
            <a:avLst/>
          </a:prstGeom>
        </p:spPr>
        <p:txBody>
          <a:bodyPr wrap="none">
            <a:spAutoFit/>
          </a:bodyPr>
          <a:lstStyle/>
          <a:p>
            <a:r>
              <a:rPr lang="ru-RU" b="1" dirty="0">
                <a:solidFill>
                  <a:srgbClr val="00B050"/>
                </a:solidFill>
              </a:rPr>
              <a:t>Н</a:t>
            </a:r>
            <a:r>
              <a:rPr lang="ru-RU" b="1" dirty="0" smtClean="0">
                <a:solidFill>
                  <a:srgbClr val="00B050"/>
                </a:solidFill>
              </a:rPr>
              <a:t>емедикаментозные методы</a:t>
            </a:r>
            <a:endParaRPr lang="ru-RU" b="1" dirty="0">
              <a:solidFill>
                <a:srgbClr val="00B050"/>
              </a:solidFill>
            </a:endParaRPr>
          </a:p>
        </p:txBody>
      </p:sp>
      <p:sp>
        <p:nvSpPr>
          <p:cNvPr id="8" name="Прямоугольник 7"/>
          <p:cNvSpPr/>
          <p:nvPr/>
        </p:nvSpPr>
        <p:spPr>
          <a:xfrm>
            <a:off x="5076056" y="3861048"/>
            <a:ext cx="3816424" cy="923330"/>
          </a:xfrm>
          <a:prstGeom prst="rect">
            <a:avLst/>
          </a:prstGeom>
        </p:spPr>
        <p:txBody>
          <a:bodyPr wrap="square">
            <a:spAutoFit/>
          </a:bodyPr>
          <a:lstStyle/>
          <a:p>
            <a:pPr>
              <a:buFont typeface="Arial" pitchFamily="34" charset="0"/>
              <a:buChar char="•"/>
            </a:pPr>
            <a:r>
              <a:rPr lang="ru-RU" dirty="0" smtClean="0"/>
              <a:t> психотерапия</a:t>
            </a:r>
          </a:p>
          <a:p>
            <a:pPr>
              <a:buFont typeface="Arial" pitchFamily="34" charset="0"/>
              <a:buChar char="•"/>
            </a:pPr>
            <a:r>
              <a:rPr lang="ru-RU" dirty="0"/>
              <a:t> </a:t>
            </a:r>
            <a:r>
              <a:rPr lang="ru-RU" dirty="0" smtClean="0"/>
              <a:t>педагогическая коррекция</a:t>
            </a:r>
          </a:p>
          <a:p>
            <a:pPr>
              <a:buFont typeface="Arial" pitchFamily="34" charset="0"/>
              <a:buChar char="•"/>
            </a:pPr>
            <a:r>
              <a:rPr lang="ru-RU" dirty="0" smtClean="0"/>
              <a:t> нейропсихологическая коррекция </a:t>
            </a:r>
            <a:endParaRPr lang="ru-RU" dirty="0"/>
          </a:p>
        </p:txBody>
      </p:sp>
      <p:sp>
        <p:nvSpPr>
          <p:cNvPr id="10" name="Прямоугольник 9"/>
          <p:cNvSpPr/>
          <p:nvPr/>
        </p:nvSpPr>
        <p:spPr>
          <a:xfrm>
            <a:off x="611560" y="3933056"/>
            <a:ext cx="4248472" cy="923330"/>
          </a:xfrm>
          <a:prstGeom prst="rect">
            <a:avLst/>
          </a:prstGeom>
        </p:spPr>
        <p:txBody>
          <a:bodyPr wrap="square">
            <a:spAutoFit/>
          </a:bodyPr>
          <a:lstStyle/>
          <a:p>
            <a:pPr>
              <a:buFont typeface="Arial" pitchFamily="34" charset="0"/>
              <a:buChar char="•"/>
            </a:pPr>
            <a:r>
              <a:rPr lang="ru-RU" dirty="0" smtClean="0"/>
              <a:t> терапия ММД</a:t>
            </a:r>
          </a:p>
          <a:p>
            <a:pPr>
              <a:buFont typeface="Arial" pitchFamily="34" charset="0"/>
              <a:buChar char="•"/>
            </a:pPr>
            <a:r>
              <a:rPr lang="ru-RU" dirty="0"/>
              <a:t> </a:t>
            </a:r>
            <a:r>
              <a:rPr lang="ru-RU" dirty="0" smtClean="0"/>
              <a:t>терапия СДВГ</a:t>
            </a:r>
          </a:p>
          <a:p>
            <a:pPr>
              <a:buFont typeface="Arial" pitchFamily="34" charset="0"/>
              <a:buChar char="•"/>
            </a:pPr>
            <a:r>
              <a:rPr lang="ru-RU" dirty="0" smtClean="0"/>
              <a:t> терапия психиатрических нарушений</a:t>
            </a:r>
            <a:endParaRPr lang="ru-RU" dirty="0"/>
          </a:p>
        </p:txBody>
      </p:sp>
      <p:sp>
        <p:nvSpPr>
          <p:cNvPr id="11" name="Стрелка вниз 10"/>
          <p:cNvSpPr/>
          <p:nvPr/>
        </p:nvSpPr>
        <p:spPr>
          <a:xfrm rot="19351050">
            <a:off x="5587969" y="1503476"/>
            <a:ext cx="356330" cy="1566720"/>
          </a:xfrm>
          <a:prstGeom prst="downArrow">
            <a:avLst>
              <a:gd name="adj1" fmla="val 50000"/>
              <a:gd name="adj2" fmla="val 437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8424936" cy="5155257"/>
          </a:xfrm>
          <a:prstGeom prst="rect">
            <a:avLst/>
          </a:prstGeom>
        </p:spPr>
        <p:txBody>
          <a:bodyPr wrap="square">
            <a:spAutoFit/>
          </a:bodyPr>
          <a:lstStyle/>
          <a:p>
            <a:pPr marL="342900" indent="-342900">
              <a:buFont typeface="+mj-lt"/>
              <a:buAutoNum type="arabicPeriod"/>
            </a:pPr>
            <a:r>
              <a:rPr lang="ru-RU" dirty="0" smtClean="0"/>
              <a:t>Специфические препараты </a:t>
            </a:r>
          </a:p>
          <a:p>
            <a:pPr marL="342900" indent="-342900"/>
            <a:r>
              <a:rPr lang="ru-RU" dirty="0"/>
              <a:t> </a:t>
            </a:r>
            <a:r>
              <a:rPr lang="ru-RU" dirty="0" smtClean="0"/>
              <a:t>      </a:t>
            </a:r>
            <a:r>
              <a:rPr lang="ru-RU" i="1" dirty="0" smtClean="0">
                <a:solidFill>
                  <a:schemeClr val="bg1">
                    <a:lumMod val="50000"/>
                  </a:schemeClr>
                </a:solidFill>
              </a:rPr>
              <a:t>- </a:t>
            </a:r>
            <a:r>
              <a:rPr lang="ru-RU" i="1" dirty="0" err="1" smtClean="0">
                <a:solidFill>
                  <a:schemeClr val="bg1">
                    <a:lumMod val="50000"/>
                  </a:schemeClr>
                </a:solidFill>
              </a:rPr>
              <a:t>Психостимуляторы</a:t>
            </a:r>
            <a:r>
              <a:rPr lang="ru-RU" i="1" dirty="0" smtClean="0">
                <a:solidFill>
                  <a:schemeClr val="bg1">
                    <a:lumMod val="50000"/>
                  </a:schemeClr>
                </a:solidFill>
              </a:rPr>
              <a:t> </a:t>
            </a:r>
            <a:r>
              <a:rPr lang="ru-RU" sz="1100" i="1" dirty="0" smtClean="0">
                <a:solidFill>
                  <a:schemeClr val="bg1">
                    <a:lumMod val="50000"/>
                  </a:schemeClr>
                </a:solidFill>
              </a:rPr>
              <a:t>(в России в настоящий момент запрещены к применению: </a:t>
            </a:r>
            <a:r>
              <a:rPr lang="ru-RU" sz="1100" i="1" dirty="0" err="1" smtClean="0">
                <a:solidFill>
                  <a:schemeClr val="bg1">
                    <a:lumMod val="50000"/>
                  </a:schemeClr>
                </a:solidFill>
              </a:rPr>
              <a:t>Риталин</a:t>
            </a:r>
            <a:r>
              <a:rPr lang="ru-RU" sz="1100" i="1" dirty="0" smtClean="0">
                <a:solidFill>
                  <a:schemeClr val="bg1">
                    <a:lumMod val="50000"/>
                  </a:schemeClr>
                </a:solidFill>
              </a:rPr>
              <a:t>); </a:t>
            </a:r>
          </a:p>
          <a:p>
            <a:pPr marL="342900" indent="-342900"/>
            <a:r>
              <a:rPr lang="ru-RU" sz="1100" i="1" dirty="0">
                <a:solidFill>
                  <a:schemeClr val="bg1">
                    <a:lumMod val="50000"/>
                  </a:schemeClr>
                </a:solidFill>
              </a:rPr>
              <a:t> </a:t>
            </a:r>
            <a:r>
              <a:rPr lang="ru-RU" sz="1100" i="1" dirty="0" smtClean="0">
                <a:solidFill>
                  <a:schemeClr val="bg1">
                    <a:lumMod val="50000"/>
                  </a:schemeClr>
                </a:solidFill>
              </a:rPr>
              <a:t>          -   </a:t>
            </a:r>
            <a:r>
              <a:rPr lang="ru-RU" i="1" dirty="0" err="1" smtClean="0">
                <a:solidFill>
                  <a:schemeClr val="bg1">
                    <a:lumMod val="50000"/>
                  </a:schemeClr>
                </a:solidFill>
              </a:rPr>
              <a:t>Страттера</a:t>
            </a:r>
            <a:r>
              <a:rPr lang="ru-RU" i="1" dirty="0" smtClean="0">
                <a:solidFill>
                  <a:schemeClr val="bg1">
                    <a:lumMod val="50000"/>
                  </a:schemeClr>
                </a:solidFill>
              </a:rPr>
              <a:t> - </a:t>
            </a:r>
            <a:r>
              <a:rPr lang="ru-RU" i="1" dirty="0" err="1" smtClean="0">
                <a:solidFill>
                  <a:schemeClr val="bg1">
                    <a:lumMod val="50000"/>
                  </a:schemeClr>
                </a:solidFill>
              </a:rPr>
              <a:t>атомоксетин</a:t>
            </a:r>
            <a:r>
              <a:rPr lang="ru-RU" i="1" dirty="0" smtClean="0">
                <a:solidFill>
                  <a:schemeClr val="bg1">
                    <a:lumMod val="50000"/>
                  </a:schemeClr>
                </a:solidFill>
              </a:rPr>
              <a:t> </a:t>
            </a:r>
            <a:r>
              <a:rPr lang="ru-RU" sz="1100" i="1" dirty="0" smtClean="0">
                <a:solidFill>
                  <a:schemeClr val="bg1">
                    <a:lumMod val="50000"/>
                  </a:schemeClr>
                </a:solidFill>
              </a:rPr>
              <a:t>(с марта 2007 года в аптеках России).</a:t>
            </a:r>
          </a:p>
          <a:p>
            <a:pPr marL="342900" indent="-342900"/>
            <a:endParaRPr lang="ru-RU" sz="1100" dirty="0" smtClean="0"/>
          </a:p>
          <a:p>
            <a:pPr marL="342900" indent="-342900"/>
            <a:endParaRPr lang="ru-RU" dirty="0" smtClean="0"/>
          </a:p>
          <a:p>
            <a:pPr marL="342900" indent="-342900"/>
            <a:endParaRPr lang="ru-RU" dirty="0" smtClean="0"/>
          </a:p>
          <a:p>
            <a:pPr marL="342900" indent="-342900">
              <a:buAutoNum type="arabicPeriod" startAt="2"/>
            </a:pPr>
            <a:r>
              <a:rPr lang="ru-RU" dirty="0" smtClean="0"/>
              <a:t>Медикаментозная терапия ММД (не оказывают выраженного влияния на </a:t>
            </a:r>
            <a:r>
              <a:rPr lang="ru-RU" dirty="0" err="1" smtClean="0"/>
              <a:t>гиперактивность</a:t>
            </a:r>
            <a:r>
              <a:rPr lang="ru-RU" dirty="0" smtClean="0"/>
              <a:t> и импульсивность):</a:t>
            </a:r>
          </a:p>
          <a:p>
            <a:pPr marL="342900" indent="-342900">
              <a:buFont typeface="Arial" pitchFamily="34" charset="0"/>
              <a:buChar char="•"/>
            </a:pPr>
            <a:r>
              <a:rPr lang="ru-RU" i="1" dirty="0" err="1" smtClean="0">
                <a:solidFill>
                  <a:schemeClr val="bg1">
                    <a:lumMod val="50000"/>
                  </a:schemeClr>
                </a:solidFill>
              </a:rPr>
              <a:t>Ноотропы</a:t>
            </a:r>
            <a:r>
              <a:rPr lang="ru-RU" i="1" dirty="0" smtClean="0">
                <a:solidFill>
                  <a:schemeClr val="bg1">
                    <a:lumMod val="50000"/>
                  </a:schemeClr>
                </a:solidFill>
              </a:rPr>
              <a:t> и </a:t>
            </a:r>
            <a:r>
              <a:rPr lang="ru-RU" i="1" dirty="0" err="1" smtClean="0">
                <a:solidFill>
                  <a:schemeClr val="bg1">
                    <a:lumMod val="50000"/>
                  </a:schemeClr>
                </a:solidFill>
              </a:rPr>
              <a:t>нейрометаболические</a:t>
            </a:r>
            <a:r>
              <a:rPr lang="ru-RU" i="1" dirty="0" smtClean="0">
                <a:solidFill>
                  <a:schemeClr val="bg1">
                    <a:lumMod val="50000"/>
                  </a:schemeClr>
                </a:solidFill>
              </a:rPr>
              <a:t> препараты </a:t>
            </a:r>
            <a:r>
              <a:rPr lang="ru-RU" sz="1200" i="1" dirty="0" smtClean="0">
                <a:solidFill>
                  <a:schemeClr val="bg1">
                    <a:lumMod val="50000"/>
                  </a:schemeClr>
                </a:solidFill>
              </a:rPr>
              <a:t>(</a:t>
            </a:r>
            <a:r>
              <a:rPr lang="ru-RU" sz="1200" i="1" dirty="0" err="1" smtClean="0">
                <a:solidFill>
                  <a:schemeClr val="bg1">
                    <a:lumMod val="50000"/>
                  </a:schemeClr>
                </a:solidFill>
              </a:rPr>
              <a:t>Ноотропил</a:t>
            </a:r>
            <a:r>
              <a:rPr lang="ru-RU" sz="1200" i="1" dirty="0" smtClean="0">
                <a:solidFill>
                  <a:schemeClr val="bg1">
                    <a:lumMod val="50000"/>
                  </a:schemeClr>
                </a:solidFill>
              </a:rPr>
              <a:t>, </a:t>
            </a:r>
            <a:r>
              <a:rPr lang="ru-RU" sz="1200" i="1" dirty="0" err="1" smtClean="0">
                <a:solidFill>
                  <a:schemeClr val="bg1">
                    <a:lumMod val="50000"/>
                  </a:schemeClr>
                </a:solidFill>
              </a:rPr>
              <a:t>Нооклерин</a:t>
            </a:r>
            <a:r>
              <a:rPr lang="ru-RU" sz="1200" i="1" dirty="0" smtClean="0">
                <a:solidFill>
                  <a:schemeClr val="bg1">
                    <a:lumMod val="50000"/>
                  </a:schemeClr>
                </a:solidFill>
              </a:rPr>
              <a:t>, </a:t>
            </a:r>
            <a:r>
              <a:rPr lang="ru-RU" sz="1200" i="1" dirty="0" err="1" smtClean="0">
                <a:solidFill>
                  <a:schemeClr val="bg1">
                    <a:lumMod val="50000"/>
                  </a:schemeClr>
                </a:solidFill>
              </a:rPr>
              <a:t>Фенотропил</a:t>
            </a:r>
            <a:r>
              <a:rPr lang="ru-RU" sz="1200" i="1" dirty="0" smtClean="0">
                <a:solidFill>
                  <a:schemeClr val="bg1">
                    <a:lumMod val="50000"/>
                  </a:schemeClr>
                </a:solidFill>
              </a:rPr>
              <a:t>, </a:t>
            </a:r>
            <a:r>
              <a:rPr lang="ru-RU" sz="1200" i="1" dirty="0" err="1" smtClean="0">
                <a:solidFill>
                  <a:schemeClr val="bg1">
                    <a:lumMod val="50000"/>
                  </a:schemeClr>
                </a:solidFill>
              </a:rPr>
              <a:t>Фенибут</a:t>
            </a:r>
            <a:r>
              <a:rPr lang="ru-RU" sz="1200" i="1" dirty="0" smtClean="0">
                <a:solidFill>
                  <a:schemeClr val="bg1">
                    <a:lumMod val="50000"/>
                  </a:schemeClr>
                </a:solidFill>
              </a:rPr>
              <a:t>, </a:t>
            </a:r>
            <a:r>
              <a:rPr lang="ru-RU" sz="1200" i="1" dirty="0" err="1" smtClean="0">
                <a:solidFill>
                  <a:schemeClr val="bg1">
                    <a:lumMod val="50000"/>
                  </a:schemeClr>
                </a:solidFill>
              </a:rPr>
              <a:t>Пантогам</a:t>
            </a:r>
            <a:r>
              <a:rPr lang="ru-RU" sz="1200" i="1" dirty="0" smtClean="0">
                <a:solidFill>
                  <a:schemeClr val="bg1">
                    <a:lumMod val="50000"/>
                  </a:schemeClr>
                </a:solidFill>
              </a:rPr>
              <a:t>, </a:t>
            </a:r>
            <a:r>
              <a:rPr lang="ru-RU" sz="1200" i="1" dirty="0" err="1" smtClean="0">
                <a:solidFill>
                  <a:schemeClr val="bg1">
                    <a:lumMod val="50000"/>
                  </a:schemeClr>
                </a:solidFill>
              </a:rPr>
              <a:t>Глиатилин</a:t>
            </a:r>
            <a:r>
              <a:rPr lang="ru-RU" sz="1200" i="1" dirty="0" smtClean="0">
                <a:solidFill>
                  <a:schemeClr val="bg1">
                    <a:lumMod val="50000"/>
                  </a:schemeClr>
                </a:solidFill>
              </a:rPr>
              <a:t>, </a:t>
            </a:r>
            <a:r>
              <a:rPr lang="ru-RU" sz="1200" i="1" dirty="0" err="1" smtClean="0">
                <a:solidFill>
                  <a:schemeClr val="bg1">
                    <a:lumMod val="50000"/>
                  </a:schemeClr>
                </a:solidFill>
              </a:rPr>
              <a:t>Акатинола</a:t>
            </a:r>
            <a:r>
              <a:rPr lang="ru-RU" sz="1200" i="1" dirty="0" smtClean="0">
                <a:solidFill>
                  <a:schemeClr val="bg1">
                    <a:lumMod val="50000"/>
                  </a:schemeClr>
                </a:solidFill>
              </a:rPr>
              <a:t> </a:t>
            </a:r>
            <a:r>
              <a:rPr lang="ru-RU" sz="1200" i="1" dirty="0" err="1" smtClean="0">
                <a:solidFill>
                  <a:schemeClr val="bg1">
                    <a:lumMod val="50000"/>
                  </a:schemeClr>
                </a:solidFill>
              </a:rPr>
              <a:t>мемантин</a:t>
            </a:r>
            <a:r>
              <a:rPr lang="ru-RU" sz="1200" i="1" dirty="0" smtClean="0">
                <a:solidFill>
                  <a:schemeClr val="bg1">
                    <a:lumMod val="50000"/>
                  </a:schemeClr>
                </a:solidFill>
              </a:rPr>
              <a:t>);   </a:t>
            </a:r>
            <a:endParaRPr lang="ru-RU" sz="1200" i="1" dirty="0">
              <a:solidFill>
                <a:schemeClr val="bg1">
                  <a:lumMod val="50000"/>
                </a:schemeClr>
              </a:solidFill>
            </a:endParaRPr>
          </a:p>
          <a:p>
            <a:pPr marL="342900" indent="-342900">
              <a:buFont typeface="Arial" pitchFamily="34" charset="0"/>
              <a:buChar char="•"/>
            </a:pPr>
            <a:r>
              <a:rPr lang="ru-RU" i="1" dirty="0" smtClean="0">
                <a:solidFill>
                  <a:schemeClr val="bg1">
                    <a:lumMod val="50000"/>
                  </a:schemeClr>
                </a:solidFill>
              </a:rPr>
              <a:t>Препараты влияющие на метаболизм </a:t>
            </a:r>
            <a:r>
              <a:rPr lang="ru-RU" i="1" dirty="0" err="1" smtClean="0">
                <a:solidFill>
                  <a:schemeClr val="bg1">
                    <a:lumMod val="50000"/>
                  </a:schemeClr>
                </a:solidFill>
              </a:rPr>
              <a:t>нейромедиаторов</a:t>
            </a:r>
            <a:r>
              <a:rPr lang="ru-RU" i="1" dirty="0" smtClean="0">
                <a:solidFill>
                  <a:schemeClr val="bg1">
                    <a:lumMod val="50000"/>
                  </a:schemeClr>
                </a:solidFill>
              </a:rPr>
              <a:t> в ГМ </a:t>
            </a:r>
            <a:r>
              <a:rPr lang="ru-RU" sz="1200" i="1" dirty="0" smtClean="0">
                <a:solidFill>
                  <a:schemeClr val="bg1">
                    <a:lumMod val="50000"/>
                  </a:schemeClr>
                </a:solidFill>
              </a:rPr>
              <a:t>(</a:t>
            </a:r>
            <a:r>
              <a:rPr lang="ru-RU" sz="1200" i="1" dirty="0" err="1" smtClean="0">
                <a:solidFill>
                  <a:schemeClr val="bg1">
                    <a:lumMod val="50000"/>
                  </a:schemeClr>
                </a:solidFill>
              </a:rPr>
              <a:t>Кортексин</a:t>
            </a:r>
            <a:r>
              <a:rPr lang="ru-RU" sz="1200" i="1" dirty="0" smtClean="0">
                <a:solidFill>
                  <a:schemeClr val="bg1">
                    <a:lumMod val="50000"/>
                  </a:schemeClr>
                </a:solidFill>
              </a:rPr>
              <a:t>, </a:t>
            </a:r>
            <a:r>
              <a:rPr lang="ru-RU" sz="1200" i="1" dirty="0" err="1" smtClean="0">
                <a:solidFill>
                  <a:schemeClr val="bg1">
                    <a:lumMod val="50000"/>
                  </a:schemeClr>
                </a:solidFill>
              </a:rPr>
              <a:t>Церебролизин</a:t>
            </a:r>
            <a:r>
              <a:rPr lang="ru-RU" sz="1200" i="1" dirty="0" smtClean="0">
                <a:solidFill>
                  <a:schemeClr val="bg1">
                    <a:lumMod val="50000"/>
                  </a:schemeClr>
                </a:solidFill>
              </a:rPr>
              <a:t>, </a:t>
            </a:r>
            <a:r>
              <a:rPr lang="ru-RU" sz="1200" i="1" dirty="0" err="1" smtClean="0">
                <a:solidFill>
                  <a:schemeClr val="bg1">
                    <a:lumMod val="50000"/>
                  </a:schemeClr>
                </a:solidFill>
              </a:rPr>
              <a:t>Семакс</a:t>
            </a:r>
            <a:r>
              <a:rPr lang="ru-RU" sz="1200" i="1" dirty="0" smtClean="0">
                <a:solidFill>
                  <a:schemeClr val="bg1">
                    <a:lumMod val="50000"/>
                  </a:schemeClr>
                </a:solidFill>
              </a:rPr>
              <a:t>);</a:t>
            </a:r>
            <a:endParaRPr lang="ru-RU" i="1" dirty="0">
              <a:solidFill>
                <a:schemeClr val="bg1">
                  <a:lumMod val="50000"/>
                </a:schemeClr>
              </a:solidFill>
            </a:endParaRPr>
          </a:p>
          <a:p>
            <a:pPr marL="342900" indent="-342900">
              <a:buFont typeface="Arial" pitchFamily="34" charset="0"/>
              <a:buChar char="•"/>
            </a:pPr>
            <a:r>
              <a:rPr lang="ru-RU" i="1" dirty="0" smtClean="0">
                <a:solidFill>
                  <a:schemeClr val="bg1">
                    <a:lumMod val="50000"/>
                  </a:schemeClr>
                </a:solidFill>
              </a:rPr>
              <a:t>Препараты влияющие на мозговое кровообращение  </a:t>
            </a:r>
            <a:r>
              <a:rPr lang="ru-RU" sz="1200" i="1" dirty="0" smtClean="0">
                <a:solidFill>
                  <a:schemeClr val="bg1">
                    <a:lumMod val="50000"/>
                  </a:schemeClr>
                </a:solidFill>
              </a:rPr>
              <a:t>(</a:t>
            </a:r>
            <a:r>
              <a:rPr lang="ru-RU" sz="1200" i="1" dirty="0" err="1" smtClean="0">
                <a:solidFill>
                  <a:schemeClr val="bg1">
                    <a:lumMod val="50000"/>
                  </a:schemeClr>
                </a:solidFill>
              </a:rPr>
              <a:t>Кавинтон</a:t>
            </a:r>
            <a:r>
              <a:rPr lang="ru-RU" sz="1200" i="1" dirty="0" smtClean="0">
                <a:solidFill>
                  <a:schemeClr val="bg1">
                    <a:lumMod val="50000"/>
                  </a:schemeClr>
                </a:solidFill>
              </a:rPr>
              <a:t>, </a:t>
            </a:r>
            <a:r>
              <a:rPr lang="ru-RU" sz="1200" i="1" dirty="0" err="1" smtClean="0">
                <a:solidFill>
                  <a:schemeClr val="bg1">
                    <a:lumMod val="50000"/>
                  </a:schemeClr>
                </a:solidFill>
              </a:rPr>
              <a:t>Инстенон</a:t>
            </a:r>
            <a:r>
              <a:rPr lang="ru-RU" sz="1200" i="1" dirty="0" smtClean="0">
                <a:solidFill>
                  <a:schemeClr val="bg1">
                    <a:lumMod val="50000"/>
                  </a:schemeClr>
                </a:solidFill>
              </a:rPr>
              <a:t>).</a:t>
            </a:r>
          </a:p>
          <a:p>
            <a:pPr marL="342900" indent="-342900"/>
            <a:endParaRPr lang="ru-RU" sz="1200" dirty="0" smtClean="0"/>
          </a:p>
          <a:p>
            <a:pPr marL="228600" indent="-228600"/>
            <a:endParaRPr lang="ru-RU" sz="1200" dirty="0" smtClean="0"/>
          </a:p>
          <a:p>
            <a:pPr marL="228600" indent="-228600"/>
            <a:endParaRPr lang="ru-RU" sz="1200" dirty="0" smtClean="0"/>
          </a:p>
          <a:p>
            <a:pPr marL="228600" indent="-228600"/>
            <a:endParaRPr lang="ru-RU" sz="1200" dirty="0"/>
          </a:p>
          <a:p>
            <a:r>
              <a:rPr lang="ru-RU" dirty="0" smtClean="0"/>
              <a:t>3.   Медикаментозная терапия используемая для коррекции специфических       </a:t>
            </a:r>
          </a:p>
          <a:p>
            <a:r>
              <a:rPr lang="ru-RU" dirty="0"/>
              <a:t> </a:t>
            </a:r>
            <a:r>
              <a:rPr lang="ru-RU" dirty="0" smtClean="0"/>
              <a:t>     психиатрических проблем (аффективные нарушения, </a:t>
            </a:r>
            <a:r>
              <a:rPr lang="ru-RU" dirty="0" err="1" smtClean="0"/>
              <a:t>агресивность</a:t>
            </a:r>
            <a:r>
              <a:rPr lang="ru-RU" dirty="0" smtClean="0"/>
              <a:t>, тики... и др.    </a:t>
            </a:r>
          </a:p>
          <a:p>
            <a:r>
              <a:rPr lang="ru-RU" dirty="0"/>
              <a:t> </a:t>
            </a:r>
            <a:r>
              <a:rPr lang="ru-RU" dirty="0" smtClean="0"/>
              <a:t>     психические нарушения иногда сопутствующие СДВГ) </a:t>
            </a:r>
            <a:r>
              <a:rPr lang="ru-RU" sz="1200" i="1" dirty="0" smtClean="0">
                <a:solidFill>
                  <a:schemeClr val="bg1">
                    <a:lumMod val="50000"/>
                  </a:schemeClr>
                </a:solidFill>
              </a:rPr>
              <a:t>( </a:t>
            </a:r>
            <a:r>
              <a:rPr lang="ru-RU" sz="1200" i="1" dirty="0" err="1" smtClean="0">
                <a:solidFill>
                  <a:schemeClr val="bg1">
                    <a:lumMod val="50000"/>
                  </a:schemeClr>
                </a:solidFill>
              </a:rPr>
              <a:t>Сонапакс</a:t>
            </a:r>
            <a:r>
              <a:rPr lang="ru-RU" sz="1200" i="1" dirty="0" smtClean="0">
                <a:solidFill>
                  <a:schemeClr val="bg1">
                    <a:lumMod val="50000"/>
                  </a:schemeClr>
                </a:solidFill>
              </a:rPr>
              <a:t> (</a:t>
            </a:r>
            <a:r>
              <a:rPr lang="ru-RU" sz="1200" i="1" dirty="0" err="1" smtClean="0">
                <a:solidFill>
                  <a:schemeClr val="bg1">
                    <a:lumMod val="50000"/>
                  </a:schemeClr>
                </a:solidFill>
              </a:rPr>
              <a:t>тиоридазин</a:t>
            </a:r>
            <a:r>
              <a:rPr lang="ru-RU" sz="1200" i="1" dirty="0" smtClean="0">
                <a:solidFill>
                  <a:schemeClr val="bg1">
                    <a:lumMod val="50000"/>
                  </a:schemeClr>
                </a:solidFill>
              </a:rPr>
              <a:t>); </a:t>
            </a:r>
            <a:r>
              <a:rPr lang="ru-RU" sz="1200" i="1" dirty="0" err="1" smtClean="0">
                <a:solidFill>
                  <a:schemeClr val="bg1">
                    <a:lumMod val="50000"/>
                  </a:schemeClr>
                </a:solidFill>
              </a:rPr>
              <a:t>Рисполепт</a:t>
            </a:r>
            <a:r>
              <a:rPr lang="ru-RU" sz="1200" i="1" dirty="0" smtClean="0">
                <a:solidFill>
                  <a:schemeClr val="bg1">
                    <a:lumMod val="50000"/>
                  </a:schemeClr>
                </a:solidFill>
              </a:rPr>
              <a:t>   </a:t>
            </a:r>
          </a:p>
          <a:p>
            <a:r>
              <a:rPr lang="ru-RU" sz="1200" i="1" dirty="0">
                <a:solidFill>
                  <a:schemeClr val="bg1">
                    <a:lumMod val="50000"/>
                  </a:schemeClr>
                </a:solidFill>
              </a:rPr>
              <a:t> </a:t>
            </a:r>
            <a:r>
              <a:rPr lang="ru-RU" sz="1200" i="1" dirty="0" smtClean="0">
                <a:solidFill>
                  <a:schemeClr val="bg1">
                    <a:lumMod val="50000"/>
                  </a:schemeClr>
                </a:solidFill>
              </a:rPr>
              <a:t>       (</a:t>
            </a:r>
            <a:r>
              <a:rPr lang="ru-RU" sz="1200" i="1" dirty="0" err="1" smtClean="0">
                <a:solidFill>
                  <a:schemeClr val="bg1">
                    <a:lumMod val="50000"/>
                  </a:schemeClr>
                </a:solidFill>
              </a:rPr>
              <a:t>рисперидон</a:t>
            </a:r>
            <a:r>
              <a:rPr lang="ru-RU" sz="1200" i="1" dirty="0" smtClean="0">
                <a:solidFill>
                  <a:schemeClr val="bg1">
                    <a:lumMod val="50000"/>
                  </a:schemeClr>
                </a:solidFill>
              </a:rPr>
              <a:t>); </a:t>
            </a:r>
            <a:r>
              <a:rPr lang="ru-RU" sz="1200" i="1" dirty="0" err="1" smtClean="0">
                <a:solidFill>
                  <a:schemeClr val="bg1">
                    <a:lumMod val="50000"/>
                  </a:schemeClr>
                </a:solidFill>
              </a:rPr>
              <a:t>Тиаприд</a:t>
            </a:r>
            <a:r>
              <a:rPr lang="ru-RU" sz="1200" i="1" dirty="0">
                <a:solidFill>
                  <a:schemeClr val="bg1">
                    <a:lumMod val="50000"/>
                  </a:schemeClr>
                </a:solidFill>
              </a:rPr>
              <a:t>)</a:t>
            </a:r>
            <a:endParaRPr lang="ru-RU" sz="1200" i="1" dirty="0">
              <a:solidFill>
                <a:schemeClr val="bg1">
                  <a:lumMod val="50000"/>
                </a:schemeClr>
              </a:solidFill>
            </a:endParaRPr>
          </a:p>
        </p:txBody>
      </p:sp>
      <p:sp>
        <p:nvSpPr>
          <p:cNvPr id="3" name="Прямоугольник 2"/>
          <p:cNvSpPr/>
          <p:nvPr/>
        </p:nvSpPr>
        <p:spPr>
          <a:xfrm>
            <a:off x="2411760" y="332656"/>
            <a:ext cx="4499374" cy="369332"/>
          </a:xfrm>
          <a:prstGeom prst="rect">
            <a:avLst/>
          </a:prstGeom>
        </p:spPr>
        <p:txBody>
          <a:bodyPr wrap="square">
            <a:spAutoFit/>
          </a:bodyPr>
          <a:lstStyle/>
          <a:p>
            <a:r>
              <a:rPr lang="ru-RU" b="1" dirty="0" smtClean="0">
                <a:solidFill>
                  <a:srgbClr val="00B050"/>
                </a:solidFill>
              </a:rPr>
              <a:t>Современные м</a:t>
            </a:r>
            <a:r>
              <a:rPr lang="ru-RU" b="1" dirty="0" smtClean="0">
                <a:solidFill>
                  <a:srgbClr val="00B050"/>
                </a:solidFill>
              </a:rPr>
              <a:t>едикаментозные методы </a:t>
            </a:r>
            <a:endParaRPr lang="ru-RU" b="1" dirty="0">
              <a:solidFill>
                <a:srgbClr val="00B050"/>
              </a:solidFill>
            </a:endParaRPr>
          </a:p>
        </p:txBody>
      </p:sp>
      <p:pic>
        <p:nvPicPr>
          <p:cNvPr id="4098" name="Picture 2" descr="http://im2-tub-ru.yandex.net/i?id=280886971-56-72&amp;n=21">
            <a:hlinkClick r:id="rId2"/>
          </p:cNvPr>
          <p:cNvPicPr>
            <a:picLocks noChangeAspect="1" noChangeArrowheads="1"/>
          </p:cNvPicPr>
          <p:nvPr/>
        </p:nvPicPr>
        <p:blipFill>
          <a:blip r:embed="rId3" cstate="print"/>
          <a:srcRect/>
          <a:stretch>
            <a:fillRect/>
          </a:stretch>
        </p:blipFill>
        <p:spPr bwMode="auto">
          <a:xfrm>
            <a:off x="6934200" y="0"/>
            <a:ext cx="2209800" cy="14287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88640"/>
            <a:ext cx="6480720" cy="584775"/>
          </a:xfrm>
          <a:prstGeom prst="rect">
            <a:avLst/>
          </a:prstGeom>
        </p:spPr>
        <p:txBody>
          <a:bodyPr wrap="square">
            <a:spAutoFit/>
          </a:bodyPr>
          <a:lstStyle/>
          <a:p>
            <a:pPr algn="ctr"/>
            <a:r>
              <a:rPr lang="ru-RU" sz="3200" b="1" dirty="0">
                <a:solidFill>
                  <a:srgbClr val="00B050"/>
                </a:solidFill>
              </a:rPr>
              <a:t>Н</a:t>
            </a:r>
            <a:r>
              <a:rPr lang="ru-RU" sz="3200" b="1" dirty="0" smtClean="0">
                <a:solidFill>
                  <a:srgbClr val="00B050"/>
                </a:solidFill>
              </a:rPr>
              <a:t>емедикаментозные методы</a:t>
            </a:r>
            <a:endParaRPr lang="ru-RU" sz="3200" b="1" dirty="0">
              <a:solidFill>
                <a:srgbClr val="00B050"/>
              </a:solidFill>
            </a:endParaRPr>
          </a:p>
        </p:txBody>
      </p:sp>
      <p:sp>
        <p:nvSpPr>
          <p:cNvPr id="3" name="Прямоугольник 2"/>
          <p:cNvSpPr/>
          <p:nvPr/>
        </p:nvSpPr>
        <p:spPr>
          <a:xfrm>
            <a:off x="323528" y="764704"/>
            <a:ext cx="8496944" cy="4955203"/>
          </a:xfrm>
          <a:prstGeom prst="rect">
            <a:avLst/>
          </a:prstGeom>
        </p:spPr>
        <p:txBody>
          <a:bodyPr wrap="square">
            <a:spAutoFit/>
          </a:bodyPr>
          <a:lstStyle/>
          <a:p>
            <a:pPr marL="342900" indent="-342900">
              <a:buAutoNum type="arabicPeriod"/>
            </a:pPr>
            <a:r>
              <a:rPr lang="ru-RU" dirty="0" smtClean="0"/>
              <a:t>Метод биологической обратной связи (БОС)</a:t>
            </a:r>
          </a:p>
          <a:p>
            <a:pPr marL="342900" indent="-342900">
              <a:buAutoNum type="arabicPeriod"/>
            </a:pPr>
            <a:endParaRPr lang="ru-RU" dirty="0" smtClean="0"/>
          </a:p>
          <a:p>
            <a:pPr marL="342900" indent="-342900">
              <a:buAutoNum type="arabicPeriod"/>
            </a:pPr>
            <a:r>
              <a:rPr lang="ru-RU" dirty="0" smtClean="0"/>
              <a:t>Нейропсихологическая коррекция </a:t>
            </a:r>
            <a:r>
              <a:rPr lang="ru-RU" sz="1400" i="1" dirty="0" smtClean="0">
                <a:solidFill>
                  <a:schemeClr val="bg1">
                    <a:lumMod val="50000"/>
                  </a:schemeClr>
                </a:solidFill>
              </a:rPr>
              <a:t>различные методики, направленные, в частности, на улучшение взаимодействия между полушариями головного мозга.</a:t>
            </a:r>
          </a:p>
          <a:p>
            <a:pPr marL="342900" indent="-342900">
              <a:buAutoNum type="arabicPeriod"/>
            </a:pPr>
            <a:endParaRPr lang="ru-RU" dirty="0" smtClean="0"/>
          </a:p>
          <a:p>
            <a:pPr marL="342900" indent="-342900">
              <a:buAutoNum type="arabicPeriod"/>
            </a:pPr>
            <a:r>
              <a:rPr lang="ru-RU" dirty="0" smtClean="0"/>
              <a:t>Психотерапия (как дополнение к основным методам лечения):</a:t>
            </a:r>
            <a:br>
              <a:rPr lang="ru-RU" dirty="0" smtClean="0"/>
            </a:br>
            <a:r>
              <a:rPr lang="ru-RU" dirty="0" smtClean="0"/>
              <a:t>-  Индивидуальная, поведенческая </a:t>
            </a:r>
            <a:r>
              <a:rPr lang="ru-RU" sz="1400" i="1" dirty="0" smtClean="0">
                <a:solidFill>
                  <a:schemeClr val="bg1">
                    <a:lumMod val="50000"/>
                  </a:schemeClr>
                </a:solidFill>
              </a:rPr>
              <a:t>(модификация поведения, жетонная система);</a:t>
            </a:r>
          </a:p>
          <a:p>
            <a:r>
              <a:rPr lang="ru-RU" dirty="0" smtClean="0"/>
              <a:t>       -  Групповая </a:t>
            </a:r>
            <a:r>
              <a:rPr lang="ru-RU" sz="1400" i="1" dirty="0" smtClean="0">
                <a:solidFill>
                  <a:schemeClr val="bg1">
                    <a:lumMod val="50000"/>
                  </a:schemeClr>
                </a:solidFill>
              </a:rPr>
              <a:t>(игровая, </a:t>
            </a:r>
            <a:r>
              <a:rPr lang="ru-RU" sz="1400" i="1" dirty="0" err="1" smtClean="0">
                <a:solidFill>
                  <a:schemeClr val="bg1">
                    <a:lumMod val="50000"/>
                  </a:schemeClr>
                </a:solidFill>
              </a:rPr>
              <a:t>арт-терапия</a:t>
            </a:r>
            <a:r>
              <a:rPr lang="ru-RU" sz="1400" i="1" dirty="0" smtClean="0">
                <a:solidFill>
                  <a:schemeClr val="bg1">
                    <a:lumMod val="50000"/>
                  </a:schemeClr>
                </a:solidFill>
              </a:rPr>
              <a:t>, в т. ч., например, </a:t>
            </a:r>
            <a:r>
              <a:rPr lang="ru-RU" sz="1400" i="1" dirty="0" err="1" smtClean="0">
                <a:solidFill>
                  <a:schemeClr val="bg1">
                    <a:lumMod val="50000"/>
                  </a:schemeClr>
                </a:solidFill>
              </a:rPr>
              <a:t>данс-терапия</a:t>
            </a:r>
            <a:r>
              <a:rPr lang="ru-RU" sz="1400" i="1" dirty="0" smtClean="0">
                <a:solidFill>
                  <a:schemeClr val="bg1">
                    <a:lumMod val="50000"/>
                  </a:schemeClr>
                </a:solidFill>
              </a:rPr>
              <a:t>);</a:t>
            </a:r>
          </a:p>
          <a:p>
            <a:r>
              <a:rPr lang="ru-RU" dirty="0" smtClean="0"/>
              <a:t>       -  Семейная </a:t>
            </a:r>
            <a:r>
              <a:rPr lang="ru-RU" sz="1400" i="1" dirty="0" smtClean="0">
                <a:solidFill>
                  <a:schemeClr val="bg1">
                    <a:lumMod val="50000"/>
                  </a:schemeClr>
                </a:solidFill>
              </a:rPr>
              <a:t>(в т. ч. игровая, «семейное дыхание»);</a:t>
            </a:r>
          </a:p>
          <a:p>
            <a:pPr marL="342900" indent="-342900">
              <a:buAutoNum type="arabicPeriod" startAt="4"/>
            </a:pPr>
            <a:endParaRPr lang="ru-RU" dirty="0" smtClean="0"/>
          </a:p>
          <a:p>
            <a:pPr marL="342900" indent="-342900">
              <a:buAutoNum type="arabicPeriod" startAt="4"/>
            </a:pPr>
            <a:r>
              <a:rPr lang="ru-RU" dirty="0" smtClean="0"/>
              <a:t>Психологические тренинги </a:t>
            </a:r>
            <a:r>
              <a:rPr lang="ru-RU" sz="1400" i="1" dirty="0" smtClean="0">
                <a:solidFill>
                  <a:schemeClr val="bg1">
                    <a:lumMod val="50000"/>
                  </a:schemeClr>
                </a:solidFill>
              </a:rPr>
              <a:t>(уверенности в себе, коммуникативных навыков, и для родителей – тренинги родительских навыков и родительской компетентности).</a:t>
            </a:r>
          </a:p>
          <a:p>
            <a:endParaRPr lang="ru-RU" dirty="0" smtClean="0"/>
          </a:p>
          <a:p>
            <a:r>
              <a:rPr lang="ru-RU" dirty="0" smtClean="0"/>
              <a:t>5.   Педагогическая коррекция </a:t>
            </a:r>
            <a:r>
              <a:rPr lang="ru-RU" sz="1400" i="1" dirty="0" smtClean="0">
                <a:solidFill>
                  <a:schemeClr val="bg1">
                    <a:lumMod val="50000"/>
                  </a:schemeClr>
                </a:solidFill>
              </a:rPr>
              <a:t>(как дополнение к основным методам лечения):</a:t>
            </a:r>
            <a:r>
              <a:rPr lang="ru-RU" dirty="0" smtClean="0"/>
              <a:t/>
            </a:r>
            <a:br>
              <a:rPr lang="ru-RU" dirty="0" smtClean="0"/>
            </a:br>
            <a:r>
              <a:rPr lang="ru-RU" dirty="0" smtClean="0"/>
              <a:t>      -  обучение </a:t>
            </a:r>
            <a:r>
              <a:rPr lang="ru-RU" dirty="0" err="1" smtClean="0"/>
              <a:t>метакогнитивным</a:t>
            </a:r>
            <a:r>
              <a:rPr lang="ru-RU" dirty="0" smtClean="0"/>
              <a:t> стратегиям </a:t>
            </a:r>
            <a:r>
              <a:rPr lang="ru-RU" sz="1400" i="1" dirty="0" smtClean="0">
                <a:solidFill>
                  <a:schemeClr val="bg1">
                    <a:lumMod val="50000"/>
                  </a:schemeClr>
                </a:solidFill>
              </a:rPr>
              <a:t>(как лучше организовать свою учебу);</a:t>
            </a:r>
          </a:p>
          <a:p>
            <a:r>
              <a:rPr lang="ru-RU" dirty="0" smtClean="0"/>
              <a:t>      -  учебные программы, ориентированные на индивидуальные стили обучения</a:t>
            </a:r>
          </a:p>
          <a:p>
            <a:r>
              <a:rPr lang="ru-RU" dirty="0"/>
              <a:t> </a:t>
            </a:r>
            <a:r>
              <a:rPr lang="ru-RU" dirty="0" smtClean="0"/>
              <a:t>        </a:t>
            </a:r>
            <a:r>
              <a:rPr lang="ru-RU" sz="1400" i="1" dirty="0" err="1" smtClean="0">
                <a:solidFill>
                  <a:schemeClr val="bg1">
                    <a:lumMod val="50000"/>
                  </a:schemeClr>
                </a:solidFill>
              </a:rPr>
              <a:t>learning</a:t>
            </a:r>
            <a:r>
              <a:rPr lang="ru-RU" sz="1400" i="1" dirty="0" smtClean="0">
                <a:solidFill>
                  <a:schemeClr val="bg1">
                    <a:lumMod val="50000"/>
                  </a:schemeClr>
                </a:solidFill>
              </a:rPr>
              <a:t> </a:t>
            </a:r>
            <a:r>
              <a:rPr lang="ru-RU" sz="1400" i="1" dirty="0" err="1" smtClean="0">
                <a:solidFill>
                  <a:schemeClr val="bg1">
                    <a:lumMod val="50000"/>
                  </a:schemeClr>
                </a:solidFill>
              </a:rPr>
              <a:t>styles</a:t>
            </a:r>
            <a:r>
              <a:rPr lang="ru-RU" sz="1400" i="1" dirty="0" smtClean="0">
                <a:solidFill>
                  <a:schemeClr val="bg1">
                    <a:lumMod val="50000"/>
                  </a:schemeClr>
                </a:solidFill>
              </a:rPr>
              <a:t> – для детей с визуальными, </a:t>
            </a:r>
            <a:r>
              <a:rPr lang="ru-RU" sz="1400" i="1" dirty="0" err="1" smtClean="0">
                <a:solidFill>
                  <a:schemeClr val="bg1">
                    <a:lumMod val="50000"/>
                  </a:schemeClr>
                </a:solidFill>
              </a:rPr>
              <a:t>аудиальными</a:t>
            </a:r>
            <a:r>
              <a:rPr lang="ru-RU" sz="1400" i="1" dirty="0" smtClean="0">
                <a:solidFill>
                  <a:schemeClr val="bg1">
                    <a:lumMod val="50000"/>
                  </a:schemeClr>
                </a:solidFill>
              </a:rPr>
              <a:t> или  кинестетическими способностями.</a:t>
            </a:r>
          </a:p>
          <a:p>
            <a:endParaRPr lang="ru-RU" dirty="0"/>
          </a:p>
        </p:txBody>
      </p:sp>
      <p:pic>
        <p:nvPicPr>
          <p:cNvPr id="3074" name="Picture 2" descr="http://im5-tub-ru.yandex.net/i?id=276339020-63-72&amp;n=21">
            <a:hlinkClick r:id="rId2"/>
          </p:cNvPr>
          <p:cNvPicPr>
            <a:picLocks noChangeAspect="1" noChangeArrowheads="1"/>
          </p:cNvPicPr>
          <p:nvPr/>
        </p:nvPicPr>
        <p:blipFill>
          <a:blip r:embed="rId3" cstate="print"/>
          <a:srcRect/>
          <a:stretch>
            <a:fillRect/>
          </a:stretch>
        </p:blipFill>
        <p:spPr bwMode="auto">
          <a:xfrm>
            <a:off x="2987824" y="5517232"/>
            <a:ext cx="2857500" cy="114300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80729"/>
            <a:ext cx="7992888" cy="1938992"/>
          </a:xfrm>
          <a:prstGeom prst="rect">
            <a:avLst/>
          </a:prstGeom>
        </p:spPr>
        <p:txBody>
          <a:bodyPr wrap="square">
            <a:spAutoFit/>
          </a:bodyPr>
          <a:lstStyle/>
          <a:p>
            <a:pPr algn="ctr"/>
            <a:r>
              <a:rPr lang="ru-RU" sz="4000" b="1" dirty="0" smtClean="0">
                <a:solidFill>
                  <a:srgbClr val="00B0F0"/>
                </a:solidFill>
              </a:rPr>
              <a:t>Двигательная коррекция СДВГ </a:t>
            </a:r>
          </a:p>
          <a:p>
            <a:pPr algn="ctr"/>
            <a:r>
              <a:rPr lang="ru-RU" sz="4000" b="1" dirty="0" smtClean="0">
                <a:solidFill>
                  <a:srgbClr val="00B0F0"/>
                </a:solidFill>
              </a:rPr>
              <a:t>в рамках нейропсихологического подхода</a:t>
            </a:r>
            <a:endParaRPr lang="ru-RU" sz="4000" b="1" dirty="0">
              <a:solidFill>
                <a:srgbClr val="00B0F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476672"/>
            <a:ext cx="7488832" cy="461665"/>
          </a:xfrm>
          <a:prstGeom prst="rect">
            <a:avLst/>
          </a:prstGeom>
        </p:spPr>
        <p:txBody>
          <a:bodyPr wrap="square">
            <a:spAutoFit/>
          </a:bodyPr>
          <a:lstStyle/>
          <a:p>
            <a:pPr algn="ctr"/>
            <a:r>
              <a:rPr lang="ru-RU" sz="2400" b="1" dirty="0" smtClean="0">
                <a:solidFill>
                  <a:schemeClr val="accent6">
                    <a:lumMod val="75000"/>
                  </a:schemeClr>
                </a:solidFill>
              </a:rPr>
              <a:t>Нейропсихологический статус ребенка с СДВГ</a:t>
            </a:r>
            <a:endParaRPr lang="ru-RU" sz="2400" b="1" dirty="0">
              <a:solidFill>
                <a:schemeClr val="accent6">
                  <a:lumMod val="75000"/>
                </a:schemeClr>
              </a:solidFill>
            </a:endParaRPr>
          </a:p>
        </p:txBody>
      </p:sp>
      <p:pic>
        <p:nvPicPr>
          <p:cNvPr id="2050" name="Picture 2" descr="http://img3.imgbb.ru/f/b/4/fb44393cb14001c829fda566c3296c67.jpg"/>
          <p:cNvPicPr>
            <a:picLocks noChangeAspect="1" noChangeArrowheads="1"/>
          </p:cNvPicPr>
          <p:nvPr/>
        </p:nvPicPr>
        <p:blipFill>
          <a:blip r:embed="rId2" cstate="print"/>
          <a:srcRect/>
          <a:stretch>
            <a:fillRect/>
          </a:stretch>
        </p:blipFill>
        <p:spPr bwMode="auto">
          <a:xfrm>
            <a:off x="251520" y="980728"/>
            <a:ext cx="4320480" cy="5328592"/>
          </a:xfrm>
          <a:prstGeom prst="rect">
            <a:avLst/>
          </a:prstGeom>
          <a:noFill/>
        </p:spPr>
      </p:pic>
      <p:sp>
        <p:nvSpPr>
          <p:cNvPr id="4" name="Прямоугольник 3"/>
          <p:cNvSpPr/>
          <p:nvPr/>
        </p:nvSpPr>
        <p:spPr>
          <a:xfrm>
            <a:off x="4716016" y="1052736"/>
            <a:ext cx="4176464" cy="5355312"/>
          </a:xfrm>
          <a:prstGeom prst="rect">
            <a:avLst/>
          </a:prstGeom>
        </p:spPr>
        <p:txBody>
          <a:bodyPr wrap="square">
            <a:spAutoFit/>
          </a:bodyPr>
          <a:lstStyle/>
          <a:p>
            <a:pPr>
              <a:buFont typeface="Arial" pitchFamily="34" charset="0"/>
              <a:buChar char="•"/>
            </a:pPr>
            <a:r>
              <a:rPr lang="ru-RU" dirty="0" smtClean="0"/>
              <a:t> Функциональная недостаточность энергетических структур головного мозга (дисфункция стволовых и подкорковых структур при неблагоприятном течении беременности)</a:t>
            </a:r>
          </a:p>
          <a:p>
            <a:r>
              <a:rPr lang="ru-RU" dirty="0" smtClean="0">
                <a:solidFill>
                  <a:schemeClr val="bg1">
                    <a:lumMod val="50000"/>
                  </a:schemeClr>
                </a:solidFill>
              </a:rPr>
              <a:t>Симптом: истощаемость внимания, изменение болевой чувствительности (завышенный болевой порог). Как следствие – сенсорная депривация, невозможность сочувствовать, т.е. дети с СДВГ часто бывают агрессивны.</a:t>
            </a:r>
          </a:p>
          <a:p>
            <a:endParaRPr lang="ru-RU" dirty="0" smtClean="0">
              <a:solidFill>
                <a:schemeClr val="bg1">
                  <a:lumMod val="50000"/>
                </a:schemeClr>
              </a:solidFill>
            </a:endParaRPr>
          </a:p>
          <a:p>
            <a:pPr>
              <a:buFont typeface="Arial" pitchFamily="34" charset="0"/>
              <a:buChar char="•"/>
            </a:pPr>
            <a:r>
              <a:rPr lang="ru-RU" dirty="0"/>
              <a:t> </a:t>
            </a:r>
            <a:r>
              <a:rPr lang="ru-RU" dirty="0" smtClean="0"/>
              <a:t>Функциональная недостаточность лобных, префронтальных и премоторных областей ГМ и межполушарного взаимодействия</a:t>
            </a:r>
          </a:p>
          <a:p>
            <a:r>
              <a:rPr lang="ru-RU" dirty="0" smtClean="0">
                <a:solidFill>
                  <a:schemeClr val="bg1">
                    <a:lumMod val="50000"/>
                  </a:schemeClr>
                </a:solidFill>
              </a:rPr>
              <a:t>Симптом: нарушение двигательного контроля, расторможенность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979712" y="1556792"/>
            <a:ext cx="5400600"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5" name="Скругленный прямоугольник 4"/>
          <p:cNvSpPr/>
          <p:nvPr/>
        </p:nvSpPr>
        <p:spPr>
          <a:xfrm>
            <a:off x="1979712" y="3356992"/>
            <a:ext cx="5400600"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6" name="Скругленный прямоугольник 5"/>
          <p:cNvSpPr/>
          <p:nvPr/>
        </p:nvSpPr>
        <p:spPr>
          <a:xfrm>
            <a:off x="1907704" y="5229200"/>
            <a:ext cx="5400600" cy="72008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ru-RU"/>
          </a:p>
        </p:txBody>
      </p:sp>
      <p:sp>
        <p:nvSpPr>
          <p:cNvPr id="3" name="Прямоугольник 2"/>
          <p:cNvSpPr/>
          <p:nvPr/>
        </p:nvSpPr>
        <p:spPr>
          <a:xfrm>
            <a:off x="539552" y="476672"/>
            <a:ext cx="8136904" cy="6463308"/>
          </a:xfrm>
          <a:prstGeom prst="rect">
            <a:avLst/>
          </a:prstGeom>
        </p:spPr>
        <p:txBody>
          <a:bodyPr wrap="square">
            <a:spAutoFit/>
          </a:bodyPr>
          <a:lstStyle/>
          <a:p>
            <a:pPr algn="ctr"/>
            <a:r>
              <a:rPr lang="ru-RU" sz="2400" b="1" dirty="0" smtClean="0"/>
              <a:t>Последовательные цели: </a:t>
            </a:r>
          </a:p>
          <a:p>
            <a:pPr algn="ctr"/>
            <a:endParaRPr lang="ru-RU" dirty="0" smtClean="0"/>
          </a:p>
          <a:p>
            <a:pPr algn="ctr"/>
            <a:endParaRPr lang="ru-RU" dirty="0" smtClean="0"/>
          </a:p>
          <a:p>
            <a:pPr algn="ctr"/>
            <a:endParaRPr lang="ru-RU" dirty="0" smtClean="0"/>
          </a:p>
          <a:p>
            <a:pPr algn="ctr"/>
            <a:r>
              <a:rPr lang="ru-RU" sz="2400" dirty="0" smtClean="0"/>
              <a:t>Повысить уровень работоспособности</a:t>
            </a:r>
          </a:p>
          <a:p>
            <a:pPr algn="ctr"/>
            <a:endParaRPr lang="ru-RU" sz="2400" dirty="0"/>
          </a:p>
          <a:p>
            <a:pPr algn="ctr"/>
            <a:endParaRPr lang="ru-RU" sz="2400" dirty="0" smtClean="0"/>
          </a:p>
          <a:p>
            <a:pPr algn="ctr"/>
            <a:endParaRPr lang="ru-RU" sz="2400" dirty="0" smtClean="0"/>
          </a:p>
          <a:p>
            <a:pPr algn="ctr"/>
            <a:endParaRPr lang="ru-RU" sz="2400" dirty="0"/>
          </a:p>
          <a:p>
            <a:pPr algn="ctr"/>
            <a:r>
              <a:rPr lang="ru-RU" sz="2400" dirty="0" smtClean="0"/>
              <a:t>Научить контролю за движениями</a:t>
            </a:r>
          </a:p>
          <a:p>
            <a:pPr algn="ctr"/>
            <a:endParaRPr lang="ru-RU" sz="2400" dirty="0"/>
          </a:p>
          <a:p>
            <a:pPr algn="ctr"/>
            <a:endParaRPr lang="ru-RU" sz="2400" dirty="0" smtClean="0"/>
          </a:p>
          <a:p>
            <a:pPr algn="ctr"/>
            <a:endParaRPr lang="ru-RU" sz="2400" dirty="0"/>
          </a:p>
          <a:p>
            <a:pPr algn="ctr"/>
            <a:endParaRPr lang="ru-RU" sz="2400" dirty="0" smtClean="0"/>
          </a:p>
          <a:p>
            <a:pPr algn="ctr"/>
            <a:r>
              <a:rPr lang="ru-RU" sz="2400" dirty="0" smtClean="0"/>
              <a:t>Научить контролю за деятельностью</a:t>
            </a:r>
            <a:endParaRPr lang="ru-RU" sz="2400" dirty="0"/>
          </a:p>
          <a:p>
            <a:pPr algn="ctr"/>
            <a:endParaRPr lang="ru-RU" dirty="0" smtClean="0"/>
          </a:p>
          <a:p>
            <a:pPr algn="ctr"/>
            <a:endParaRPr lang="ru-RU" dirty="0"/>
          </a:p>
          <a:p>
            <a:pPr algn="ctr"/>
            <a:endParaRPr lang="ru-RU" dirty="0" smtClean="0"/>
          </a:p>
          <a:p>
            <a:pPr algn="ctr"/>
            <a:endParaRPr lang="ru-RU" dirty="0"/>
          </a:p>
        </p:txBody>
      </p:sp>
      <p:sp>
        <p:nvSpPr>
          <p:cNvPr id="7" name="Стрелка вниз 6"/>
          <p:cNvSpPr/>
          <p:nvPr/>
        </p:nvSpPr>
        <p:spPr>
          <a:xfrm>
            <a:off x="4427984" y="2492896"/>
            <a:ext cx="333751" cy="864096"/>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
        <p:nvSpPr>
          <p:cNvPr id="8" name="Стрелка вниз 7"/>
          <p:cNvSpPr/>
          <p:nvPr/>
        </p:nvSpPr>
        <p:spPr>
          <a:xfrm>
            <a:off x="4427984" y="4293096"/>
            <a:ext cx="333751" cy="864096"/>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784976" cy="461665"/>
          </a:xfrm>
          <a:prstGeom prst="rect">
            <a:avLst/>
          </a:prstGeom>
        </p:spPr>
        <p:txBody>
          <a:bodyPr wrap="square">
            <a:spAutoFit/>
          </a:bodyPr>
          <a:lstStyle/>
          <a:p>
            <a:pPr algn="r"/>
            <a:r>
              <a:rPr lang="ru-RU" sz="2400" b="1" dirty="0" smtClean="0">
                <a:solidFill>
                  <a:schemeClr val="accent4">
                    <a:lumMod val="60000"/>
                    <a:lumOff val="40000"/>
                  </a:schemeClr>
                </a:solidFill>
              </a:rPr>
              <a:t>ЭТАПЫ нейропсихологической коррекции СДВГ</a:t>
            </a:r>
            <a:endParaRPr lang="ru-RU" sz="2400" b="1" dirty="0">
              <a:solidFill>
                <a:schemeClr val="accent4">
                  <a:lumMod val="60000"/>
                  <a:lumOff val="40000"/>
                </a:schemeClr>
              </a:solidFill>
            </a:endParaRPr>
          </a:p>
        </p:txBody>
      </p:sp>
      <p:sp>
        <p:nvSpPr>
          <p:cNvPr id="3" name="Прямоугольник 2"/>
          <p:cNvSpPr/>
          <p:nvPr/>
        </p:nvSpPr>
        <p:spPr>
          <a:xfrm>
            <a:off x="251520" y="1556792"/>
            <a:ext cx="8568952" cy="4247317"/>
          </a:xfrm>
          <a:prstGeom prst="rect">
            <a:avLst/>
          </a:prstGeom>
        </p:spPr>
        <p:txBody>
          <a:bodyPr wrap="square">
            <a:spAutoFit/>
          </a:bodyPr>
          <a:lstStyle/>
          <a:p>
            <a:pPr marL="342900" indent="-342900">
              <a:buAutoNum type="arabicPeriod"/>
            </a:pPr>
            <a:r>
              <a:rPr lang="ru-RU" b="1" dirty="0" smtClean="0">
                <a:solidFill>
                  <a:schemeClr val="accent2">
                    <a:lumMod val="60000"/>
                    <a:lumOff val="40000"/>
                  </a:schemeClr>
                </a:solidFill>
              </a:rPr>
              <a:t>РАДОСТЬ ДВИЖЕНИЯ: активизация вестибулярно-моторной активности</a:t>
            </a:r>
          </a:p>
          <a:p>
            <a:pPr marL="342900" indent="-342900"/>
            <a:r>
              <a:rPr lang="ru-RU" dirty="0" smtClean="0"/>
              <a:t>      Цель: разгрузить психику от запретов. </a:t>
            </a:r>
            <a:r>
              <a:rPr lang="ru-RU" dirty="0" smtClean="0"/>
              <a:t>Свободные действия, простые движения, повышение общей активности.</a:t>
            </a:r>
          </a:p>
          <a:p>
            <a:pPr marL="342900" indent="-342900"/>
            <a:endParaRPr lang="ru-RU" dirty="0" smtClean="0"/>
          </a:p>
          <a:p>
            <a:pPr marL="342900" indent="-342900"/>
            <a:endParaRPr lang="ru-RU" dirty="0"/>
          </a:p>
          <a:p>
            <a:pPr marL="342900" indent="-342900">
              <a:buAutoNum type="arabicPeriod" startAt="2"/>
            </a:pPr>
            <a:r>
              <a:rPr lang="ru-RU" b="1" dirty="0" smtClean="0">
                <a:solidFill>
                  <a:schemeClr val="accent2">
                    <a:lumMod val="60000"/>
                    <a:lumOff val="40000"/>
                  </a:schemeClr>
                </a:solidFill>
              </a:rPr>
              <a:t>Я МОГУ ОСТАНОВИТЬСЯ: развитие умения управлять своими движениями</a:t>
            </a:r>
          </a:p>
          <a:p>
            <a:pPr marL="342900" indent="-342900"/>
            <a:r>
              <a:rPr lang="ru-RU" dirty="0"/>
              <a:t> </a:t>
            </a:r>
            <a:r>
              <a:rPr lang="ru-RU" dirty="0" smtClean="0"/>
              <a:t>      Любые упражнения с командой «стоп» (вербально или с помощью музыки), ограничение пространства (игрушками, веревками и пр.)</a:t>
            </a:r>
          </a:p>
          <a:p>
            <a:pPr marL="342900" indent="-342900"/>
            <a:endParaRPr lang="ru-RU" dirty="0" smtClean="0"/>
          </a:p>
          <a:p>
            <a:pPr marL="342900" indent="-342900"/>
            <a:endParaRPr lang="ru-RU" dirty="0"/>
          </a:p>
          <a:p>
            <a:pPr marL="342900" indent="-342900">
              <a:buAutoNum type="arabicPeriod" startAt="3"/>
            </a:pPr>
            <a:r>
              <a:rPr lang="ru-RU" b="1" dirty="0" smtClean="0">
                <a:solidFill>
                  <a:schemeClr val="accent2">
                    <a:lumMod val="60000"/>
                    <a:lumOff val="40000"/>
                  </a:schemeClr>
                </a:solidFill>
              </a:rPr>
              <a:t>ПРЕОДОЛЕНИЕ ИМПУЛЬСИВНОСТИ: введение правил после сигнала «стоп»</a:t>
            </a:r>
          </a:p>
          <a:p>
            <a:pPr marL="342900" indent="-342900"/>
            <a:r>
              <a:rPr lang="ru-RU" dirty="0"/>
              <a:t> </a:t>
            </a:r>
            <a:r>
              <a:rPr lang="ru-RU" dirty="0" smtClean="0"/>
              <a:t>      Остановись – посмотри – подумай – сделай, формирование ориентировочной основы деятельности.  </a:t>
            </a:r>
          </a:p>
          <a:p>
            <a:pPr marL="342900" indent="-342900"/>
            <a:r>
              <a:rPr lang="ru-RU" dirty="0"/>
              <a:t> </a:t>
            </a:r>
            <a:r>
              <a:rPr lang="ru-RU" dirty="0" smtClean="0"/>
              <a:t>      Все упражнения с условным сигналом (например, смена деятельности по хлопку)</a:t>
            </a:r>
          </a:p>
          <a:p>
            <a:pPr marL="342900" indent="-342900"/>
            <a:r>
              <a:rPr lang="ru-RU" dirty="0"/>
              <a:t> </a:t>
            </a:r>
            <a:r>
              <a:rPr lang="ru-RU" dirty="0" smtClean="0"/>
              <a:t>      Упражнения на регуляцию (игры с соблюдением определенного правила) </a:t>
            </a:r>
            <a:endParaRPr lang="ru-RU" dirty="0"/>
          </a:p>
        </p:txBody>
      </p:sp>
      <p:pic>
        <p:nvPicPr>
          <p:cNvPr id="20482" name="Picture 2" descr="http://im8-tub-ru.yandex.net/i?id=472056744-45-72&amp;n=21">
            <a:hlinkClick r:id="rId2"/>
          </p:cNvPr>
          <p:cNvPicPr>
            <a:picLocks noChangeAspect="1" noChangeArrowheads="1"/>
          </p:cNvPicPr>
          <p:nvPr/>
        </p:nvPicPr>
        <p:blipFill>
          <a:blip r:embed="rId3" cstate="print"/>
          <a:srcRect/>
          <a:stretch>
            <a:fillRect/>
          </a:stretch>
        </p:blipFill>
        <p:spPr bwMode="auto">
          <a:xfrm>
            <a:off x="0" y="0"/>
            <a:ext cx="1714500" cy="1428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5760640" cy="461665"/>
          </a:xfrm>
          <a:prstGeom prst="rect">
            <a:avLst/>
          </a:prstGeom>
        </p:spPr>
        <p:txBody>
          <a:bodyPr wrap="square">
            <a:spAutoFit/>
          </a:bodyPr>
          <a:lstStyle/>
          <a:p>
            <a:r>
              <a:rPr lang="ru-RU" sz="2400" b="1" dirty="0" smtClean="0">
                <a:solidFill>
                  <a:srgbClr val="00B050"/>
                </a:solidFill>
              </a:rPr>
              <a:t>ИГРЫ с гиперактивными детьми</a:t>
            </a:r>
            <a:endParaRPr lang="ru-RU" sz="2400" b="1" dirty="0">
              <a:solidFill>
                <a:srgbClr val="00B050"/>
              </a:solidFill>
            </a:endParaRPr>
          </a:p>
        </p:txBody>
      </p:sp>
      <p:pic>
        <p:nvPicPr>
          <p:cNvPr id="19458" name="Picture 2" descr="http://www.materinstvo.ru/skins/default/public/images/articles/s3674_1252396194_1.jpg"/>
          <p:cNvPicPr>
            <a:picLocks noChangeAspect="1" noChangeArrowheads="1"/>
          </p:cNvPicPr>
          <p:nvPr/>
        </p:nvPicPr>
        <p:blipFill>
          <a:blip r:embed="rId2" cstate="print"/>
          <a:srcRect/>
          <a:stretch>
            <a:fillRect/>
          </a:stretch>
        </p:blipFill>
        <p:spPr bwMode="auto">
          <a:xfrm>
            <a:off x="7236296" y="3996444"/>
            <a:ext cx="1907704" cy="2861556"/>
          </a:xfrm>
          <a:prstGeom prst="rect">
            <a:avLst/>
          </a:prstGeom>
          <a:noFill/>
        </p:spPr>
      </p:pic>
      <p:sp>
        <p:nvSpPr>
          <p:cNvPr id="4" name="Прямоугольник 3"/>
          <p:cNvSpPr/>
          <p:nvPr/>
        </p:nvSpPr>
        <p:spPr>
          <a:xfrm>
            <a:off x="323528" y="836712"/>
            <a:ext cx="3794885" cy="369332"/>
          </a:xfrm>
          <a:prstGeom prst="rect">
            <a:avLst/>
          </a:prstGeom>
        </p:spPr>
        <p:txBody>
          <a:bodyPr wrap="none">
            <a:spAutoFit/>
          </a:bodyPr>
          <a:lstStyle/>
          <a:p>
            <a:r>
              <a:rPr lang="ru-RU" dirty="0" smtClean="0">
                <a:solidFill>
                  <a:schemeClr val="accent3">
                    <a:lumMod val="75000"/>
                  </a:schemeClr>
                </a:solidFill>
              </a:rPr>
              <a:t>Игры на тренировку одной функции </a:t>
            </a:r>
            <a:endParaRPr lang="ru-RU" dirty="0">
              <a:solidFill>
                <a:schemeClr val="accent3">
                  <a:lumMod val="75000"/>
                </a:schemeClr>
              </a:solidFill>
            </a:endParaRPr>
          </a:p>
        </p:txBody>
      </p:sp>
      <p:graphicFrame>
        <p:nvGraphicFramePr>
          <p:cNvPr id="7" name="Таблица 6"/>
          <p:cNvGraphicFramePr>
            <a:graphicFrameLocks noGrp="1"/>
          </p:cNvGraphicFramePr>
          <p:nvPr/>
        </p:nvGraphicFramePr>
        <p:xfrm>
          <a:off x="683568" y="1484784"/>
          <a:ext cx="6624736" cy="3940799"/>
        </p:xfrm>
        <a:graphic>
          <a:graphicData uri="http://schemas.openxmlformats.org/drawingml/2006/table">
            <a:tbl>
              <a:tblPr/>
              <a:tblGrid>
                <a:gridCol w="2088232"/>
                <a:gridCol w="2289680"/>
                <a:gridCol w="2246824"/>
              </a:tblGrid>
              <a:tr h="828554">
                <a:tc>
                  <a:txBody>
                    <a:bodyPr/>
                    <a:lstStyle/>
                    <a:p>
                      <a:pPr algn="ctr">
                        <a:lnSpc>
                          <a:spcPct val="115000"/>
                        </a:lnSpc>
                        <a:spcAft>
                          <a:spcPts val="0"/>
                        </a:spcAft>
                      </a:pPr>
                      <a:r>
                        <a:rPr lang="ru-RU" sz="1300" b="1" kern="1200">
                          <a:solidFill>
                            <a:srgbClr val="000000"/>
                          </a:solidFill>
                          <a:latin typeface="Calibri"/>
                          <a:ea typeface="Times New Roman"/>
                          <a:cs typeface="Arial"/>
                        </a:rPr>
                        <a:t>Функция, на тренировку которой направлены игры</a:t>
                      </a:r>
                      <a:endParaRPr lang="ru-RU" sz="1000">
                        <a:latin typeface="Calibri"/>
                        <a:ea typeface="Calibri"/>
                        <a:cs typeface="Times New Roman"/>
                      </a:endParaRPr>
                    </a:p>
                  </a:txBody>
                  <a:tcPr marL="8796" marR="8796" marT="87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b="1" kern="1200">
                          <a:solidFill>
                            <a:srgbClr val="000000"/>
                          </a:solidFill>
                          <a:latin typeface="Calibri"/>
                          <a:ea typeface="Times New Roman"/>
                          <a:cs typeface="Arial"/>
                        </a:rPr>
                        <a:t>Индивидуальные</a:t>
                      </a:r>
                      <a:endParaRPr lang="ru-RU" sz="1000">
                        <a:latin typeface="Calibri"/>
                        <a:ea typeface="Calibri"/>
                        <a:cs typeface="Times New Roman"/>
                      </a:endParaRPr>
                    </a:p>
                  </a:txBody>
                  <a:tcPr marL="8796" marR="8796" marT="87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300" b="1" kern="1200">
                          <a:solidFill>
                            <a:srgbClr val="000000"/>
                          </a:solidFill>
                          <a:latin typeface="Calibri"/>
                          <a:ea typeface="Times New Roman"/>
                          <a:cs typeface="Arial"/>
                        </a:rPr>
                        <a:t>Групповые</a:t>
                      </a:r>
                      <a:endParaRPr lang="ru-RU" sz="1000">
                        <a:latin typeface="Calibri"/>
                        <a:ea typeface="Calibri"/>
                        <a:cs typeface="Times New Roman"/>
                      </a:endParaRPr>
                    </a:p>
                  </a:txBody>
                  <a:tcPr marL="8796" marR="8796" marT="879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314">
                <a:tc>
                  <a:txBody>
                    <a:bodyPr/>
                    <a:lstStyle/>
                    <a:p>
                      <a:pPr marL="110490">
                        <a:lnSpc>
                          <a:spcPct val="115000"/>
                        </a:lnSpc>
                        <a:spcAft>
                          <a:spcPts val="0"/>
                        </a:spcAft>
                      </a:pPr>
                      <a:r>
                        <a:rPr lang="ru-RU" sz="1400" kern="1200">
                          <a:latin typeface="Calibri"/>
                          <a:ea typeface="Times New Roman"/>
                          <a:cs typeface="Arial"/>
                        </a:rPr>
                        <a:t>Внимание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ct val="115000"/>
                        </a:lnSpc>
                        <a:spcAft>
                          <a:spcPts val="0"/>
                        </a:spcAft>
                      </a:pPr>
                      <a:r>
                        <a:rPr lang="ru-RU" sz="1400" u="none" strike="noStrike" kern="1200" dirty="0">
                          <a:latin typeface="Calibri"/>
                          <a:ea typeface="Times New Roman"/>
                          <a:cs typeface="Arial"/>
                          <a:hlinkClick r:id="rId3"/>
                        </a:rPr>
                        <a:t>"Найди отличие"</a:t>
                      </a:r>
                      <a:r>
                        <a:rPr lang="ru-RU" sz="1400" kern="1200" dirty="0">
                          <a:latin typeface="Calibri"/>
                          <a:ea typeface="Times New Roman"/>
                          <a:cs typeface="Arial"/>
                        </a:rPr>
                        <a:t> </a:t>
                      </a:r>
                      <a:endParaRPr lang="ru-RU" sz="1100" dirty="0">
                        <a:latin typeface="Calibri"/>
                        <a:ea typeface="Calibri"/>
                        <a:cs typeface="Times New Roman"/>
                      </a:endParaRPr>
                    </a:p>
                    <a:p>
                      <a:pPr marL="111125">
                        <a:lnSpc>
                          <a:spcPct val="115000"/>
                        </a:lnSpc>
                        <a:spcAft>
                          <a:spcPts val="0"/>
                        </a:spcAft>
                      </a:pPr>
                      <a:r>
                        <a:rPr lang="ru-RU" sz="1400" kern="1200" dirty="0">
                          <a:latin typeface="Calibri"/>
                          <a:ea typeface="Times New Roman"/>
                          <a:cs typeface="Arial"/>
                        </a:rPr>
                        <a:t>"Запрещенное движение" </a:t>
                      </a:r>
                      <a:endParaRPr lang="ru-RU" sz="11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a:lnSpc>
                          <a:spcPct val="115000"/>
                        </a:lnSpc>
                        <a:spcAft>
                          <a:spcPts val="0"/>
                        </a:spcAft>
                      </a:pPr>
                      <a:r>
                        <a:rPr lang="ru-RU" sz="1400" kern="1200">
                          <a:latin typeface="Calibri"/>
                          <a:ea typeface="Times New Roman"/>
                          <a:cs typeface="Arial"/>
                        </a:rPr>
                        <a:t>"Запрещенное движение" </a:t>
                      </a:r>
                      <a:endParaRPr lang="ru-RU" sz="1100">
                        <a:latin typeface="Calibri"/>
                        <a:ea typeface="Calibri"/>
                        <a:cs typeface="Times New Roman"/>
                      </a:endParaRPr>
                    </a:p>
                    <a:p>
                      <a:pPr marL="117475">
                        <a:lnSpc>
                          <a:spcPct val="115000"/>
                        </a:lnSpc>
                        <a:spcAft>
                          <a:spcPts val="0"/>
                        </a:spcAft>
                      </a:pPr>
                      <a:r>
                        <a:rPr lang="ru-RU" sz="1400" kern="1200">
                          <a:latin typeface="Calibri"/>
                          <a:ea typeface="Times New Roman"/>
                          <a:cs typeface="Arial"/>
                        </a:rPr>
                        <a:t>"Передай мяч" </a:t>
                      </a:r>
                      <a:endParaRPr lang="ru-RU" sz="1100">
                        <a:latin typeface="Calibri"/>
                        <a:ea typeface="Calibri"/>
                        <a:cs typeface="Times New Roman"/>
                      </a:endParaRPr>
                    </a:p>
                    <a:p>
                      <a:pPr marL="117475">
                        <a:lnSpc>
                          <a:spcPct val="115000"/>
                        </a:lnSpc>
                        <a:spcAft>
                          <a:spcPts val="0"/>
                        </a:spcAft>
                      </a:pPr>
                      <a:r>
                        <a:rPr lang="ru-RU" sz="1400" kern="1200">
                          <a:latin typeface="Calibri"/>
                          <a:ea typeface="Times New Roman"/>
                          <a:cs typeface="Arial"/>
                        </a:rPr>
                        <a:t>"Броуновское движение"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8527">
                <a:tc>
                  <a:txBody>
                    <a:bodyPr/>
                    <a:lstStyle/>
                    <a:p>
                      <a:pPr marL="110490">
                        <a:lnSpc>
                          <a:spcPct val="115000"/>
                        </a:lnSpc>
                        <a:spcAft>
                          <a:spcPts val="0"/>
                        </a:spcAft>
                      </a:pPr>
                      <a:r>
                        <a:rPr lang="ru-RU" sz="1400" kern="1200">
                          <a:latin typeface="Calibri"/>
                          <a:ea typeface="Times New Roman"/>
                          <a:cs typeface="Arial"/>
                        </a:rPr>
                        <a:t>Контроль </a:t>
                      </a:r>
                      <a:endParaRPr lang="ru-RU" sz="1100">
                        <a:latin typeface="Calibri"/>
                        <a:ea typeface="Calibri"/>
                        <a:cs typeface="Times New Roman"/>
                      </a:endParaRPr>
                    </a:p>
                    <a:p>
                      <a:pPr marL="110490">
                        <a:lnSpc>
                          <a:spcPct val="115000"/>
                        </a:lnSpc>
                        <a:spcAft>
                          <a:spcPts val="0"/>
                        </a:spcAft>
                      </a:pPr>
                      <a:r>
                        <a:rPr lang="ru-RU" sz="1400" kern="1200">
                          <a:latin typeface="Calibri"/>
                          <a:ea typeface="Times New Roman"/>
                          <a:cs typeface="Arial"/>
                        </a:rPr>
                        <a:t>двигательной</a:t>
                      </a:r>
                      <a:endParaRPr lang="ru-RU" sz="1100">
                        <a:latin typeface="Calibri"/>
                        <a:ea typeface="Calibri"/>
                        <a:cs typeface="Times New Roman"/>
                      </a:endParaRPr>
                    </a:p>
                    <a:p>
                      <a:pPr marL="110490">
                        <a:lnSpc>
                          <a:spcPct val="115000"/>
                        </a:lnSpc>
                        <a:spcAft>
                          <a:spcPts val="0"/>
                        </a:spcAft>
                      </a:pPr>
                      <a:r>
                        <a:rPr lang="ru-RU" sz="1400" kern="1200">
                          <a:latin typeface="Calibri"/>
                          <a:ea typeface="Times New Roman"/>
                          <a:cs typeface="Arial"/>
                        </a:rPr>
                        <a:t>активности</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ct val="115000"/>
                        </a:lnSpc>
                        <a:spcAft>
                          <a:spcPts val="0"/>
                        </a:spcAft>
                      </a:pPr>
                      <a:r>
                        <a:rPr lang="ru-RU" sz="1400" u="none" strike="noStrike" kern="1200">
                          <a:latin typeface="Calibri"/>
                          <a:ea typeface="Times New Roman"/>
                          <a:cs typeface="Arial"/>
                          <a:hlinkClick r:id="rId4"/>
                        </a:rPr>
                        <a:t>"Разговор с руками"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a:lnSpc>
                          <a:spcPct val="115000"/>
                        </a:lnSpc>
                        <a:spcAft>
                          <a:spcPts val="0"/>
                        </a:spcAft>
                      </a:pPr>
                      <a:r>
                        <a:rPr lang="ru-RU" sz="1400" kern="1200">
                          <a:latin typeface="Calibri"/>
                          <a:ea typeface="Times New Roman"/>
                          <a:cs typeface="Arial"/>
                        </a:rPr>
                        <a:t>"Море волнуется"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3314">
                <a:tc>
                  <a:txBody>
                    <a:bodyPr/>
                    <a:lstStyle/>
                    <a:p>
                      <a:pPr marL="110490">
                        <a:lnSpc>
                          <a:spcPct val="115000"/>
                        </a:lnSpc>
                        <a:spcAft>
                          <a:spcPts val="0"/>
                        </a:spcAft>
                      </a:pPr>
                      <a:r>
                        <a:rPr lang="ru-RU" sz="1400" kern="1200">
                          <a:latin typeface="Calibri"/>
                          <a:ea typeface="Times New Roman"/>
                          <a:cs typeface="Arial"/>
                        </a:rPr>
                        <a:t>Контроль импульсивности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125">
                        <a:lnSpc>
                          <a:spcPct val="115000"/>
                        </a:lnSpc>
                        <a:spcAft>
                          <a:spcPts val="0"/>
                        </a:spcAft>
                      </a:pPr>
                      <a:r>
                        <a:rPr lang="ru-RU" sz="1400" u="none" strike="noStrike" kern="1200">
                          <a:latin typeface="Calibri"/>
                          <a:ea typeface="Times New Roman"/>
                          <a:cs typeface="Arial"/>
                          <a:hlinkClick r:id="rId5"/>
                        </a:rPr>
                        <a:t>"Говори!"</a:t>
                      </a:r>
                      <a:r>
                        <a:rPr lang="ru-RU" sz="1400" kern="1200">
                          <a:latin typeface="Calibri"/>
                          <a:ea typeface="Times New Roman"/>
                          <a:cs typeface="Arial"/>
                        </a:rPr>
                        <a:t> </a:t>
                      </a:r>
                      <a:endParaRPr lang="ru-RU" sz="1100">
                        <a:latin typeface="Calibri"/>
                        <a:ea typeface="Calibri"/>
                        <a:cs typeface="Times New Roman"/>
                      </a:endParaRPr>
                    </a:p>
                    <a:p>
                      <a:pPr marL="111125">
                        <a:lnSpc>
                          <a:spcPct val="115000"/>
                        </a:lnSpc>
                        <a:spcAft>
                          <a:spcPts val="0"/>
                        </a:spcAft>
                      </a:pPr>
                      <a:r>
                        <a:rPr lang="ru-RU" sz="1400" kern="1200">
                          <a:latin typeface="Calibri"/>
                          <a:ea typeface="Times New Roman"/>
                          <a:cs typeface="Arial"/>
                        </a:rPr>
                        <a:t>"Съедобное-несъедобное" </a:t>
                      </a:r>
                      <a:endParaRPr lang="ru-RU" sz="110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a:lnSpc>
                          <a:spcPct val="115000"/>
                        </a:lnSpc>
                        <a:spcAft>
                          <a:spcPts val="0"/>
                        </a:spcAft>
                      </a:pPr>
                      <a:r>
                        <a:rPr lang="ru-RU" sz="1400" kern="1200" dirty="0">
                          <a:latin typeface="Calibri"/>
                          <a:ea typeface="Times New Roman"/>
                          <a:cs typeface="Arial"/>
                        </a:rPr>
                        <a:t>"</a:t>
                      </a:r>
                      <a:r>
                        <a:rPr lang="ru-RU" sz="1400" kern="1200" dirty="0" err="1">
                          <a:latin typeface="Calibri"/>
                          <a:ea typeface="Times New Roman"/>
                          <a:cs typeface="Arial"/>
                        </a:rPr>
                        <a:t>Съедобное-несъедобное</a:t>
                      </a:r>
                      <a:r>
                        <a:rPr lang="ru-RU" sz="1400" kern="1200" dirty="0">
                          <a:latin typeface="Calibri"/>
                          <a:ea typeface="Times New Roman"/>
                          <a:cs typeface="Arial"/>
                        </a:rPr>
                        <a:t>" </a:t>
                      </a:r>
                      <a:endParaRPr lang="ru-RU" sz="1100" dirty="0">
                        <a:latin typeface="Calibri"/>
                        <a:ea typeface="Calibri"/>
                        <a:cs typeface="Times New Roman"/>
                      </a:endParaRPr>
                    </a:p>
                    <a:p>
                      <a:pPr marL="117475">
                        <a:lnSpc>
                          <a:spcPct val="115000"/>
                        </a:lnSpc>
                        <a:spcAft>
                          <a:spcPts val="0"/>
                        </a:spcAft>
                      </a:pPr>
                      <a:r>
                        <a:rPr lang="ru-RU" sz="1400" u="none" strike="noStrike" kern="1200" dirty="0">
                          <a:latin typeface="Calibri"/>
                          <a:ea typeface="Times New Roman"/>
                          <a:cs typeface="Arial"/>
                          <a:hlinkClick r:id="rId5"/>
                        </a:rPr>
                        <a:t>"Говори!"</a:t>
                      </a:r>
                      <a:r>
                        <a:rPr lang="ru-RU" sz="1400" kern="1200" dirty="0">
                          <a:latin typeface="Calibri"/>
                          <a:ea typeface="Times New Roman"/>
                          <a:cs typeface="Arial"/>
                        </a:rPr>
                        <a:t> </a:t>
                      </a:r>
                      <a:endParaRPr lang="ru-RU" sz="1100" dirty="0">
                        <a:latin typeface="Calibri"/>
                        <a:ea typeface="Calibri"/>
                        <a:cs typeface="Times New Roman"/>
                      </a:endParaRPr>
                    </a:p>
                    <a:p>
                      <a:pPr marL="117475">
                        <a:lnSpc>
                          <a:spcPct val="115000"/>
                        </a:lnSpc>
                        <a:spcAft>
                          <a:spcPts val="0"/>
                        </a:spcAft>
                      </a:pPr>
                      <a:r>
                        <a:rPr lang="ru-RU" sz="1400" kern="1200" dirty="0">
                          <a:latin typeface="Calibri"/>
                          <a:ea typeface="Times New Roman"/>
                          <a:cs typeface="Arial"/>
                        </a:rPr>
                        <a:t>"Сиамские близнецы" </a:t>
                      </a:r>
                      <a:endParaRPr lang="ru-RU" sz="1100" dirty="0">
                        <a:latin typeface="Calibri"/>
                        <a:ea typeface="Calibri"/>
                        <a:cs typeface="Times New Roman"/>
                      </a:endParaRPr>
                    </a:p>
                    <a:p>
                      <a:pPr marL="117475">
                        <a:lnSpc>
                          <a:spcPct val="115000"/>
                        </a:lnSpc>
                        <a:spcAft>
                          <a:spcPts val="0"/>
                        </a:spcAft>
                      </a:pPr>
                      <a:r>
                        <a:rPr lang="ru-RU" sz="1400" kern="1200" dirty="0">
                          <a:latin typeface="Calibri"/>
                          <a:ea typeface="Times New Roman"/>
                          <a:cs typeface="Arial"/>
                        </a:rPr>
                        <a:t>"Слепой и поводырь" </a:t>
                      </a:r>
                      <a:endParaRPr lang="ru-RU" sz="1100" dirty="0">
                        <a:latin typeface="Calibri"/>
                        <a:ea typeface="Calibri"/>
                        <a:cs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857</Words>
  <Application>Microsoft Office PowerPoint</Application>
  <PresentationFormat>Экран (4:3)</PresentationFormat>
  <Paragraphs>130</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Тема:  Технология работы педагога-психолога с СДВГ.</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Технология работы педагога-психолога с СДВГ.</dc:title>
  <dc:creator>1</dc:creator>
  <cp:lastModifiedBy>1</cp:lastModifiedBy>
  <cp:revision>16</cp:revision>
  <dcterms:created xsi:type="dcterms:W3CDTF">2013-01-25T17:56:25Z</dcterms:created>
  <dcterms:modified xsi:type="dcterms:W3CDTF">2013-01-25T20:48:35Z</dcterms:modified>
</cp:coreProperties>
</file>