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6" r:id="rId15"/>
    <p:sldId id="277" r:id="rId16"/>
    <p:sldId id="278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0C0D-A75F-4885-85E4-8996278A3714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F63A-73C2-4C14-B82D-C06EE001F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0%D0%B3%D1%80%D0%B5%D1%81%D1%81%D0%B8%D0%B2%D0%BD%D0%BE%D1%81%D1%82%D1%8C&amp;img_url=blog.agubugu.com%2Fwp-content%2Fuploads%2F2012%2F06%2Fangry-boy.jpg&amp;pos=1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0%D0%BD%D0%BA%D0%B5%D1%82%D0%B0&amp;noreask=1&amp;img_url=www.anapa.info%2Fautosized%2F1000x1000_r%2F13118669867749.jpg&amp;pos=16&amp;rpt=simage&amp;lr=2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1%D0%B4%D0%B5%D1%80%D0%B6%D0%B8%D0%B2%D0%B0%D0%BD%D0%B8%D0%B5%20%D0%B3%D0%BD%D0%B5%D0%B2%D0%B0&amp;img_url=a8.vietbao.vn%2Fimages%2Fvn888%2Fhot%2Fv2011%2F20120106-085250-1-0-450.gif.jpeg&amp;pos=0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1%81%D0%B4%D0%B5%D1%80%D0%B6%D0%B8%D0%B2%D0%B0%D0%BD%D0%B8%D0%B5%20%D0%B3%D0%BD%D0%B5%D0%B2%D0%B0&amp;img_url=static.diary.ru%2Fuserdir%2F2%2F9%2F0%2F8%2F2908130%2F74057160.jpg&amp;pos=64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text=%D0%B2%D0%BE%D1%81%D0%BA%D0%BB%D0%B8%D1%86%D0%B0%D1%82%D0%B5%D0%BB%D1%8C%D0%BD%D1%8B%D0%B9%20%D0%B7%D0%BD%D0%B0%D0%BA&amp;img_url=www.nn.ru%2Fdata%2Fforum%2Fimages%2F2012-02%2F46925939-9112016.jpg&amp;pos=10&amp;rpt=simage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C%D0%B5%D1%88%D0%BE%D1%87%D0%B5%D0%BA&amp;img_url=www.marketry.ru%2Fpublic%2Funits%2Fmeshochek1350.jpg&amp;pos=59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images.yandex.ru/yandsearch?text=%D0%BF%D0%BB%D0%B0%D1%81%D1%82%D0%B8%D0%BA%D0%BE%D0%B2%D1%8B%D0%B9%20%D1%81%D1%82%D0%B0%D0%BA%D0%B0%D0%BD%D1%87%D0%B8%D0%BA&amp;img_url=www.540505.ru%2Fmodules%2Fshop%2Fuploads%2F677_stak_plast.jpg&amp;pos=2&amp;rpt=simage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Окружное МО педагогов-психологов </a:t>
            </a:r>
            <a:r>
              <a:rPr lang="ru-RU" sz="3200" dirty="0" smtClean="0"/>
              <a:t>ЮАО 3 декабря 2012г.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Тема: 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i="1" dirty="0" smtClean="0">
                <a:solidFill>
                  <a:srgbClr val="00B050"/>
                </a:solidFill>
              </a:rPr>
              <a:t>Технология </a:t>
            </a:r>
            <a:r>
              <a:rPr lang="ru-RU" b="1" i="1" dirty="0" smtClean="0">
                <a:solidFill>
                  <a:srgbClr val="00B050"/>
                </a:solidFill>
              </a:rPr>
              <a:t>работы педагога-психолога с агрессивными детьми.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827584" y="494116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Психолог ГБОУ ЦДиК «Южный»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Джумазова Ю.С.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2656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Ребенок может </a:t>
            </a:r>
            <a:r>
              <a:rPr lang="ru-RU" dirty="0" smtClean="0"/>
              <a:t>завести, например, </a:t>
            </a:r>
            <a:r>
              <a:rPr lang="ru-RU" b="1" dirty="0" smtClean="0">
                <a:solidFill>
                  <a:srgbClr val="00B050"/>
                </a:solidFill>
              </a:rPr>
              <a:t>«Листок гнева</a:t>
            </a:r>
            <a:r>
              <a:rPr lang="ru-RU" b="1" dirty="0" smtClean="0">
                <a:solidFill>
                  <a:srgbClr val="00B050"/>
                </a:solidFill>
              </a:rPr>
              <a:t>». </a:t>
            </a:r>
            <a:r>
              <a:rPr lang="ru-RU" dirty="0" smtClean="0"/>
              <a:t>Обычно он представляет собой форматный лист, на котором изображено какое-либо смешное чудовище с огромным хоботом, длинными ушами или восемью ногами (на усмотрение автора). Хозяин листа в момент наибольшего эмоционального напряжения может смять, разорвать его. Этот вариант подойдет в том случае, если приступ гнева охватил ребенка во время урока.</a:t>
            </a:r>
            <a:endParaRPr lang="ru-RU" dirty="0"/>
          </a:p>
        </p:txBody>
      </p:sp>
      <p:pic>
        <p:nvPicPr>
          <p:cNvPr id="3074" name="Picture 2" descr="Рис.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276872"/>
            <a:ext cx="4297660" cy="4297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Можно </a:t>
            </a:r>
            <a:r>
              <a:rPr lang="ru-RU" b="1" dirty="0" smtClean="0">
                <a:solidFill>
                  <a:srgbClr val="00B050"/>
                </a:solidFill>
              </a:rPr>
              <a:t>слепить </a:t>
            </a:r>
            <a:r>
              <a:rPr lang="ru-RU" b="1" dirty="0" smtClean="0">
                <a:solidFill>
                  <a:srgbClr val="00B050"/>
                </a:solidFill>
              </a:rPr>
              <a:t>фигурку своего </a:t>
            </a:r>
            <a:r>
              <a:rPr lang="ru-RU" b="1" dirty="0" smtClean="0">
                <a:solidFill>
                  <a:srgbClr val="00B050"/>
                </a:solidFill>
              </a:rPr>
              <a:t>обидчика из глины или пластилина</a:t>
            </a:r>
            <a:r>
              <a:rPr lang="ru-RU" dirty="0" smtClean="0"/>
              <a:t>, </a:t>
            </a:r>
            <a:r>
              <a:rPr lang="ru-RU" dirty="0" smtClean="0"/>
              <a:t>разбить, смять ее, расплющить между ладошками, а затем при желании восстановить. Причем именно то, что ребенок по собственному желанию может уничтожать и восстанавливать свое произведение, и привлекает детей больше всего.</a:t>
            </a:r>
            <a:endParaRPr lang="ru-RU" dirty="0"/>
          </a:p>
        </p:txBody>
      </p:sp>
      <p:pic>
        <p:nvPicPr>
          <p:cNvPr id="2050" name="Picture 2" descr="http://zdravika.ru/uploads/posts/2012-07/1341129252_plastilinovaja-art-terap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4838685" cy="3048373"/>
          </a:xfrm>
          <a:prstGeom prst="rect">
            <a:avLst/>
          </a:prstGeom>
          <a:noFill/>
        </p:spPr>
      </p:pic>
      <p:pic>
        <p:nvPicPr>
          <p:cNvPr id="2052" name="Picture 4" descr="http://3.bp.blogspot.com/_hz5SCj3z4go/R9psBhNQEGI/AAAAAAAAABU/fsafckh9Sw4/s320/HPIM08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293096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Рассердившись на кого-либо, ребенок может </a:t>
            </a:r>
            <a:r>
              <a:rPr lang="ru-RU" b="1" dirty="0" smtClean="0">
                <a:solidFill>
                  <a:srgbClr val="00B050"/>
                </a:solidFill>
              </a:rPr>
              <a:t>закопать фигурку</a:t>
            </a:r>
            <a:r>
              <a:rPr lang="ru-RU" dirty="0" smtClean="0"/>
              <a:t>, символизирующую врага, глубоко </a:t>
            </a:r>
            <a:r>
              <a:rPr lang="ru-RU" dirty="0" smtClean="0">
                <a:solidFill>
                  <a:srgbClr val="00B050"/>
                </a:solidFill>
              </a:rPr>
              <a:t>в песок</a:t>
            </a:r>
            <a:r>
              <a:rPr lang="ru-RU" dirty="0" smtClean="0"/>
              <a:t>, попрыгать на этом месте, налить туда воды, прикрыть кубиками, палками. С этой целью дети часто используют маленькие игрушки из «киндер-сюрпризов». Причем иногда они сначала помещают фигурку в капсулу и только после этого закапывают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37321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Закапывая-раскапывая игрушки, работая с сыпучим песком, ребенок постепенно успокаивается, возвращается к играм в группе или приглашает сверстников поиграть в песок вместе с ним, но уже в другие, совсем не агрессивные игры. Таким образом, мир восстанавливается.</a:t>
            </a:r>
            <a:endParaRPr lang="ru-RU" dirty="0"/>
          </a:p>
        </p:txBody>
      </p:sp>
      <p:pic>
        <p:nvPicPr>
          <p:cNvPr id="1026" name="Picture 2" descr="http://avivas.ru/img/photo/39/53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2209240" cy="1481361"/>
          </a:xfrm>
          <a:prstGeom prst="rect">
            <a:avLst/>
          </a:prstGeom>
          <a:noFill/>
        </p:spPr>
      </p:pic>
      <p:pic>
        <p:nvPicPr>
          <p:cNvPr id="1028" name="Picture 4" descr="http://images03.olx.ru/ui/11/81/97/1300795190_70447497_3--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837659"/>
            <a:ext cx="3284662" cy="2465534"/>
          </a:xfrm>
          <a:prstGeom prst="rect">
            <a:avLst/>
          </a:prstGeom>
          <a:noFill/>
        </p:spPr>
      </p:pic>
      <p:pic>
        <p:nvPicPr>
          <p:cNvPr id="1030" name="Picture 6" descr="http://chadologia.ru/wp-content/uploads/et_temp/%D0%BF%D0%B5%D1%81%D1%82%D0%B0%D1%80%D0%B0%D0%B0-26419_200x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70892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 </a:t>
            </a:r>
            <a:r>
              <a:rPr lang="ru-RU" b="1" dirty="0" smtClean="0">
                <a:solidFill>
                  <a:srgbClr val="00B050"/>
                </a:solidFill>
              </a:rPr>
              <a:t>психотерапевтических свойствах воды </a:t>
            </a:r>
            <a:r>
              <a:rPr lang="ru-RU" dirty="0" smtClean="0"/>
              <a:t>написано много хороших книг, и каждый взрослый, вероятно, умеет использовать воду в целях снятия агрессии и излишнего напряжения детей. Вот несколько примеров игр с водой, которые придумали сами дети.</a:t>
            </a:r>
          </a:p>
          <a:p>
            <a:r>
              <a:rPr lang="ru-RU" dirty="0" smtClean="0"/>
              <a:t>1. Одним каучуковым шариком сбивать другие шарики, плавающие на воде.</a:t>
            </a:r>
            <a:br>
              <a:rPr lang="ru-RU" dirty="0" smtClean="0"/>
            </a:br>
            <a:r>
              <a:rPr lang="ru-RU" dirty="0" smtClean="0"/>
              <a:t>2. Сдувать из дудочки кораблик.</a:t>
            </a:r>
            <a:br>
              <a:rPr lang="ru-RU" dirty="0" smtClean="0"/>
            </a:br>
            <a:r>
              <a:rPr lang="ru-RU" dirty="0" smtClean="0"/>
              <a:t>3. Сначала топить, а затем наблюдать, как «выпрыгивает» из воды легкая пластмассовая фигурка.</a:t>
            </a:r>
            <a:br>
              <a:rPr lang="ru-RU" dirty="0" smtClean="0"/>
            </a:br>
            <a:r>
              <a:rPr lang="ru-RU" dirty="0" smtClean="0"/>
              <a:t>4. Струей воды сбивать легкие игрушки, находящиеся в воде (для этого можно использовать бутылочки из-под шампуня, наполненные водой).</a:t>
            </a:r>
            <a:endParaRPr lang="ru-RU" dirty="0"/>
          </a:p>
        </p:txBody>
      </p:sp>
      <p:pic>
        <p:nvPicPr>
          <p:cNvPr id="27652" name="Picture 4" descr="http://rebyatenok.org.ua/published/publicdata/REBYATENOKDB/attachments/SC/products_pictures/13032987080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3220700"/>
            <a:ext cx="2880320" cy="3306629"/>
          </a:xfrm>
          <a:prstGeom prst="rect">
            <a:avLst/>
          </a:prstGeom>
          <a:noFill/>
        </p:spPr>
      </p:pic>
      <p:pic>
        <p:nvPicPr>
          <p:cNvPr id="27654" name="Picture 6" descr="http://kolenochka.narodkislorod.ru/wp-content/uploads/2011/08/deti-piraty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284984"/>
            <a:ext cx="4850119" cy="3242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Игра «</a:t>
            </a:r>
            <a:r>
              <a:rPr lang="ru-RU" b="1" dirty="0" smtClean="0">
                <a:solidFill>
                  <a:srgbClr val="00B050"/>
                </a:solidFill>
              </a:rPr>
              <a:t>Два </a:t>
            </a:r>
            <a:r>
              <a:rPr lang="ru-RU" b="1" dirty="0" smtClean="0">
                <a:solidFill>
                  <a:srgbClr val="00B050"/>
                </a:solidFill>
              </a:rPr>
              <a:t>барана</a:t>
            </a:r>
            <a:r>
              <a:rPr lang="ru-RU" b="1" dirty="0" smtClean="0"/>
              <a:t>» (</a:t>
            </a:r>
            <a:r>
              <a:rPr lang="ru-RU" b="1" dirty="0" err="1" smtClean="0"/>
              <a:t>Кряжева</a:t>
            </a:r>
            <a:r>
              <a:rPr lang="ru-RU" b="1" dirty="0" smtClean="0"/>
              <a:t> Н.Л., 1997)</a:t>
            </a:r>
          </a:p>
          <a:p>
            <a:r>
              <a:rPr lang="ru-RU" i="1" dirty="0" smtClean="0"/>
              <a:t>Цель:</a:t>
            </a:r>
            <a:r>
              <a:rPr lang="ru-RU" dirty="0" smtClean="0"/>
              <a:t> снять невербальную агрессию, предоставить ребенку возможность «легальным образом» выплеснуть гнев, снять излишнее эмоциональное и мышечное напряжение, направить энергию детей в нужное русло.</a:t>
            </a:r>
          </a:p>
          <a:p>
            <a:r>
              <a:rPr lang="ru-RU" i="1" dirty="0" smtClean="0"/>
              <a:t>Взрослый </a:t>
            </a:r>
            <a:r>
              <a:rPr lang="ru-RU" i="1" dirty="0" smtClean="0"/>
              <a:t>разбивает детей на пары и читает текст: «Рано-рано два барана повстречались на мосту». Участники игры, широко расставив ноги, склонив вперед туловище, упираются ладонями и лбами друг в друга. Задача — противостоять друг другу, не сдвигаясь с места, как можно дольше. Можно издавать звуки «</a:t>
            </a:r>
            <a:r>
              <a:rPr lang="ru-RU" i="1" dirty="0" err="1" smtClean="0"/>
              <a:t>Бе-е-е</a:t>
            </a:r>
            <a:r>
              <a:rPr lang="ru-RU" i="1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Необходимо соблюдать «технику безопасности», внимательно следить, чтобы «бараны» не расшибли себе лбы.</a:t>
            </a:r>
            <a:endParaRPr lang="ru-RU" dirty="0"/>
          </a:p>
        </p:txBody>
      </p:sp>
      <p:pic>
        <p:nvPicPr>
          <p:cNvPr id="31746" name="Picture 2" descr="У детей отбирали мобильни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861048"/>
            <a:ext cx="2794619" cy="2235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4345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</a:t>
            </a:r>
            <a:r>
              <a:rPr lang="ru-RU" b="1" dirty="0" smtClean="0">
                <a:solidFill>
                  <a:srgbClr val="00B050"/>
                </a:solidFill>
              </a:rPr>
              <a:t>Маленькое привидение</a:t>
            </a:r>
            <a:r>
              <a:rPr lang="ru-RU" b="1" dirty="0" smtClean="0"/>
              <a:t>» (Лютова Е.К., Монина Г.Б.)</a:t>
            </a:r>
          </a:p>
          <a:p>
            <a:r>
              <a:rPr lang="ru-RU" i="1" dirty="0" smtClean="0"/>
              <a:t>Цель:</a:t>
            </a:r>
            <a:r>
              <a:rPr lang="ru-RU" dirty="0" smtClean="0"/>
              <a:t> научить детей выплеснуть в приемлемой форме накопившийся гнев.</a:t>
            </a:r>
          </a:p>
          <a:p>
            <a:r>
              <a:rPr lang="ru-RU" i="1" dirty="0" smtClean="0"/>
              <a:t>«Ребята! Сейчас мы с вами будем играть роль маленьких добрых привидений. Нам захотелось немного </a:t>
            </a:r>
            <a:r>
              <a:rPr lang="ru-RU" i="1" dirty="0" err="1" smtClean="0"/>
              <a:t>похулиганить</a:t>
            </a:r>
            <a:r>
              <a:rPr lang="ru-RU" i="1" dirty="0" smtClean="0"/>
              <a:t> и слегка напугать друг друга. По моему хлопку вы будете делать руками вот такое движение (педагог приподнимает согнутые в локтях руки, пальцы растопырены) и произносить страшным голосом звук «У». Если я буду тихо хлопать, вы будете тихо произносить «У», если я буду громко хлопать, вы будете пугать громко.</a:t>
            </a:r>
            <a:br>
              <a:rPr lang="ru-RU" i="1" dirty="0" smtClean="0"/>
            </a:br>
            <a:r>
              <a:rPr lang="ru-RU" i="1" dirty="0" smtClean="0"/>
              <a:t>Но помните, что мы добрые привидения и хотим только слегка пошутить». Затем педагог хлопает в ладоши: «Молодцы! Пошутили и достаточно. Давайте снова станем детьми!»</a:t>
            </a:r>
            <a:endParaRPr lang="ru-RU" dirty="0"/>
          </a:p>
        </p:txBody>
      </p:sp>
      <p:pic>
        <p:nvPicPr>
          <p:cNvPr id="30722" name="Picture 2" descr="http://www.proza.ru/pics/2012/01/05/15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429000"/>
            <a:ext cx="4896544" cy="3262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Шпаргалка для взрослых,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или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Правила работы с агрессивными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детьми</a:t>
            </a:r>
          </a:p>
          <a:p>
            <a:endParaRPr lang="ru-RU" dirty="0" smtClean="0"/>
          </a:p>
          <a:p>
            <a:r>
              <a:rPr lang="ru-RU" b="1" dirty="0" smtClean="0"/>
              <a:t>1.</a:t>
            </a:r>
            <a:r>
              <a:rPr lang="ru-RU" dirty="0" smtClean="0"/>
              <a:t> Быть </a:t>
            </a:r>
            <a:r>
              <a:rPr lang="ru-RU" dirty="0" smtClean="0"/>
              <a:t>внимательным к нуждам и потребностям ребенка.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Демонстрировать модель неагрессивного поведения.</a:t>
            </a:r>
            <a:br>
              <a:rPr lang="ru-RU" dirty="0" smtClean="0"/>
            </a:br>
            <a:r>
              <a:rPr lang="ru-RU" b="1" dirty="0" smtClean="0"/>
              <a:t>3.</a:t>
            </a:r>
            <a:r>
              <a:rPr lang="ru-RU" dirty="0" smtClean="0"/>
              <a:t> Быть последовательным в наказаниях ребенка, наказывать за конкретные поступки.</a:t>
            </a:r>
            <a:br>
              <a:rPr lang="ru-RU" dirty="0" smtClean="0"/>
            </a:br>
            <a:r>
              <a:rPr lang="ru-RU" b="1" dirty="0" smtClean="0"/>
              <a:t>4.</a:t>
            </a:r>
            <a:r>
              <a:rPr lang="ru-RU" dirty="0" smtClean="0"/>
              <a:t> Наказания не должны унижать ребенка.</a:t>
            </a:r>
            <a:br>
              <a:rPr lang="ru-RU" dirty="0" smtClean="0"/>
            </a:br>
            <a:r>
              <a:rPr lang="ru-RU" b="1" dirty="0" smtClean="0"/>
              <a:t>5.</a:t>
            </a:r>
            <a:r>
              <a:rPr lang="ru-RU" dirty="0" smtClean="0"/>
              <a:t> Обучать приемлемым способам выражения гнева.</a:t>
            </a:r>
            <a:br>
              <a:rPr lang="ru-RU" dirty="0" smtClean="0"/>
            </a:br>
            <a:r>
              <a:rPr lang="ru-RU" b="1" dirty="0" smtClean="0"/>
              <a:t>6.</a:t>
            </a:r>
            <a:r>
              <a:rPr lang="ru-RU" dirty="0" smtClean="0"/>
              <a:t> Давать ребенку возможность проявлять гнев непосредственно после фрустрирующего события.</a:t>
            </a:r>
            <a:br>
              <a:rPr lang="ru-RU" dirty="0" smtClean="0"/>
            </a:br>
            <a:r>
              <a:rPr lang="ru-RU" b="1" dirty="0" smtClean="0"/>
              <a:t>7.</a:t>
            </a:r>
            <a:r>
              <a:rPr lang="ru-RU" dirty="0" smtClean="0"/>
              <a:t> Обучать распознаванию собственного эмоционального состояния и состояния окружающих людей.</a:t>
            </a:r>
            <a:br>
              <a:rPr lang="ru-RU" dirty="0" smtClean="0"/>
            </a:br>
            <a:r>
              <a:rPr lang="ru-RU" b="1" dirty="0" smtClean="0"/>
              <a:t>8.</a:t>
            </a:r>
            <a:r>
              <a:rPr lang="ru-RU" dirty="0" smtClean="0"/>
              <a:t> Развивать способность к эмпатии.</a:t>
            </a:r>
            <a:br>
              <a:rPr lang="ru-RU" dirty="0" smtClean="0"/>
            </a:br>
            <a:r>
              <a:rPr lang="ru-RU" b="1" dirty="0" smtClean="0"/>
              <a:t>9. </a:t>
            </a:r>
            <a:r>
              <a:rPr lang="ru-RU" dirty="0" smtClean="0"/>
              <a:t>Расширять поведенческий репертуар ребенка.</a:t>
            </a:r>
            <a:br>
              <a:rPr lang="ru-RU" dirty="0" smtClean="0"/>
            </a:br>
            <a:r>
              <a:rPr lang="ru-RU" b="1" dirty="0" smtClean="0"/>
              <a:t>10.</a:t>
            </a:r>
            <a:r>
              <a:rPr lang="ru-RU" dirty="0" smtClean="0"/>
              <a:t> Отрабатывать навык реагирования в конфликтных ситуациях.</a:t>
            </a:r>
            <a:br>
              <a:rPr lang="ru-RU" dirty="0" smtClean="0"/>
            </a:br>
            <a:r>
              <a:rPr lang="ru-RU" b="1" dirty="0" smtClean="0"/>
              <a:t>11.</a:t>
            </a:r>
            <a:r>
              <a:rPr lang="ru-RU" dirty="0" smtClean="0"/>
              <a:t> Учить брать ответственность на себя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Однако все перечисленные способы и приемы не приведут к положительным изменениям, если будут иметь разовый характер. Непоследовательность поведения родителей может привести к ухудшению поведения ребенка. Терпение и внимание к ребенку, его нуждам и потребностям, постоянная отработка навыков общения с окружающими — вот что поможет родителям наладить взаимоотношения </a:t>
            </a:r>
            <a:r>
              <a:rPr lang="ru-RU" dirty="0" smtClean="0"/>
              <a:t> с детьми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648072"/>
          </a:xfrm>
        </p:spPr>
        <p:txBody>
          <a:bodyPr>
            <a:noAutofit/>
          </a:bodyPr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Ждем Вас!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1412776"/>
            <a:ext cx="2880320" cy="1152128"/>
          </a:xfrm>
        </p:spPr>
        <p:txBody>
          <a:bodyPr>
            <a:normAutofit fontScale="85000" lnSpcReduction="20000"/>
          </a:bodyPr>
          <a:lstStyle/>
          <a:p>
            <a:r>
              <a:rPr lang="ru-RU" sz="4400" b="1" dirty="0" err="1" smtClean="0"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ЦДиК</a:t>
            </a:r>
            <a:endParaRPr lang="ru-RU" sz="4400" b="1" dirty="0" smtClean="0"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4400" b="1" dirty="0" smtClean="0"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«Южный»</a:t>
            </a:r>
            <a:endParaRPr lang="ru-RU" sz="4400" dirty="0"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4725144"/>
            <a:ext cx="2483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          Телефон: 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+7(499) 794-29-45</a:t>
            </a:r>
          </a:p>
          <a:p>
            <a:r>
              <a:rPr lang="ru-RU" sz="2000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e-mail: info@cdik.ru</a:t>
            </a:r>
            <a:endParaRPr lang="en-US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3861048"/>
            <a:ext cx="2808312" cy="9848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Нахимовский проспект     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д.6  </a:t>
            </a: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4" name="Picture 2" descr="http://im7-tub.yandex.net/i?id=40322328-1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06896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6318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Что такое агрессивность</a:t>
            </a:r>
            <a:r>
              <a:rPr lang="ru-RU" sz="2400" b="1" dirty="0" smtClean="0"/>
              <a:t>?</a:t>
            </a:r>
          </a:p>
          <a:p>
            <a:endParaRPr lang="ru-RU" b="1" dirty="0" smtClean="0"/>
          </a:p>
          <a:p>
            <a:r>
              <a:rPr lang="ru-RU" dirty="0" smtClean="0"/>
              <a:t>Слово «агрессия» произошло от латинского </a:t>
            </a:r>
            <a:r>
              <a:rPr lang="ru-RU" b="1" i="1" dirty="0" smtClean="0"/>
              <a:t>aggressio</a:t>
            </a:r>
            <a:r>
              <a:rPr lang="ru-RU" dirty="0" smtClean="0"/>
              <a:t>, что означает «нападение», «приступ».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психологическом словаре приведено следующее определение данного термина: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«Агрессия — это мотивированное деструктивное поведение, противоречащее нормам и правилам существования людей в обществе, наносящее вред объектам нападения (одушевленным и неодушевленным), приносящее физический и моральный ущерб людям или вызывающее у них психологический дискомфорт (отрицательные переживания, состояние напряженности, страха, подавленности и т.п.)».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2" name="Picture 2" descr="http://dl9.glitter-graphics.net/pub/619/619589ga2upyu3s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780928"/>
            <a:ext cx="320040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8847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Критерии агрессивности </a:t>
            </a:r>
            <a:r>
              <a:rPr lang="ru-RU" b="1" dirty="0" smtClean="0"/>
              <a:t>(схема наблюдения за ребенком</a:t>
            </a:r>
            <a:r>
              <a:rPr lang="ru-RU" b="1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Ребенок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342900" indent="-342900"/>
            <a:r>
              <a:rPr lang="ru-RU" dirty="0" smtClean="0"/>
              <a:t>       1. Часто </a:t>
            </a:r>
            <a:r>
              <a:rPr lang="ru-RU" dirty="0" smtClean="0"/>
              <a:t>теряет контроль над собой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Часто спорит, ругается со взрослыми.</a:t>
            </a:r>
            <a:br>
              <a:rPr lang="ru-RU" dirty="0" smtClean="0"/>
            </a:br>
            <a:r>
              <a:rPr lang="ru-RU" dirty="0" smtClean="0"/>
              <a:t>3. Часто отказывается выполнять правила.</a:t>
            </a:r>
            <a:br>
              <a:rPr lang="ru-RU" dirty="0" smtClean="0"/>
            </a:br>
            <a:r>
              <a:rPr lang="ru-RU" dirty="0" smtClean="0"/>
              <a:t>4. Часто специально раздражает людей.</a:t>
            </a:r>
            <a:br>
              <a:rPr lang="ru-RU" dirty="0" smtClean="0"/>
            </a:br>
            <a:r>
              <a:rPr lang="ru-RU" dirty="0" smtClean="0"/>
              <a:t>5. Часто винит других в своих ошибках.</a:t>
            </a:r>
            <a:br>
              <a:rPr lang="ru-RU" dirty="0" smtClean="0"/>
            </a:br>
            <a:r>
              <a:rPr lang="ru-RU" dirty="0" smtClean="0"/>
              <a:t>6. Часто сердится и отказывается сделать что-либо.</a:t>
            </a:r>
            <a:br>
              <a:rPr lang="ru-RU" dirty="0" smtClean="0"/>
            </a:br>
            <a:r>
              <a:rPr lang="ru-RU" dirty="0" smtClean="0"/>
              <a:t>7. Часто завистлив, мстителен.</a:t>
            </a:r>
            <a:br>
              <a:rPr lang="ru-RU" dirty="0" smtClean="0"/>
            </a:br>
            <a:r>
              <a:rPr lang="ru-RU" dirty="0" smtClean="0"/>
              <a:t>8. Чувствителен, очень быстро реагирует на различные действия окружающих (детей и взрослых), которые нередко раздражают его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r>
              <a:rPr lang="ru-RU" dirty="0" smtClean="0"/>
              <a:t>Предположить, что ребенок агрессивен, можно лишь в том случае, если в течение не менее чем 6 месяцев в его поведении проявлялись хотя бы 4 из 8 перечисленных признаков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Ребенку, в поведении которого наблюдается большое количество признаков агрессивности, необходима помощь специалиста: психолога или врача.</a:t>
            </a:r>
            <a:endParaRPr lang="ru-RU" dirty="0"/>
          </a:p>
        </p:txBody>
      </p:sp>
      <p:pic>
        <p:nvPicPr>
          <p:cNvPr id="9218" name="Picture 2" descr="http://im0-tub-ru.yandex.net/i?id=422157779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76672"/>
            <a:ext cx="3024336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908720"/>
            <a:ext cx="89644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Критерии </a:t>
            </a:r>
            <a:r>
              <a:rPr lang="ru-RU" sz="1200" b="1" dirty="0" smtClean="0"/>
              <a:t>агрессивности у ребенка (анкета</a:t>
            </a:r>
            <a:r>
              <a:rPr lang="ru-RU" sz="1200" b="1" dirty="0" smtClean="0"/>
              <a:t>)</a:t>
            </a:r>
          </a:p>
          <a:p>
            <a:endParaRPr lang="ru-RU" sz="1200" dirty="0" smtClean="0"/>
          </a:p>
          <a:p>
            <a:r>
              <a:rPr lang="ru-RU" sz="1200" dirty="0" smtClean="0"/>
              <a:t>1. Временами </a:t>
            </a:r>
            <a:r>
              <a:rPr lang="ru-RU" sz="1200" dirty="0" smtClean="0"/>
              <a:t>кажется, что в него вселился злой дух.</a:t>
            </a:r>
            <a:br>
              <a:rPr lang="ru-RU" sz="1200" dirty="0" smtClean="0"/>
            </a:br>
            <a:r>
              <a:rPr lang="ru-RU" sz="1200" dirty="0" smtClean="0"/>
              <a:t>2. Он не может промолчать, когда чем-то недоволен.</a:t>
            </a:r>
            <a:br>
              <a:rPr lang="ru-RU" sz="1200" dirty="0" smtClean="0"/>
            </a:br>
            <a:r>
              <a:rPr lang="ru-RU" sz="1200" dirty="0" smtClean="0"/>
              <a:t>3. Когда кто-то причиняет ему зло, он обязательно старается отплатить тем же.</a:t>
            </a:r>
            <a:br>
              <a:rPr lang="ru-RU" sz="1200" dirty="0" smtClean="0"/>
            </a:br>
            <a:r>
              <a:rPr lang="ru-RU" sz="1200" dirty="0" smtClean="0"/>
              <a:t>4. Иногда ему без всякой причины хочется выругаться.</a:t>
            </a:r>
            <a:br>
              <a:rPr lang="ru-RU" sz="1200" dirty="0" smtClean="0"/>
            </a:br>
            <a:r>
              <a:rPr lang="ru-RU" sz="1200" dirty="0" smtClean="0"/>
              <a:t>5. Бывает, что он с удовольствием ломает игрушки, что-то разбивает, потрошит.</a:t>
            </a:r>
            <a:br>
              <a:rPr lang="ru-RU" sz="1200" dirty="0" smtClean="0"/>
            </a:br>
            <a:r>
              <a:rPr lang="ru-RU" sz="1200" dirty="0" smtClean="0"/>
              <a:t>6. Иногда он так настаивает на чем-то, что окружающие теряют терпение.</a:t>
            </a:r>
            <a:br>
              <a:rPr lang="ru-RU" sz="1200" dirty="0" smtClean="0"/>
            </a:br>
            <a:r>
              <a:rPr lang="ru-RU" sz="1200" dirty="0" smtClean="0"/>
              <a:t>7. Он не прочь подразнить животных.</a:t>
            </a:r>
            <a:br>
              <a:rPr lang="ru-RU" sz="1200" dirty="0" smtClean="0"/>
            </a:br>
            <a:r>
              <a:rPr lang="ru-RU" sz="1200" dirty="0" smtClean="0"/>
              <a:t>8. Переспорить его трудно.</a:t>
            </a:r>
            <a:br>
              <a:rPr lang="ru-RU" sz="1200" dirty="0" smtClean="0"/>
            </a:br>
            <a:r>
              <a:rPr lang="ru-RU" sz="1200" dirty="0" smtClean="0"/>
              <a:t>9. Очень сердится, когда ему кажется, что кто-то над ним подшучивает.</a:t>
            </a:r>
            <a:br>
              <a:rPr lang="ru-RU" sz="1200" dirty="0" smtClean="0"/>
            </a:br>
            <a:r>
              <a:rPr lang="ru-RU" sz="1200" dirty="0" smtClean="0"/>
              <a:t>10. Иногда у него вспыхивает желание сделать что-то плохое, шокирующее окружающих.</a:t>
            </a:r>
            <a:br>
              <a:rPr lang="ru-RU" sz="1200" dirty="0" smtClean="0"/>
            </a:br>
            <a:r>
              <a:rPr lang="ru-RU" sz="1200" dirty="0" smtClean="0"/>
              <a:t>11. В ответ на обычные распоряжения стремится сделать все наоборот.</a:t>
            </a:r>
            <a:br>
              <a:rPr lang="ru-RU" sz="1200" dirty="0" smtClean="0"/>
            </a:br>
            <a:r>
              <a:rPr lang="ru-RU" sz="1200" dirty="0" smtClean="0"/>
              <a:t>12. Часто не по возрасту ворчлив.</a:t>
            </a:r>
            <a:br>
              <a:rPr lang="ru-RU" sz="1200" dirty="0" smtClean="0"/>
            </a:br>
            <a:r>
              <a:rPr lang="ru-RU" sz="1200" dirty="0" smtClean="0"/>
              <a:t>13. Воспринимает себя как самостоятельного и решительного.</a:t>
            </a:r>
            <a:br>
              <a:rPr lang="ru-RU" sz="1200" dirty="0" smtClean="0"/>
            </a:br>
            <a:r>
              <a:rPr lang="ru-RU" sz="1200" dirty="0" smtClean="0"/>
              <a:t>14. Любит быть первым, командовать, подчинять себе других.</a:t>
            </a:r>
            <a:br>
              <a:rPr lang="ru-RU" sz="1200" dirty="0" smtClean="0"/>
            </a:br>
            <a:r>
              <a:rPr lang="ru-RU" sz="1200" dirty="0" smtClean="0"/>
              <a:t>15. Неудачи вызывают у него сильное раздражение, желание найти виноватых.</a:t>
            </a:r>
            <a:br>
              <a:rPr lang="ru-RU" sz="1200" dirty="0" smtClean="0"/>
            </a:br>
            <a:r>
              <a:rPr lang="ru-RU" sz="1200" dirty="0" smtClean="0"/>
              <a:t>16. Легко ссорится, вступает в драку.</a:t>
            </a:r>
            <a:br>
              <a:rPr lang="ru-RU" sz="1200" dirty="0" smtClean="0"/>
            </a:br>
            <a:r>
              <a:rPr lang="ru-RU" sz="1200" dirty="0" smtClean="0"/>
              <a:t>17. Старается общаться с младшими и физически более слабыми.</a:t>
            </a:r>
            <a:br>
              <a:rPr lang="ru-RU" sz="1200" dirty="0" smtClean="0"/>
            </a:br>
            <a:r>
              <a:rPr lang="ru-RU" sz="1200" dirty="0" smtClean="0"/>
              <a:t>18. У него нередки приступы мрачной раздражительности.</a:t>
            </a:r>
            <a:br>
              <a:rPr lang="ru-RU" sz="1200" dirty="0" smtClean="0"/>
            </a:br>
            <a:r>
              <a:rPr lang="ru-RU" sz="1200" dirty="0" smtClean="0"/>
              <a:t>19. Не считается со сверстниками, не уступает, не делится.</a:t>
            </a:r>
            <a:br>
              <a:rPr lang="ru-RU" sz="1200" dirty="0" smtClean="0"/>
            </a:br>
            <a:r>
              <a:rPr lang="ru-RU" sz="1200" dirty="0" smtClean="0"/>
              <a:t>20. Уверен, что любое задание выполнит лучше всех</a:t>
            </a:r>
            <a:r>
              <a:rPr lang="ru-RU" sz="1200" dirty="0" smtClean="0"/>
              <a:t>.</a:t>
            </a:r>
          </a:p>
          <a:p>
            <a:endParaRPr lang="ru-RU" sz="1200" dirty="0" smtClean="0"/>
          </a:p>
        </p:txBody>
      </p:sp>
      <p:pic>
        <p:nvPicPr>
          <p:cNvPr id="11266" name="Picture 2" descr="http://im4-tub-ru.yandex.net/i?id=519172088-2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085184"/>
            <a:ext cx="2083380" cy="16447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целью выявления агрессивности у ребенка в группе детского сада или в классе можно использовать специальную анкету, разработанную Лаврентьевой Г.П. и Титаренко Т.М. в 1992.</a:t>
            </a: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103674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Положительный ответ на каждое предложенное утверждение оценивается в 1 балл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Высокая агрессивность — 15—20 баллов.</a:t>
            </a:r>
            <a:br>
              <a:rPr lang="ru-RU" dirty="0" smtClean="0"/>
            </a:br>
            <a:r>
              <a:rPr lang="ru-RU" dirty="0" smtClean="0"/>
              <a:t>Средняя агрессивность — 7—14 баллов.</a:t>
            </a:r>
            <a:br>
              <a:rPr lang="ru-RU" dirty="0" smtClean="0"/>
            </a:br>
            <a:r>
              <a:rPr lang="ru-RU" dirty="0" smtClean="0"/>
              <a:t>Низкая агрессивность — 1—6 баллов.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Работа </a:t>
            </a:r>
            <a:r>
              <a:rPr lang="ru-RU" sz="2000" b="1" dirty="0" smtClean="0">
                <a:solidFill>
                  <a:srgbClr val="FF0000"/>
                </a:solidFill>
              </a:rPr>
              <a:t>с агрессивными детьми должна </a:t>
            </a:r>
            <a:r>
              <a:rPr lang="ru-RU" sz="2000" b="1" dirty="0" smtClean="0">
                <a:solidFill>
                  <a:srgbClr val="FF0000"/>
                </a:solidFill>
              </a:rPr>
              <a:t>проводиться в трех направлениях: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132856"/>
            <a:ext cx="3168352" cy="18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1. Работа с гневом. Обучение агрессивных детей приемлемым способам выражения гнева.</a:t>
            </a: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4653136"/>
            <a:ext cx="3168352" cy="18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2. Обучение детей навыкам распознавания и контроля, умению владеть собой в ситуациях, провоцирующих вспышки гнева.</a:t>
            </a:r>
            <a:endParaRPr lang="ru-RU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3645024"/>
            <a:ext cx="3168352" cy="18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3. Формирование способности к эмпатии, доверию, сочувствию, сопереживанию и т.д.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997853">
            <a:off x="1875690" y="756602"/>
            <a:ext cx="360040" cy="13026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323962" y="1116642"/>
            <a:ext cx="360040" cy="3248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161330">
            <a:off x="6971626" y="794570"/>
            <a:ext cx="360040" cy="2672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Работа с </a:t>
            </a:r>
            <a:r>
              <a:rPr lang="ru-RU" sz="3600" b="1" dirty="0" smtClean="0">
                <a:solidFill>
                  <a:srgbClr val="7030A0"/>
                </a:solidFill>
              </a:rPr>
              <a:t>гневом</a:t>
            </a:r>
            <a:endParaRPr lang="ru-RU" sz="3600" b="1" dirty="0" smtClean="0">
              <a:solidFill>
                <a:srgbClr val="7030A0"/>
              </a:solidFill>
            </a:endParaRPr>
          </a:p>
        </p:txBody>
      </p:sp>
      <p:pic>
        <p:nvPicPr>
          <p:cNvPr id="7170" name="Picture 2" descr="http://im5-tub-ru.yandex.net/i?id=416341052-3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052736"/>
            <a:ext cx="2785864" cy="18012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335699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Гнев - это чувство сильного негодования, которое сопровождается потерей контроля над собой. </a:t>
            </a:r>
          </a:p>
          <a:p>
            <a:r>
              <a:rPr lang="ru-RU" dirty="0" smtClean="0"/>
              <a:t>К сожалению, в нашей культуре принято считать, что проявление гнева — недостойная реакция.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Однако психологи не рекомендуют каждый раз сдерживать эту эмоцию, поскольку таким образом мы можем стать своеобразной «копилкой гнева».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412776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Вырвавшиеся на свободу негативные чувства могут «осесть» внутри нас, что приведет к различным соматическим проблемам: </a:t>
            </a:r>
            <a:endParaRPr lang="ru-RU" dirty="0" smtClean="0"/>
          </a:p>
          <a:p>
            <a:r>
              <a:rPr lang="ru-RU" dirty="0" smtClean="0"/>
              <a:t>головным </a:t>
            </a:r>
            <a:r>
              <a:rPr lang="ru-RU" dirty="0" smtClean="0"/>
              <a:t>болям, </a:t>
            </a:r>
            <a:endParaRPr lang="ru-RU" dirty="0" smtClean="0"/>
          </a:p>
          <a:p>
            <a:r>
              <a:rPr lang="ru-RU" dirty="0" smtClean="0"/>
              <a:t>желудочным </a:t>
            </a:r>
            <a:r>
              <a:rPr lang="ru-RU" dirty="0" smtClean="0"/>
              <a:t>и сердечно-сосудистым заболеваниям. </a:t>
            </a:r>
          </a:p>
        </p:txBody>
      </p:sp>
      <p:pic>
        <p:nvPicPr>
          <p:cNvPr id="6146" name="Picture 2" descr="http://im6-tub-ru.yandex.net/i?id=268324875-1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980728"/>
            <a:ext cx="2648636" cy="2364854"/>
          </a:xfrm>
          <a:prstGeom prst="rect">
            <a:avLst/>
          </a:prstGeom>
          <a:noFill/>
        </p:spPr>
      </p:pic>
      <p:pic>
        <p:nvPicPr>
          <p:cNvPr id="6148" name="Picture 4" descr="http://im5-tub-ru.yandex.net/i?id=509335486-5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005064"/>
            <a:ext cx="952500" cy="259228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11960" y="422108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Именно поэтому от гнева необходимо освобождаться. </a:t>
            </a:r>
          </a:p>
          <a:p>
            <a:r>
              <a:rPr lang="ru-RU" dirty="0" smtClean="0"/>
              <a:t>Конечно, это не означает, что всем дозволено драться и кусаться. </a:t>
            </a:r>
          </a:p>
          <a:p>
            <a:r>
              <a:rPr lang="ru-RU" dirty="0" smtClean="0"/>
              <a:t>Просто мы должны научиться сами и научить детей </a:t>
            </a:r>
            <a:r>
              <a:rPr lang="ru-RU" dirty="0" smtClean="0"/>
              <a:t>выражать </a:t>
            </a:r>
            <a:r>
              <a:rPr lang="ru-RU" dirty="0" smtClean="0"/>
              <a:t>гнев приемлемыми, </a:t>
            </a:r>
          </a:p>
          <a:p>
            <a:r>
              <a:rPr lang="ru-RU" dirty="0" smtClean="0"/>
              <a:t>неразрушительными способами.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484784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К.Изард (1999) публикует клинические данные, полученные Холтом, которые свидетельствуют о том, что человек, постоянно подавляющий свой гнев, более подвержен риску психосоматических расстройств. </a:t>
            </a:r>
          </a:p>
          <a:p>
            <a:r>
              <a:rPr lang="ru-RU" dirty="0" smtClean="0"/>
              <a:t>По мнению Холта, невыраженный гнев может стать одной из причин таких заболеваний, как ревматический артрит, крапивница, псориаз, язва желудка, мигрень, гипертония и др.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5"/>
                </a:solidFill>
              </a:rPr>
              <a:t>Некоторые методы и приемы работы психолога с агрессивными детьми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Цель работы: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600" dirty="0" smtClean="0"/>
              <a:t>выражение эмоций,</a:t>
            </a:r>
            <a:br>
              <a:rPr lang="ru-RU" sz="3600" dirty="0" smtClean="0"/>
            </a:br>
            <a:r>
              <a:rPr lang="ru-RU" sz="3600" dirty="0" smtClean="0"/>
              <a:t>отреагирование агрессивных импульсов, </a:t>
            </a:r>
            <a:br>
              <a:rPr lang="ru-RU" sz="3600" dirty="0" smtClean="0"/>
            </a:br>
            <a:r>
              <a:rPr lang="ru-RU" sz="3600" dirty="0" smtClean="0"/>
              <a:t>освобождение от переполняющего гнева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72062"/>
            <a:ext cx="86409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ru-RU" sz="16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>
              <a:solidFill>
                <a:srgbClr val="00008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5689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Помочь детям доступным способом выразить </a:t>
            </a:r>
            <a:r>
              <a:rPr lang="ru-RU" dirty="0" smtClean="0"/>
              <a:t>гнев может </a:t>
            </a:r>
            <a:r>
              <a:rPr lang="ru-RU" dirty="0" smtClean="0"/>
              <a:t>так называемый </a:t>
            </a:r>
            <a:r>
              <a:rPr lang="ru-RU" sz="2000" b="1" dirty="0" smtClean="0">
                <a:solidFill>
                  <a:srgbClr val="00B050"/>
                </a:solidFill>
              </a:rPr>
              <a:t>«Мешочек для криков» </a:t>
            </a:r>
            <a:r>
              <a:rPr lang="ru-RU" dirty="0" smtClean="0"/>
              <a:t>(в других случаях — «Стаканчик для криков», «Волшебная труба “Крик”» и др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Ребенок </a:t>
            </a:r>
            <a:r>
              <a:rPr lang="ru-RU" dirty="0" smtClean="0"/>
              <a:t>может подойти к «Мешочку для криков» и как можно громче покричать в него. Таким образом он «избавляется» от своего крика на время занятия. После занятия дети могут «забрать» свой крик обратно. </a:t>
            </a:r>
            <a:endParaRPr lang="ru-RU" dirty="0"/>
          </a:p>
        </p:txBody>
      </p:sp>
      <p:pic>
        <p:nvPicPr>
          <p:cNvPr id="4098" name="Picture 2" descr="http://im5-tub-ru.yandex.net/i?id=312364912-3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805522"/>
            <a:ext cx="2088232" cy="2700300"/>
          </a:xfrm>
          <a:prstGeom prst="rect">
            <a:avLst/>
          </a:prstGeom>
          <a:noFill/>
        </p:spPr>
      </p:pic>
      <p:pic>
        <p:nvPicPr>
          <p:cNvPr id="4100" name="Picture 4" descr="http://im5-tub-ru.yandex.net/i?id=864783-5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71703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1012</Words>
  <Application>Microsoft Office PowerPoint</Application>
  <PresentationFormat>Экран (4:3)</PresentationFormat>
  <Paragraphs>200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Окружное МО педагогов-психологов ЮАО 3 декабря 2012г.</vt:lpstr>
      <vt:lpstr>Слайд 2</vt:lpstr>
      <vt:lpstr>Слайд 3</vt:lpstr>
      <vt:lpstr>Слайд 4</vt:lpstr>
      <vt:lpstr>Слайд 5</vt:lpstr>
      <vt:lpstr>Слайд 6</vt:lpstr>
      <vt:lpstr>Слайд 7</vt:lpstr>
      <vt:lpstr>Некоторые методы и приемы работы психолога с агрессивными детьми  Цель работы:   выражение эмоций, отреагирование агрессивных импульсов,  освобождение от переполняющего гнева  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Ждем Вас!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Хомяки</dc:creator>
  <cp:lastModifiedBy>Хомяки</cp:lastModifiedBy>
  <cp:revision>68</cp:revision>
  <dcterms:created xsi:type="dcterms:W3CDTF">2011-10-17T12:52:18Z</dcterms:created>
  <dcterms:modified xsi:type="dcterms:W3CDTF">2012-11-29T20:43:18Z</dcterms:modified>
</cp:coreProperties>
</file>