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3" r:id="rId3"/>
    <p:sldId id="272" r:id="rId4"/>
    <p:sldId id="257" r:id="rId5"/>
    <p:sldId id="267" r:id="rId6"/>
    <p:sldId id="296" r:id="rId7"/>
    <p:sldId id="295" r:id="rId8"/>
    <p:sldId id="297" r:id="rId9"/>
    <p:sldId id="277" r:id="rId10"/>
    <p:sldId id="278" r:id="rId11"/>
    <p:sldId id="260" r:id="rId12"/>
    <p:sldId id="263" r:id="rId13"/>
    <p:sldId id="300" r:id="rId14"/>
    <p:sldId id="271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01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-256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EF1ED0-292D-4A63-AFC6-7F64F02B9E7F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9AFDF44-589B-4690-8C4D-01E34579588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pPr>
            <a:lnSpc>
              <a:spcPct val="90000"/>
            </a:lnSpc>
          </a:pPr>
          <a:r>
            <a:rPr lang="ru-RU" sz="3600" b="1" dirty="0" smtClean="0">
              <a:solidFill>
                <a:schemeClr val="accent2">
                  <a:lumMod val="75000"/>
                </a:schemeClr>
              </a:solidFill>
            </a:rPr>
            <a:t>работать </a:t>
          </a:r>
        </a:p>
        <a:p>
          <a:pPr>
            <a:lnSpc>
              <a:spcPct val="50000"/>
            </a:lnSpc>
          </a:pPr>
          <a:r>
            <a:rPr lang="ru-RU" sz="3600" b="1" dirty="0" smtClean="0">
              <a:solidFill>
                <a:schemeClr val="accent2">
                  <a:lumMod val="75000"/>
                </a:schemeClr>
              </a:solidFill>
            </a:rPr>
            <a:t>с текстом</a:t>
          </a:r>
          <a:endParaRPr lang="ru-RU" sz="3600" b="1" dirty="0">
            <a:solidFill>
              <a:schemeClr val="accent2">
                <a:lumMod val="75000"/>
              </a:schemeClr>
            </a:solidFill>
          </a:endParaRPr>
        </a:p>
      </dgm:t>
    </dgm:pt>
    <dgm:pt modelId="{52333590-1B58-469D-B5DF-43A256359F75}" type="parTrans" cxnId="{BA208C59-F6A4-4AC1-B16E-1EA3974FEFE8}">
      <dgm:prSet/>
      <dgm:spPr/>
      <dgm:t>
        <a:bodyPr/>
        <a:lstStyle/>
        <a:p>
          <a:endParaRPr lang="ru-RU"/>
        </a:p>
      </dgm:t>
    </dgm:pt>
    <dgm:pt modelId="{C592B044-F6D5-4D5C-B63B-1A591C4BA238}" type="sibTrans" cxnId="{BA208C59-F6A4-4AC1-B16E-1EA3974FEFE8}">
      <dgm:prSet/>
      <dgm:spPr/>
      <dgm:t>
        <a:bodyPr/>
        <a:lstStyle/>
        <a:p>
          <a:endParaRPr lang="ru-RU"/>
        </a:p>
      </dgm:t>
    </dgm:pt>
    <dgm:pt modelId="{831C2CFA-9D53-4410-AFFB-275291D02278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r>
            <a:rPr lang="ru-RU" sz="2800" b="1" dirty="0" smtClean="0">
              <a:solidFill>
                <a:schemeClr val="accent2">
                  <a:lumMod val="75000"/>
                </a:schemeClr>
              </a:solidFill>
            </a:rPr>
            <a:t>создавать графические объекты и базы данных</a:t>
          </a:r>
          <a:endParaRPr lang="ru-RU" sz="2800" b="1" dirty="0">
            <a:solidFill>
              <a:schemeClr val="accent2">
                <a:lumMod val="75000"/>
              </a:schemeClr>
            </a:solidFill>
          </a:endParaRPr>
        </a:p>
      </dgm:t>
    </dgm:pt>
    <dgm:pt modelId="{9BD5A3C5-3B69-47B4-8CF1-9A44813ED4BD}" type="parTrans" cxnId="{06B1C4E2-CBAF-4D1D-8746-656026681D42}">
      <dgm:prSet/>
      <dgm:spPr/>
      <dgm:t>
        <a:bodyPr/>
        <a:lstStyle/>
        <a:p>
          <a:endParaRPr lang="ru-RU"/>
        </a:p>
      </dgm:t>
    </dgm:pt>
    <dgm:pt modelId="{848C5C5F-07CB-4AEB-B458-2C8A8D1208EA}" type="sibTrans" cxnId="{06B1C4E2-CBAF-4D1D-8746-656026681D42}">
      <dgm:prSet/>
      <dgm:spPr/>
      <dgm:t>
        <a:bodyPr/>
        <a:lstStyle/>
        <a:p>
          <a:endParaRPr lang="ru-RU"/>
        </a:p>
      </dgm:t>
    </dgm:pt>
    <dgm:pt modelId="{6BEBEF9D-F396-4E69-B331-1B0F657D71D2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r>
            <a:rPr lang="ru-RU" sz="3200" b="1" dirty="0" smtClean="0">
              <a:solidFill>
                <a:schemeClr val="accent2">
                  <a:lumMod val="75000"/>
                </a:schemeClr>
              </a:solidFill>
            </a:rPr>
            <a:t>осваивать новые способы сбора, обработки информации </a:t>
          </a:r>
          <a:endParaRPr lang="ru-RU" sz="3200" b="1" dirty="0">
            <a:solidFill>
              <a:schemeClr val="accent2">
                <a:lumMod val="75000"/>
              </a:schemeClr>
            </a:solidFill>
          </a:endParaRPr>
        </a:p>
      </dgm:t>
    </dgm:pt>
    <dgm:pt modelId="{4D50E46B-6E76-4987-A1AA-F520521A48A9}" type="parTrans" cxnId="{A458270C-7140-49D2-9085-E04E18D05EFA}">
      <dgm:prSet/>
      <dgm:spPr/>
      <dgm:t>
        <a:bodyPr/>
        <a:lstStyle/>
        <a:p>
          <a:endParaRPr lang="ru-RU"/>
        </a:p>
      </dgm:t>
    </dgm:pt>
    <dgm:pt modelId="{6F3E41DA-B3EC-4FC0-A0BA-4ADAA505BDC4}" type="sibTrans" cxnId="{A458270C-7140-49D2-9085-E04E18D05EFA}">
      <dgm:prSet/>
      <dgm:spPr/>
      <dgm:t>
        <a:bodyPr/>
        <a:lstStyle/>
        <a:p>
          <a:endParaRPr lang="ru-RU"/>
        </a:p>
      </dgm:t>
    </dgm:pt>
    <dgm:pt modelId="{5E1C90F0-3A25-40DA-9C01-200FA342E4A5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r>
            <a:rPr lang="ru-RU" sz="3200" b="1" dirty="0" smtClean="0">
              <a:solidFill>
                <a:schemeClr val="accent2">
                  <a:lumMod val="75000"/>
                </a:schemeClr>
              </a:solidFill>
            </a:rPr>
            <a:t>расширяет свой кругозор</a:t>
          </a:r>
          <a:endParaRPr lang="ru-RU" sz="3200" b="1" dirty="0">
            <a:solidFill>
              <a:schemeClr val="accent2">
                <a:lumMod val="75000"/>
              </a:schemeClr>
            </a:solidFill>
          </a:endParaRPr>
        </a:p>
      </dgm:t>
    </dgm:pt>
    <dgm:pt modelId="{106B94B3-2B13-48E2-B6C2-7FA346FE8572}" type="parTrans" cxnId="{EA03100B-C3B6-45EB-9894-512AF880C33E}">
      <dgm:prSet/>
      <dgm:spPr/>
      <dgm:t>
        <a:bodyPr/>
        <a:lstStyle/>
        <a:p>
          <a:endParaRPr lang="ru-RU"/>
        </a:p>
      </dgm:t>
    </dgm:pt>
    <dgm:pt modelId="{8D612CDE-6178-4C6B-A6AE-615BA1EF7667}" type="sibTrans" cxnId="{EA03100B-C3B6-45EB-9894-512AF880C33E}">
      <dgm:prSet/>
      <dgm:spPr/>
      <dgm:t>
        <a:bodyPr/>
        <a:lstStyle/>
        <a:p>
          <a:endParaRPr lang="ru-RU"/>
        </a:p>
      </dgm:t>
    </dgm:pt>
    <dgm:pt modelId="{17193A25-F6FC-45BC-AD83-6AC8630378B7}" type="pres">
      <dgm:prSet presAssocID="{C4EF1ED0-292D-4A63-AFC6-7F64F02B9E7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A68803-A5A8-4156-9CC8-FB4880EDCE44}" type="pres">
      <dgm:prSet presAssocID="{E9AFDF44-589B-4690-8C4D-01E345795889}" presName="node" presStyleLbl="node1" presStyleIdx="0" presStyleCnt="4" custScaleX="113282" custScaleY="137180" custLinFactNeighborX="6110" custLinFactNeighborY="8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DA0D58-8783-4216-9353-239D42537ADF}" type="pres">
      <dgm:prSet presAssocID="{C592B044-F6D5-4D5C-B63B-1A591C4BA238}" presName="sibTrans" presStyleCnt="0"/>
      <dgm:spPr/>
    </dgm:pt>
    <dgm:pt modelId="{1344CBE8-01E7-4AEE-A439-078D99C33CF0}" type="pres">
      <dgm:prSet presAssocID="{831C2CFA-9D53-4410-AFFB-275291D02278}" presName="node" presStyleLbl="node1" presStyleIdx="1" presStyleCnt="4" custScaleX="105426" custScaleY="137180" custLinFactNeighborX="2695" custLinFactNeighborY="1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94274E-16D9-42E8-A546-52598E9E0379}" type="pres">
      <dgm:prSet presAssocID="{848C5C5F-07CB-4AEB-B458-2C8A8D1208EA}" presName="sibTrans" presStyleCnt="0"/>
      <dgm:spPr/>
    </dgm:pt>
    <dgm:pt modelId="{DAB10B3B-EA19-43ED-91BC-BD143A7F363B}" type="pres">
      <dgm:prSet presAssocID="{6BEBEF9D-F396-4E69-B331-1B0F657D71D2}" presName="node" presStyleLbl="node1" presStyleIdx="2" presStyleCnt="4" custScaleX="123614" custScaleY="153847" custLinFactNeighborX="-600" custLinFactNeighborY="-4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B771C7-EADD-42DF-BA83-BBD72A9FBD97}" type="pres">
      <dgm:prSet presAssocID="{6F3E41DA-B3EC-4FC0-A0BA-4ADAA505BDC4}" presName="sibTrans" presStyleCnt="0"/>
      <dgm:spPr/>
    </dgm:pt>
    <dgm:pt modelId="{FDA41472-8C1C-4A9C-B3E9-B2B08189742C}" type="pres">
      <dgm:prSet presAssocID="{5E1C90F0-3A25-40DA-9C01-200FA342E4A5}" presName="node" presStyleLbl="node1" presStyleIdx="3" presStyleCnt="4" custScaleX="101686" custScaleY="153847" custLinFactNeighborX="-2559" custLinFactNeighborY="-4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77A2C8-0237-43DC-A9A0-EC4321462F69}" type="presOf" srcId="{831C2CFA-9D53-4410-AFFB-275291D02278}" destId="{1344CBE8-01E7-4AEE-A439-078D99C33CF0}" srcOrd="0" destOrd="0" presId="urn:microsoft.com/office/officeart/2005/8/layout/default#1"/>
    <dgm:cxn modelId="{6C0FA304-3AEE-44BE-B5D1-57EC7E8D648E}" type="presOf" srcId="{C4EF1ED0-292D-4A63-AFC6-7F64F02B9E7F}" destId="{17193A25-F6FC-45BC-AD83-6AC8630378B7}" srcOrd="0" destOrd="0" presId="urn:microsoft.com/office/officeart/2005/8/layout/default#1"/>
    <dgm:cxn modelId="{EA03100B-C3B6-45EB-9894-512AF880C33E}" srcId="{C4EF1ED0-292D-4A63-AFC6-7F64F02B9E7F}" destId="{5E1C90F0-3A25-40DA-9C01-200FA342E4A5}" srcOrd="3" destOrd="0" parTransId="{106B94B3-2B13-48E2-B6C2-7FA346FE8572}" sibTransId="{8D612CDE-6178-4C6B-A6AE-615BA1EF7667}"/>
    <dgm:cxn modelId="{A458270C-7140-49D2-9085-E04E18D05EFA}" srcId="{C4EF1ED0-292D-4A63-AFC6-7F64F02B9E7F}" destId="{6BEBEF9D-F396-4E69-B331-1B0F657D71D2}" srcOrd="2" destOrd="0" parTransId="{4D50E46B-6E76-4987-A1AA-F520521A48A9}" sibTransId="{6F3E41DA-B3EC-4FC0-A0BA-4ADAA505BDC4}"/>
    <dgm:cxn modelId="{06B1C4E2-CBAF-4D1D-8746-656026681D42}" srcId="{C4EF1ED0-292D-4A63-AFC6-7F64F02B9E7F}" destId="{831C2CFA-9D53-4410-AFFB-275291D02278}" srcOrd="1" destOrd="0" parTransId="{9BD5A3C5-3B69-47B4-8CF1-9A44813ED4BD}" sibTransId="{848C5C5F-07CB-4AEB-B458-2C8A8D1208EA}"/>
    <dgm:cxn modelId="{BA208C59-F6A4-4AC1-B16E-1EA3974FEFE8}" srcId="{C4EF1ED0-292D-4A63-AFC6-7F64F02B9E7F}" destId="{E9AFDF44-589B-4690-8C4D-01E345795889}" srcOrd="0" destOrd="0" parTransId="{52333590-1B58-469D-B5DF-43A256359F75}" sibTransId="{C592B044-F6D5-4D5C-B63B-1A591C4BA238}"/>
    <dgm:cxn modelId="{66194740-DEFC-4DC8-A075-36F06D6F1993}" type="presOf" srcId="{6BEBEF9D-F396-4E69-B331-1B0F657D71D2}" destId="{DAB10B3B-EA19-43ED-91BC-BD143A7F363B}" srcOrd="0" destOrd="0" presId="urn:microsoft.com/office/officeart/2005/8/layout/default#1"/>
    <dgm:cxn modelId="{AB0375DB-62BE-42B0-BCB8-6AFB2B8CD69E}" type="presOf" srcId="{5E1C90F0-3A25-40DA-9C01-200FA342E4A5}" destId="{FDA41472-8C1C-4A9C-B3E9-B2B08189742C}" srcOrd="0" destOrd="0" presId="urn:microsoft.com/office/officeart/2005/8/layout/default#1"/>
    <dgm:cxn modelId="{5FC042F1-9CF3-484B-881B-265096E4788A}" type="presOf" srcId="{E9AFDF44-589B-4690-8C4D-01E345795889}" destId="{B3A68803-A5A8-4156-9CC8-FB4880EDCE44}" srcOrd="0" destOrd="0" presId="urn:microsoft.com/office/officeart/2005/8/layout/default#1"/>
    <dgm:cxn modelId="{7C9DB43E-6448-41E3-B791-73CAF85BA200}" type="presParOf" srcId="{17193A25-F6FC-45BC-AD83-6AC8630378B7}" destId="{B3A68803-A5A8-4156-9CC8-FB4880EDCE44}" srcOrd="0" destOrd="0" presId="urn:microsoft.com/office/officeart/2005/8/layout/default#1"/>
    <dgm:cxn modelId="{373E94DE-E3B4-433C-97C3-D4B4C9E9C6D7}" type="presParOf" srcId="{17193A25-F6FC-45BC-AD83-6AC8630378B7}" destId="{62DA0D58-8783-4216-9353-239D42537ADF}" srcOrd="1" destOrd="0" presId="urn:microsoft.com/office/officeart/2005/8/layout/default#1"/>
    <dgm:cxn modelId="{00C7BD57-DB15-4352-9861-7A948CF75E92}" type="presParOf" srcId="{17193A25-F6FC-45BC-AD83-6AC8630378B7}" destId="{1344CBE8-01E7-4AEE-A439-078D99C33CF0}" srcOrd="2" destOrd="0" presId="urn:microsoft.com/office/officeart/2005/8/layout/default#1"/>
    <dgm:cxn modelId="{3587EFE7-6503-4CF8-956E-AF6544275969}" type="presParOf" srcId="{17193A25-F6FC-45BC-AD83-6AC8630378B7}" destId="{4E94274E-16D9-42E8-A546-52598E9E0379}" srcOrd="3" destOrd="0" presId="urn:microsoft.com/office/officeart/2005/8/layout/default#1"/>
    <dgm:cxn modelId="{E0BE4B6E-674A-4602-BA0C-EC3E1C579AEC}" type="presParOf" srcId="{17193A25-F6FC-45BC-AD83-6AC8630378B7}" destId="{DAB10B3B-EA19-43ED-91BC-BD143A7F363B}" srcOrd="4" destOrd="0" presId="urn:microsoft.com/office/officeart/2005/8/layout/default#1"/>
    <dgm:cxn modelId="{24396553-08C1-48F7-98FD-F713DC34C44C}" type="presParOf" srcId="{17193A25-F6FC-45BC-AD83-6AC8630378B7}" destId="{B3B771C7-EADD-42DF-BA83-BBD72A9FBD97}" srcOrd="5" destOrd="0" presId="urn:microsoft.com/office/officeart/2005/8/layout/default#1"/>
    <dgm:cxn modelId="{7BD82142-C6F1-446B-BCAA-195B9726A427}" type="presParOf" srcId="{17193A25-F6FC-45BC-AD83-6AC8630378B7}" destId="{FDA41472-8C1C-4A9C-B3E9-B2B08189742C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ADC81A-60E7-4898-B16A-B99BC5DEEBA6}" type="doc">
      <dgm:prSet loTypeId="urn:microsoft.com/office/officeart/2005/8/layout/default#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10D786F-F242-4D4A-909A-C660F05E69CD}">
      <dgm:prSet phldrT="[Текст]"/>
      <dgm:spPr>
        <a:noFill/>
      </dgm:spPr>
      <dgm:t>
        <a:bodyPr/>
        <a:lstStyle/>
        <a:p>
          <a:r>
            <a:rPr lang="ru-RU" b="1" dirty="0" smtClean="0">
              <a:solidFill>
                <a:schemeClr val="accent2">
                  <a:lumMod val="50000"/>
                </a:schemeClr>
              </a:solidFill>
            </a:rPr>
            <a:t>стимулируется познавательный интерес</a:t>
          </a:r>
          <a:endParaRPr lang="ru-RU" b="1" dirty="0">
            <a:solidFill>
              <a:schemeClr val="accent2">
                <a:lumMod val="50000"/>
              </a:schemeClr>
            </a:solidFill>
          </a:endParaRPr>
        </a:p>
      </dgm:t>
    </dgm:pt>
    <dgm:pt modelId="{7B9531D8-3DA6-44DB-8F50-9DE1439C738B}" type="parTrans" cxnId="{05AF58AB-2C88-480F-BE2E-B28334614C84}">
      <dgm:prSet/>
      <dgm:spPr/>
      <dgm:t>
        <a:bodyPr/>
        <a:lstStyle/>
        <a:p>
          <a:endParaRPr lang="ru-RU"/>
        </a:p>
      </dgm:t>
    </dgm:pt>
    <dgm:pt modelId="{DAACA662-9DA1-49E6-9DB3-FFE30BBBF902}" type="sibTrans" cxnId="{05AF58AB-2C88-480F-BE2E-B28334614C84}">
      <dgm:prSet/>
      <dgm:spPr/>
      <dgm:t>
        <a:bodyPr/>
        <a:lstStyle/>
        <a:p>
          <a:endParaRPr lang="ru-RU"/>
        </a:p>
      </dgm:t>
    </dgm:pt>
    <dgm:pt modelId="{A8F115A3-9C94-43DB-B6EE-B1B11AFF9B1D}">
      <dgm:prSet phldrT="[Текст]"/>
      <dgm:spPr>
        <a:noFill/>
      </dgm:spPr>
      <dgm:t>
        <a:bodyPr/>
        <a:lstStyle/>
        <a:p>
          <a:r>
            <a:rPr lang="ru-RU" b="1" dirty="0" smtClean="0">
              <a:solidFill>
                <a:schemeClr val="accent2">
                  <a:lumMod val="50000"/>
                </a:schemeClr>
              </a:solidFill>
            </a:rPr>
            <a:t>повышается мотивация учения</a:t>
          </a:r>
          <a:endParaRPr lang="ru-RU" b="1" dirty="0">
            <a:solidFill>
              <a:schemeClr val="accent2">
                <a:lumMod val="50000"/>
              </a:schemeClr>
            </a:solidFill>
          </a:endParaRPr>
        </a:p>
      </dgm:t>
    </dgm:pt>
    <dgm:pt modelId="{BB762A4D-AE23-4332-899F-386113C88BE0}" type="parTrans" cxnId="{0200E434-890C-46CB-A58B-1299106B1111}">
      <dgm:prSet/>
      <dgm:spPr/>
      <dgm:t>
        <a:bodyPr/>
        <a:lstStyle/>
        <a:p>
          <a:endParaRPr lang="ru-RU"/>
        </a:p>
      </dgm:t>
    </dgm:pt>
    <dgm:pt modelId="{A2407CA7-A3BE-42A2-BCCE-0F3548C834B1}" type="sibTrans" cxnId="{0200E434-890C-46CB-A58B-1299106B1111}">
      <dgm:prSet/>
      <dgm:spPr/>
      <dgm:t>
        <a:bodyPr/>
        <a:lstStyle/>
        <a:p>
          <a:endParaRPr lang="ru-RU"/>
        </a:p>
      </dgm:t>
    </dgm:pt>
    <dgm:pt modelId="{FF9ADA79-68CF-4D37-9908-DB991D846AB0}">
      <dgm:prSet phldrT="[Текст]"/>
      <dgm:spPr>
        <a:noFill/>
      </dgm:spPr>
      <dgm:t>
        <a:bodyPr/>
        <a:lstStyle/>
        <a:p>
          <a:r>
            <a:rPr lang="ru-RU" b="1" dirty="0" smtClean="0">
              <a:solidFill>
                <a:schemeClr val="accent2">
                  <a:lumMod val="50000"/>
                </a:schemeClr>
              </a:solidFill>
            </a:rPr>
            <a:t>возрастает эффективность самостоятельной работы</a:t>
          </a:r>
          <a:endParaRPr lang="ru-RU" b="1" dirty="0">
            <a:solidFill>
              <a:schemeClr val="accent2">
                <a:lumMod val="50000"/>
              </a:schemeClr>
            </a:solidFill>
          </a:endParaRPr>
        </a:p>
      </dgm:t>
    </dgm:pt>
    <dgm:pt modelId="{BE847BC2-DF99-450B-9D9C-37841F6648A1}" type="parTrans" cxnId="{5CCE7102-8C33-43E3-A9F6-9000AB665C61}">
      <dgm:prSet/>
      <dgm:spPr/>
      <dgm:t>
        <a:bodyPr/>
        <a:lstStyle/>
        <a:p>
          <a:endParaRPr lang="ru-RU"/>
        </a:p>
      </dgm:t>
    </dgm:pt>
    <dgm:pt modelId="{3589247E-228B-4E9A-9EBC-BCC8B70880C2}" type="sibTrans" cxnId="{5CCE7102-8C33-43E3-A9F6-9000AB665C61}">
      <dgm:prSet/>
      <dgm:spPr/>
      <dgm:t>
        <a:bodyPr/>
        <a:lstStyle/>
        <a:p>
          <a:endParaRPr lang="ru-RU"/>
        </a:p>
      </dgm:t>
    </dgm:pt>
    <dgm:pt modelId="{6CA60E2E-C4A6-4055-A57E-CA39398DC319}" type="pres">
      <dgm:prSet presAssocID="{6EADC81A-60E7-4898-B16A-B99BC5DEEBA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23616D-C49D-44D6-964D-05E70F220545}" type="pres">
      <dgm:prSet presAssocID="{510D786F-F242-4D4A-909A-C660F05E69C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5E8654-7E4A-46EC-B6BE-516243963C3D}" type="pres">
      <dgm:prSet presAssocID="{DAACA662-9DA1-49E6-9DB3-FFE30BBBF902}" presName="sibTrans" presStyleCnt="0"/>
      <dgm:spPr/>
    </dgm:pt>
    <dgm:pt modelId="{B116A253-8FA6-4AFF-8735-35807402550A}" type="pres">
      <dgm:prSet presAssocID="{A8F115A3-9C94-43DB-B6EE-B1B11AFF9B1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F5AC84-12E3-4C7E-8F2F-83D234E514FF}" type="pres">
      <dgm:prSet presAssocID="{A2407CA7-A3BE-42A2-BCCE-0F3548C834B1}" presName="sibTrans" presStyleCnt="0"/>
      <dgm:spPr/>
    </dgm:pt>
    <dgm:pt modelId="{FDD05107-C700-42B5-B9A2-36B6BB80910D}" type="pres">
      <dgm:prSet presAssocID="{FF9ADA79-68CF-4D37-9908-DB991D846AB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00E434-890C-46CB-A58B-1299106B1111}" srcId="{6EADC81A-60E7-4898-B16A-B99BC5DEEBA6}" destId="{A8F115A3-9C94-43DB-B6EE-B1B11AFF9B1D}" srcOrd="1" destOrd="0" parTransId="{BB762A4D-AE23-4332-899F-386113C88BE0}" sibTransId="{A2407CA7-A3BE-42A2-BCCE-0F3548C834B1}"/>
    <dgm:cxn modelId="{EB70A7CD-E0A1-44A7-A3C8-11D68154C8F7}" type="presOf" srcId="{510D786F-F242-4D4A-909A-C660F05E69CD}" destId="{7823616D-C49D-44D6-964D-05E70F220545}" srcOrd="0" destOrd="0" presId="urn:microsoft.com/office/officeart/2005/8/layout/default#2"/>
    <dgm:cxn modelId="{05AF58AB-2C88-480F-BE2E-B28334614C84}" srcId="{6EADC81A-60E7-4898-B16A-B99BC5DEEBA6}" destId="{510D786F-F242-4D4A-909A-C660F05E69CD}" srcOrd="0" destOrd="0" parTransId="{7B9531D8-3DA6-44DB-8F50-9DE1439C738B}" sibTransId="{DAACA662-9DA1-49E6-9DB3-FFE30BBBF902}"/>
    <dgm:cxn modelId="{BA20C459-ACF9-444D-AB60-7B7E4711DD09}" type="presOf" srcId="{FF9ADA79-68CF-4D37-9908-DB991D846AB0}" destId="{FDD05107-C700-42B5-B9A2-36B6BB80910D}" srcOrd="0" destOrd="0" presId="urn:microsoft.com/office/officeart/2005/8/layout/default#2"/>
    <dgm:cxn modelId="{3D96EB84-6CA9-47C2-8C85-230376DBCB32}" type="presOf" srcId="{6EADC81A-60E7-4898-B16A-B99BC5DEEBA6}" destId="{6CA60E2E-C4A6-4055-A57E-CA39398DC319}" srcOrd="0" destOrd="0" presId="urn:microsoft.com/office/officeart/2005/8/layout/default#2"/>
    <dgm:cxn modelId="{41487D3C-7E24-41D1-BA66-E5C754DC1EFA}" type="presOf" srcId="{A8F115A3-9C94-43DB-B6EE-B1B11AFF9B1D}" destId="{B116A253-8FA6-4AFF-8735-35807402550A}" srcOrd="0" destOrd="0" presId="urn:microsoft.com/office/officeart/2005/8/layout/default#2"/>
    <dgm:cxn modelId="{5CCE7102-8C33-43E3-A9F6-9000AB665C61}" srcId="{6EADC81A-60E7-4898-B16A-B99BC5DEEBA6}" destId="{FF9ADA79-68CF-4D37-9908-DB991D846AB0}" srcOrd="2" destOrd="0" parTransId="{BE847BC2-DF99-450B-9D9C-37841F6648A1}" sibTransId="{3589247E-228B-4E9A-9EBC-BCC8B70880C2}"/>
    <dgm:cxn modelId="{2B659BE4-1DEC-4E2D-983A-BAFDB332A718}" type="presParOf" srcId="{6CA60E2E-C4A6-4055-A57E-CA39398DC319}" destId="{7823616D-C49D-44D6-964D-05E70F220545}" srcOrd="0" destOrd="0" presId="urn:microsoft.com/office/officeart/2005/8/layout/default#2"/>
    <dgm:cxn modelId="{CFA54B8F-EEEA-40F3-A8EC-B6F9376FC22C}" type="presParOf" srcId="{6CA60E2E-C4A6-4055-A57E-CA39398DC319}" destId="{D55E8654-7E4A-46EC-B6BE-516243963C3D}" srcOrd="1" destOrd="0" presId="urn:microsoft.com/office/officeart/2005/8/layout/default#2"/>
    <dgm:cxn modelId="{9AB09416-55BC-4484-A130-5415A28A3389}" type="presParOf" srcId="{6CA60E2E-C4A6-4055-A57E-CA39398DC319}" destId="{B116A253-8FA6-4AFF-8735-35807402550A}" srcOrd="2" destOrd="0" presId="urn:microsoft.com/office/officeart/2005/8/layout/default#2"/>
    <dgm:cxn modelId="{1ABA0B00-065E-49C5-A441-19928D3952A2}" type="presParOf" srcId="{6CA60E2E-C4A6-4055-A57E-CA39398DC319}" destId="{42F5AC84-12E3-4C7E-8F2F-83D234E514FF}" srcOrd="3" destOrd="0" presId="urn:microsoft.com/office/officeart/2005/8/layout/default#2"/>
    <dgm:cxn modelId="{A448DA0E-623A-456A-B082-585D154436F8}" type="presParOf" srcId="{6CA60E2E-C4A6-4055-A57E-CA39398DC319}" destId="{FDD05107-C700-42B5-B9A2-36B6BB80910D}" srcOrd="4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A68803-A5A8-4156-9CC8-FB4880EDCE44}">
      <dsp:nvSpPr>
        <dsp:cNvPr id="0" name=""/>
        <dsp:cNvSpPr/>
      </dsp:nvSpPr>
      <dsp:spPr>
        <a:xfrm>
          <a:off x="961863" y="17138"/>
          <a:ext cx="2912060" cy="2115833"/>
        </a:xfrm>
        <a:prstGeom prst="rect">
          <a:avLst/>
        </a:prstGeom>
        <a:noFill/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accent2">
                  <a:lumMod val="75000"/>
                </a:schemeClr>
              </a:solidFill>
            </a:rPr>
            <a:t>работать </a:t>
          </a:r>
        </a:p>
        <a:p>
          <a:pPr lvl="0" algn="ctr" defTabSz="16002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accent2">
                  <a:lumMod val="75000"/>
                </a:schemeClr>
              </a:solidFill>
            </a:rPr>
            <a:t>с текстом</a:t>
          </a:r>
          <a:endParaRPr lang="ru-RU" sz="36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961863" y="17138"/>
        <a:ext cx="2912060" cy="2115833"/>
      </dsp:txXfrm>
    </dsp:sp>
    <dsp:sp modelId="{1344CBE8-01E7-4AEE-A439-078D99C33CF0}">
      <dsp:nvSpPr>
        <dsp:cNvPr id="0" name=""/>
        <dsp:cNvSpPr/>
      </dsp:nvSpPr>
      <dsp:spPr>
        <a:xfrm>
          <a:off x="4043200" y="6064"/>
          <a:ext cx="2710111" cy="2115833"/>
        </a:xfrm>
        <a:prstGeom prst="rect">
          <a:avLst/>
        </a:prstGeom>
        <a:noFill/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accent2">
                  <a:lumMod val="75000"/>
                </a:schemeClr>
              </a:solidFill>
            </a:rPr>
            <a:t>создавать графические объекты и базы данных</a:t>
          </a:r>
          <a:endParaRPr lang="ru-RU" sz="28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4043200" y="6064"/>
        <a:ext cx="2710111" cy="2115833"/>
      </dsp:txXfrm>
    </dsp:sp>
    <dsp:sp modelId="{DAB10B3B-EA19-43ED-91BC-BD143A7F363B}">
      <dsp:nvSpPr>
        <dsp:cNvPr id="0" name=""/>
        <dsp:cNvSpPr/>
      </dsp:nvSpPr>
      <dsp:spPr>
        <a:xfrm>
          <a:off x="704646" y="2369228"/>
          <a:ext cx="3177657" cy="2372901"/>
        </a:xfrm>
        <a:prstGeom prst="rect">
          <a:avLst/>
        </a:prstGeom>
        <a:noFill/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accent2">
                  <a:lumMod val="75000"/>
                </a:schemeClr>
              </a:solidFill>
            </a:rPr>
            <a:t>осваивать новые способы сбора, обработки информации </a:t>
          </a:r>
          <a:endParaRPr lang="ru-RU" sz="32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704646" y="2369228"/>
        <a:ext cx="3177657" cy="2372901"/>
      </dsp:txXfrm>
    </dsp:sp>
    <dsp:sp modelId="{FDA41472-8C1C-4A9C-B3E9-B2B08189742C}">
      <dsp:nvSpPr>
        <dsp:cNvPr id="0" name=""/>
        <dsp:cNvSpPr/>
      </dsp:nvSpPr>
      <dsp:spPr>
        <a:xfrm>
          <a:off x="4089008" y="2369228"/>
          <a:ext cx="2613970" cy="2372901"/>
        </a:xfrm>
        <a:prstGeom prst="rect">
          <a:avLst/>
        </a:prstGeom>
        <a:noFill/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accent2">
                  <a:lumMod val="75000"/>
                </a:schemeClr>
              </a:solidFill>
            </a:rPr>
            <a:t>расширяет свой кругозор</a:t>
          </a:r>
          <a:endParaRPr lang="ru-RU" sz="32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4089008" y="2369228"/>
        <a:ext cx="2613970" cy="23729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23616D-C49D-44D6-964D-05E70F220545}">
      <dsp:nvSpPr>
        <dsp:cNvPr id="0" name=""/>
        <dsp:cNvSpPr/>
      </dsp:nvSpPr>
      <dsp:spPr>
        <a:xfrm>
          <a:off x="940" y="100021"/>
          <a:ext cx="3668083" cy="2200849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>
              <a:solidFill>
                <a:schemeClr val="accent2">
                  <a:lumMod val="50000"/>
                </a:schemeClr>
              </a:solidFill>
            </a:rPr>
            <a:t>стимулируется познавательный интерес</a:t>
          </a:r>
          <a:endParaRPr lang="ru-RU" sz="34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940" y="100021"/>
        <a:ext cx="3668083" cy="2200849"/>
      </dsp:txXfrm>
    </dsp:sp>
    <dsp:sp modelId="{B116A253-8FA6-4AFF-8735-35807402550A}">
      <dsp:nvSpPr>
        <dsp:cNvPr id="0" name=""/>
        <dsp:cNvSpPr/>
      </dsp:nvSpPr>
      <dsp:spPr>
        <a:xfrm>
          <a:off x="4035832" y="100021"/>
          <a:ext cx="3668083" cy="2200849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>
              <a:solidFill>
                <a:schemeClr val="accent2">
                  <a:lumMod val="50000"/>
                </a:schemeClr>
              </a:solidFill>
            </a:rPr>
            <a:t>повышается мотивация учения</a:t>
          </a:r>
          <a:endParaRPr lang="ru-RU" sz="34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4035832" y="100021"/>
        <a:ext cx="3668083" cy="2200849"/>
      </dsp:txXfrm>
    </dsp:sp>
    <dsp:sp modelId="{FDD05107-C700-42B5-B9A2-36B6BB80910D}">
      <dsp:nvSpPr>
        <dsp:cNvPr id="0" name=""/>
        <dsp:cNvSpPr/>
      </dsp:nvSpPr>
      <dsp:spPr>
        <a:xfrm>
          <a:off x="2018386" y="2667680"/>
          <a:ext cx="3668083" cy="2200849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>
              <a:solidFill>
                <a:schemeClr val="accent2">
                  <a:lumMod val="50000"/>
                </a:schemeClr>
              </a:solidFill>
            </a:rPr>
            <a:t>возрастает эффективность самостоятельной работы</a:t>
          </a:r>
          <a:endParaRPr lang="ru-RU" sz="34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2018386" y="2667680"/>
        <a:ext cx="3668083" cy="22008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1B988C5-B7C9-4CF9-8AC6-67FE82A6F962}" type="datetimeFigureOut">
              <a:rPr lang="ru-RU"/>
              <a:pPr>
                <a:defRPr/>
              </a:pPr>
              <a:t>20.03.2013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CA211AF-316A-41B9-9F78-72EAEE8CE4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8263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D771003-DEB6-40E6-8634-357FC82BE829}" type="datetimeFigureOut">
              <a:rPr lang="ru-RU"/>
              <a:pPr>
                <a:defRPr/>
              </a:pPr>
              <a:t>20.03.2013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F8D70C4-BF37-4D5C-AB7A-3BF0B2946B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7735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49ED4C-06DF-432B-AF96-20F982A9593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6D1AFA-6D26-433A-8DE8-A37F5197C7D7}" type="datetimeFigureOut">
              <a:rPr lang="ru-RU" smtClean="0"/>
              <a:pPr>
                <a:defRPr/>
              </a:pPr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FEE4E0-6298-4094-B28E-B6B7F913BC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682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033012-1356-47EC-B62B-B0F54DBCC140}" type="datetimeFigureOut">
              <a:rPr lang="ru-RU" smtClean="0"/>
              <a:pPr>
                <a:defRPr/>
              </a:pPr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F45C37-7A6D-43EC-A687-2D12F6007C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931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D9D9A6-6DBB-4DDC-B964-7ACF84464A82}" type="datetimeFigureOut">
              <a:rPr lang="ru-RU" smtClean="0"/>
              <a:pPr>
                <a:defRPr/>
              </a:pPr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471615-38B1-4CD6-A22B-D1A656CD4F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224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70A35-A313-4D11-B177-89D9578BDD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140280-88C4-4596-9DEC-46B8BBF98D3D}" type="datetimeFigureOut">
              <a:rPr lang="ru-RU" smtClean="0"/>
              <a:pPr>
                <a:defRPr/>
              </a:pPr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B011B1-3DB0-4EC4-9336-1E84557E66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250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3992E0-AD55-4136-B7A6-1DD2B125F775}" type="datetimeFigureOut">
              <a:rPr lang="ru-RU" smtClean="0"/>
              <a:pPr>
                <a:defRPr/>
              </a:pPr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3EAB70-9EF3-42B4-8B46-68FBEE5132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787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A0DB72-EC99-4574-88D9-DE49DE187AFE}" type="datetimeFigureOut">
              <a:rPr lang="ru-RU" smtClean="0"/>
              <a:pPr>
                <a:defRPr/>
              </a:pPr>
              <a:t>20.03.2013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8053DE-7FE6-48EC-9A0A-32DECE74BF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160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E3837A-6685-49C4-AE82-D8C254A9E92A}" type="datetimeFigureOut">
              <a:rPr lang="ru-RU" smtClean="0"/>
              <a:pPr>
                <a:defRPr/>
              </a:pPr>
              <a:t>20.03.2013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B3F209-A211-43C5-8EFE-1F0DD83EB7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177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FD9478-3998-4CE4-9801-771B0F1E6518}" type="datetimeFigureOut">
              <a:rPr lang="ru-RU" smtClean="0"/>
              <a:pPr>
                <a:defRPr/>
              </a:pPr>
              <a:t>20.03.2013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A54C6-0E1F-4443-91A4-68F66D911F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368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15E4EB-3472-4EE1-91EB-33875DF5BAAA}" type="datetimeFigureOut">
              <a:rPr lang="ru-RU" smtClean="0"/>
              <a:pPr>
                <a:defRPr/>
              </a:pPr>
              <a:t>20.03.2013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D328FD-F2A4-4F89-8C50-9139938AACF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432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26B4C1-D752-499B-B887-A8F82852A705}" type="datetimeFigureOut">
              <a:rPr lang="ru-RU" smtClean="0"/>
              <a:pPr>
                <a:defRPr/>
              </a:pPr>
              <a:t>20.03.2013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C3EC96-C980-480C-946A-D013E32A16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86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CD8CD5-8CA7-43CD-9A1F-85699E47F2A5}" type="datetimeFigureOut">
              <a:rPr lang="ru-RU" smtClean="0"/>
              <a:pPr>
                <a:defRPr/>
              </a:pPr>
              <a:t>20.03.2013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E14FDB-953E-4273-8665-84EE2FB2904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92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B544B4C-6DF2-4464-BD72-31A7F6D1700B}" type="datetimeFigureOut">
              <a:rPr lang="ru-RU" smtClean="0"/>
              <a:pPr>
                <a:defRPr/>
              </a:pPr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DC402D3-975D-4450-B8AD-28E3AADD589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609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1560" y="836712"/>
            <a:ext cx="830714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Использование ИКТ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 преподавании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химии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31640" y="5085184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Методические разработки учителя химии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ГБОУ СОШ №368 «Лосиный остров»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Нагайцевой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Юлии Николаевны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Москва, 2012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3"/>
          <p:cNvSpPr txBox="1">
            <a:spLocks noChangeArrowheads="1"/>
          </p:cNvSpPr>
          <p:nvPr/>
        </p:nvSpPr>
        <p:spPr bwMode="auto">
          <a:xfrm>
            <a:off x="671587" y="332656"/>
            <a:ext cx="835228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Преимущества урока с компьютерной презентацией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2" y="1556792"/>
            <a:ext cx="8424862" cy="3416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ru-RU" sz="2400" dirty="0"/>
              <a:t>активно используются  одновременно несколько каналов восприятия;</a:t>
            </a:r>
          </a:p>
          <a:p>
            <a:pPr marL="342900" indent="-342900">
              <a:buFontTx/>
              <a:buAutoNum type="arabicPeriod"/>
              <a:defRPr/>
            </a:pPr>
            <a:endParaRPr lang="ru-RU" sz="2400" dirty="0"/>
          </a:p>
          <a:p>
            <a:pPr marL="342900" indent="-342900">
              <a:buFontTx/>
              <a:buAutoNum type="arabicPeriod"/>
              <a:defRPr/>
            </a:pPr>
            <a:r>
              <a:rPr lang="ru-RU" sz="2400" dirty="0"/>
              <a:t>положительные эмоции и повышают степень заинтересованности в изучаемом материале;</a:t>
            </a:r>
          </a:p>
          <a:p>
            <a:pPr marL="342900" indent="-342900">
              <a:buFontTx/>
              <a:buAutoNum type="arabicPeriod"/>
              <a:defRPr/>
            </a:pPr>
            <a:endParaRPr lang="ru-RU" sz="2400" dirty="0"/>
          </a:p>
          <a:p>
            <a:pPr marL="342900" indent="-342900">
              <a:buFontTx/>
              <a:buAutoNum type="arabicPeriod"/>
              <a:defRPr/>
            </a:pPr>
            <a:r>
              <a:rPr lang="ru-RU" sz="2400" dirty="0"/>
              <a:t>возможность принимать активное участие в создании урока. </a:t>
            </a:r>
          </a:p>
          <a:p>
            <a:pPr marL="342900" indent="-342900">
              <a:buFontTx/>
              <a:buAutoNum type="arabicPeriod"/>
              <a:defRPr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6"/>
          <p:cNvSpPr txBox="1">
            <a:spLocks noChangeArrowheads="1"/>
          </p:cNvSpPr>
          <p:nvPr/>
        </p:nvSpPr>
        <p:spPr bwMode="auto">
          <a:xfrm>
            <a:off x="2339752" y="260648"/>
            <a:ext cx="482423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Кабинет химии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750" y="1125538"/>
            <a:ext cx="7993063" cy="3784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400" dirty="0"/>
              <a:t>Пакеты прикладных программ (ППП):</a:t>
            </a:r>
          </a:p>
          <a:p>
            <a:pPr>
              <a:defRPr/>
            </a:pPr>
            <a:endParaRPr lang="ru-RU" sz="2400" dirty="0"/>
          </a:p>
          <a:p>
            <a:pPr marL="457200" indent="-457200">
              <a:buFontTx/>
              <a:buAutoNum type="arabicPeriod"/>
              <a:defRPr/>
            </a:pPr>
            <a:r>
              <a:rPr lang="ru-RU" sz="2400" dirty="0"/>
              <a:t>Информационно–справочные;</a:t>
            </a:r>
          </a:p>
          <a:p>
            <a:pPr marL="457200" indent="-457200">
              <a:buFontTx/>
              <a:buAutoNum type="arabicPeriod"/>
              <a:defRPr/>
            </a:pPr>
            <a:endParaRPr lang="ru-RU" sz="2400" dirty="0"/>
          </a:p>
          <a:p>
            <a:pPr marL="457200" indent="-457200">
              <a:buFontTx/>
              <a:buAutoNum type="arabicPeriod"/>
              <a:defRPr/>
            </a:pPr>
            <a:r>
              <a:rPr lang="ru-RU" sz="2400" dirty="0"/>
              <a:t>Программы-тренажеры и тестовые системы;</a:t>
            </a:r>
          </a:p>
          <a:p>
            <a:pPr marL="457200" indent="-457200">
              <a:buFontTx/>
              <a:buAutoNum type="arabicPeriod"/>
              <a:defRPr/>
            </a:pPr>
            <a:endParaRPr lang="ru-RU" sz="2400" dirty="0"/>
          </a:p>
          <a:p>
            <a:pPr marL="457200" indent="-457200">
              <a:buFontTx/>
              <a:buAutoNum type="arabicPeriod"/>
              <a:defRPr/>
            </a:pPr>
            <a:r>
              <a:rPr lang="ru-RU" sz="2400" dirty="0"/>
              <a:t>Электронные учебники (ЭУ);</a:t>
            </a:r>
          </a:p>
          <a:p>
            <a:pPr marL="457200" indent="-457200">
              <a:buFontTx/>
              <a:buAutoNum type="arabicPeriod"/>
              <a:defRPr/>
            </a:pPr>
            <a:endParaRPr lang="ru-RU" sz="2400" dirty="0"/>
          </a:p>
          <a:p>
            <a:pPr marL="457200" indent="-457200">
              <a:buFontTx/>
              <a:buAutoNum type="arabicPeriod"/>
              <a:defRPr/>
            </a:pPr>
            <a:r>
              <a:rPr lang="ru-RU" sz="2400" dirty="0"/>
              <a:t>Электронные репетиторы (ЭР)</a:t>
            </a:r>
            <a:r>
              <a:rPr lang="ru-RU" sz="2400" i="1" dirty="0"/>
              <a:t>.</a:t>
            </a:r>
            <a:endParaRPr lang="ru-RU" sz="2400" dirty="0"/>
          </a:p>
          <a:p>
            <a:pPr>
              <a:defRPr/>
            </a:pPr>
            <a:endParaRPr lang="ru-RU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050" y="4149079"/>
            <a:ext cx="3381414" cy="2538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6"/>
          <p:cNvSpPr txBox="1">
            <a:spLocks noChangeArrowheads="1"/>
          </p:cNvSpPr>
          <p:nvPr/>
        </p:nvSpPr>
        <p:spPr bwMode="auto">
          <a:xfrm>
            <a:off x="1403350" y="188913"/>
            <a:ext cx="73451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Некоторые Интернет-ресурсы по химии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293655"/>
              </p:ext>
            </p:extLst>
          </p:nvPr>
        </p:nvGraphicFramePr>
        <p:xfrm>
          <a:off x="395288" y="836613"/>
          <a:ext cx="8280400" cy="5260023"/>
        </p:xfrm>
        <a:graphic>
          <a:graphicData uri="http://schemas.openxmlformats.org/drawingml/2006/table">
            <a:tbl>
              <a:tblPr/>
              <a:tblGrid>
                <a:gridCol w="636587"/>
                <a:gridCol w="3089275"/>
                <a:gridCol w="4554538"/>
              </a:tblGrid>
              <a:tr h="720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 сайта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720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Химия и жизнь: научно–популярный журнал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http://www.hij.ru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Алхимик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8589" marR="38589" marT="38589" marB="385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http://www.alhimik.ru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8589" marR="38589" marT="38589" marB="385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20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Азбука веб-поиска для    химиков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8589" marR="38589" marT="38589" marB="385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http://www.chemistry.bsu.by/abc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8589" marR="38589" marT="38589" marB="385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Аналитическая химия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8589" marR="38589" marT="38589" marB="385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http://www.geocities.com/novedu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8589" marR="38589" marT="38589" marB="385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20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Курс органической химии за 10 класс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8589" marR="38589" marT="38589" marB="385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http://formula44.narod.ru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8589" marR="38589" marT="38589" marB="385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Органическая химия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8589" marR="38589" marT="38589" marB="385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http://cnit.ssau.ru/organics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8589" marR="38589" marT="38589" marB="385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20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Открытый колледж: химия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8589" marR="38589" marT="38589" marB="385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http://www.chemistry.ru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8589" marR="38589" marT="38589" marB="385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6"/>
          <p:cNvSpPr txBox="1">
            <a:spLocks noChangeArrowheads="1"/>
          </p:cNvSpPr>
          <p:nvPr/>
        </p:nvSpPr>
        <p:spPr bwMode="auto">
          <a:xfrm>
            <a:off x="1403350" y="188913"/>
            <a:ext cx="75611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Некоторые Интернет-ресурсы по химии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369732"/>
              </p:ext>
            </p:extLst>
          </p:nvPr>
        </p:nvGraphicFramePr>
        <p:xfrm>
          <a:off x="395288" y="836613"/>
          <a:ext cx="8280400" cy="5473726"/>
        </p:xfrm>
        <a:graphic>
          <a:graphicData uri="http://schemas.openxmlformats.org/drawingml/2006/table">
            <a:tbl>
              <a:tblPr/>
              <a:tblGrid>
                <a:gridCol w="636587"/>
                <a:gridCol w="3089275"/>
                <a:gridCol w="4554538"/>
              </a:tblGrid>
              <a:tr h="720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 сайта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720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Химия для всех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8589" marR="38589" marT="38589" marB="385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http://www.informika.ru/text/database/chemy/START.html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8589" marR="38589" marT="38589" marB="385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Экспериментальная химия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8589" marR="38589" marT="38589" marB="385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http://www.chemexperiment.narod.ru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8589" marR="38589" marT="38589" marB="385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20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Электронная библиотека по химии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8589" marR="38589" marT="38589" marB="385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http://www.chemnet.ru/rus/elbibch.htm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8589" marR="38589" marT="38589" marB="385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Репетитор по химии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8589" marR="38589" marT="38589" marB="385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http://chemistry.nm.ru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8589" marR="38589" marT="38589" marB="385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20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Информация по химии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8589" marR="38589" marT="38589" marB="385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http://www.chemrar.ru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8589" marR="38589" marT="38589" marB="385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Газета “Химия”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8589" marR="38589" marT="38589" marB="385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http://www.1september.ru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8589" marR="38589" marT="38589" marB="385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20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Тестирование по химии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8589" marR="38589" marT="38589" marB="385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http://kokch.kts.ru/cdo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8589" marR="38589" marT="38589" marB="385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5"/>
          <p:cNvSpPr txBox="1">
            <a:spLocks noChangeArrowheads="1"/>
          </p:cNvSpPr>
          <p:nvPr/>
        </p:nvSpPr>
        <p:spPr bwMode="auto">
          <a:xfrm>
            <a:off x="611188" y="333375"/>
            <a:ext cx="8064500" cy="1384995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Направлениями деятельности учителя  в рамках использования ИКТ в преподавании химии являются: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288" y="1844824"/>
            <a:ext cx="8496300" cy="4154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2400" dirty="0"/>
              <a:t>  разработка </a:t>
            </a:r>
            <a:r>
              <a:rPr lang="ru-RU" sz="2400" dirty="0" err="1"/>
              <a:t>мультимедийных</a:t>
            </a:r>
            <a:r>
              <a:rPr lang="ru-RU" sz="2400" dirty="0"/>
              <a:t> и интерактивных учебно-методических и дидактических материалов нового поколения;</a:t>
            </a:r>
          </a:p>
          <a:p>
            <a:pPr>
              <a:buFont typeface="Arial" pitchFamily="34" charset="0"/>
              <a:buChar char="•"/>
              <a:defRPr/>
            </a:pPr>
            <a:endParaRPr lang="ru-RU" sz="2400" dirty="0"/>
          </a:p>
          <a:p>
            <a:pPr>
              <a:buFont typeface="Arial" pitchFamily="34" charset="0"/>
              <a:buChar char="•"/>
              <a:defRPr/>
            </a:pPr>
            <a:r>
              <a:rPr lang="ru-RU" sz="2400" dirty="0"/>
              <a:t> перевод в цифровые форматы имеющихся учебно-методических  и дидактических материалов;</a:t>
            </a:r>
          </a:p>
          <a:p>
            <a:pPr>
              <a:buFont typeface="Arial" pitchFamily="34" charset="0"/>
              <a:buChar char="•"/>
              <a:defRPr/>
            </a:pPr>
            <a:endParaRPr lang="ru-RU" sz="2400" dirty="0"/>
          </a:p>
          <a:p>
            <a:pPr>
              <a:buFont typeface="Arial" pitchFamily="34" charset="0"/>
              <a:buChar char="•"/>
              <a:defRPr/>
            </a:pPr>
            <a:r>
              <a:rPr lang="ru-RU" sz="2400" dirty="0"/>
              <a:t> создание </a:t>
            </a:r>
            <a:r>
              <a:rPr lang="ru-RU" sz="2400" dirty="0" smtClean="0"/>
              <a:t>Интернет-сайта;</a:t>
            </a:r>
            <a:endParaRPr lang="ru-RU" sz="2400" dirty="0"/>
          </a:p>
          <a:p>
            <a:pPr>
              <a:buFont typeface="Arial" pitchFamily="34" charset="0"/>
              <a:buChar char="•"/>
              <a:defRPr/>
            </a:pPr>
            <a:endParaRPr lang="ru-RU" sz="2400" dirty="0"/>
          </a:p>
          <a:p>
            <a:pPr>
              <a:buFont typeface="Arial" pitchFamily="34" charset="0"/>
              <a:buChar char="•"/>
              <a:defRPr/>
            </a:pPr>
            <a:r>
              <a:rPr lang="ru-RU" sz="2400" dirty="0"/>
              <a:t> создание элективных курсов </a:t>
            </a:r>
          </a:p>
          <a:p>
            <a:pPr>
              <a:defRPr/>
            </a:pPr>
            <a:r>
              <a:rPr lang="ru-RU" sz="2400" dirty="0"/>
              <a:t>  дистанционного обучения.</a:t>
            </a:r>
          </a:p>
          <a:p>
            <a:pPr>
              <a:defRPr/>
            </a:pPr>
            <a:endParaRPr lang="ru-RU" sz="2400" dirty="0"/>
          </a:p>
        </p:txBody>
      </p:sp>
      <p:pic>
        <p:nvPicPr>
          <p:cNvPr id="5122" name="Picture 2" descr="C:\Users\Дима\Pictures\школа\за работо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796" y="4221088"/>
            <a:ext cx="3599892" cy="239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TextBox 9"/>
          <p:cNvSpPr txBox="1"/>
          <p:nvPr/>
        </p:nvSpPr>
        <p:spPr>
          <a:xfrm>
            <a:off x="684213" y="404813"/>
            <a:ext cx="3600450" cy="1076325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1" dirty="0"/>
              <a:t>Современный урок</a:t>
            </a:r>
            <a:endParaRPr lang="ru-RU" sz="3200" b="1" dirty="0"/>
          </a:p>
        </p:txBody>
      </p:sp>
      <p:sp useBgFill="1">
        <p:nvSpPr>
          <p:cNvPr id="11" name="TextBox 10"/>
          <p:cNvSpPr txBox="1"/>
          <p:nvPr/>
        </p:nvSpPr>
        <p:spPr>
          <a:xfrm>
            <a:off x="755650" y="4508500"/>
            <a:ext cx="3600450" cy="954088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dirty="0"/>
              <a:t>Инновационные технологии</a:t>
            </a:r>
            <a:endParaRPr lang="ru-RU" sz="2800" b="1" dirty="0"/>
          </a:p>
        </p:txBody>
      </p:sp>
      <p:sp useBgFill="1">
        <p:nvSpPr>
          <p:cNvPr id="12" name="TextBox 11"/>
          <p:cNvSpPr txBox="1"/>
          <p:nvPr/>
        </p:nvSpPr>
        <p:spPr>
          <a:xfrm>
            <a:off x="684213" y="2565400"/>
            <a:ext cx="4175125" cy="954088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dirty="0"/>
              <a:t>Компетентностный подход</a:t>
            </a:r>
            <a:endParaRPr lang="ru-RU" sz="2800" b="1" dirty="0"/>
          </a:p>
        </p:txBody>
      </p:sp>
      <p:sp useBgFill="1">
        <p:nvSpPr>
          <p:cNvPr id="13" name="TextBox 12"/>
          <p:cNvSpPr txBox="1"/>
          <p:nvPr/>
        </p:nvSpPr>
        <p:spPr>
          <a:xfrm>
            <a:off x="5003800" y="4292600"/>
            <a:ext cx="3744913" cy="1385888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dirty="0"/>
              <a:t>Информационно-коммуникационные технологии</a:t>
            </a:r>
            <a:endParaRPr lang="ru-RU" sz="2800" b="1" dirty="0"/>
          </a:p>
        </p:txBody>
      </p:sp>
      <p:cxnSp>
        <p:nvCxnSpPr>
          <p:cNvPr id="15" name="Прямая со стрелкой 14"/>
          <p:cNvCxnSpPr>
            <a:stCxn id="10" idx="2"/>
          </p:cNvCxnSpPr>
          <p:nvPr/>
        </p:nvCxnSpPr>
        <p:spPr>
          <a:xfrm>
            <a:off x="2484438" y="1481138"/>
            <a:ext cx="0" cy="1084262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2484438" y="3500438"/>
            <a:ext cx="0" cy="1008062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356100" y="5013325"/>
            <a:ext cx="647700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04813"/>
            <a:ext cx="2736304" cy="3644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4"/>
          <p:cNvSpPr txBox="1">
            <a:spLocks noChangeArrowheads="1"/>
          </p:cNvSpPr>
          <p:nvPr/>
        </p:nvSpPr>
        <p:spPr bwMode="auto">
          <a:xfrm>
            <a:off x="1403648" y="404664"/>
            <a:ext cx="81369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С помощью ИКТ ребёнок учится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709712085"/>
              </p:ext>
            </p:extLst>
          </p:nvPr>
        </p:nvGraphicFramePr>
        <p:xfrm>
          <a:off x="2067162" y="989439"/>
          <a:ext cx="748883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9000"/>
            <a:ext cx="2084510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09" y="992984"/>
            <a:ext cx="2765232" cy="2075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5"/>
          <p:cNvSpPr txBox="1">
            <a:spLocks noChangeArrowheads="1"/>
          </p:cNvSpPr>
          <p:nvPr/>
        </p:nvSpPr>
        <p:spPr bwMode="auto">
          <a:xfrm>
            <a:off x="1691680" y="188640"/>
            <a:ext cx="597664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При использовании ИКТ:</a:t>
            </a:r>
          </a:p>
          <a:p>
            <a:endParaRPr lang="ru-RU" sz="2400" dirty="0"/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3750768347"/>
              </p:ext>
            </p:extLst>
          </p:nvPr>
        </p:nvGraphicFramePr>
        <p:xfrm>
          <a:off x="971600" y="836712"/>
          <a:ext cx="770485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491611"/>
              </p:ext>
            </p:extLst>
          </p:nvPr>
        </p:nvGraphicFramePr>
        <p:xfrm>
          <a:off x="179388" y="188913"/>
          <a:ext cx="8785225" cy="6431281"/>
        </p:xfrm>
        <a:graphic>
          <a:graphicData uri="http://schemas.openxmlformats.org/drawingml/2006/table">
            <a:tbl>
              <a:tblPr/>
              <a:tblGrid>
                <a:gridCol w="4105275"/>
                <a:gridCol w="4679950"/>
              </a:tblGrid>
              <a:tr h="1243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Стадии педагогического процесса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Варианты использования ИКТ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625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Изучение нового материала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Демонстрация высококачественных иллюстраций,   объемных моделей, опытов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08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Выполнение и проверка домашнего задания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Самостоятельное изучение содержания мультимедийного пособия, закрепление материала с выполнением тестовых заданий как в классе, так и дома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243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Самостоятельная работа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 с индивидуальным заданием на компьютере,  практикум по решению задач, сбор материала по заданной теме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558350"/>
              </p:ext>
            </p:extLst>
          </p:nvPr>
        </p:nvGraphicFramePr>
        <p:xfrm>
          <a:off x="179388" y="188913"/>
          <a:ext cx="8785225" cy="6240447"/>
        </p:xfrm>
        <a:graphic>
          <a:graphicData uri="http://schemas.openxmlformats.org/drawingml/2006/table">
            <a:tbl>
              <a:tblPr/>
              <a:tblGrid>
                <a:gridCol w="3096468"/>
                <a:gridCol w="5688757"/>
              </a:tblGrid>
              <a:tr h="1243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Стадии педагогического процесса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Варианты использования ИКТ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133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Проверочные и контрольные  работы по изучаемому материалу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Компьютерное тестирование, в том числе использование компьютера для создания единой базы тестовых заданий, создания разно уровневых заданий и т.п.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2112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Внеклассная работа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Виртуальные экскурсии, моделирование технологических процессов, создание кроссвордов и др.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243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Творческая работа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собственного Интернет-сайта, его постоянное обновление; участие в создании мультимедийных уроков, освоение азов программирования; создание проектов и т.д.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1" y="620688"/>
            <a:ext cx="8207375" cy="57554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endParaRPr lang="ru-RU" sz="2400" dirty="0"/>
          </a:p>
          <a:p>
            <a:pPr algn="ctr">
              <a:defRPr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Подготовка к уроку</a:t>
            </a:r>
          </a:p>
          <a:p>
            <a:pPr>
              <a:buFont typeface="Arial" pitchFamily="34" charset="0"/>
              <a:buChar char="•"/>
              <a:defRPr/>
            </a:pPr>
            <a:endParaRPr lang="ru-RU" sz="2400" dirty="0"/>
          </a:p>
          <a:p>
            <a:pPr>
              <a:buFont typeface="Arial" pitchFamily="34" charset="0"/>
              <a:buChar char="•"/>
              <a:defRPr/>
            </a:pPr>
            <a:r>
              <a:rPr lang="ru-RU" sz="2400" dirty="0"/>
              <a:t> создавать компьютерные модели конспекта урока, темы, курса в целом; </a:t>
            </a:r>
          </a:p>
          <a:p>
            <a:pPr>
              <a:defRPr/>
            </a:pP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• максимально целесообразно располагать материал;</a:t>
            </a:r>
          </a:p>
          <a:p>
            <a:pPr>
              <a:defRPr/>
            </a:pPr>
            <a:r>
              <a:rPr lang="ru-RU" sz="2400" dirty="0"/>
              <a:t> </a:t>
            </a:r>
            <a:br>
              <a:rPr lang="ru-RU" sz="2400" dirty="0"/>
            </a:br>
            <a:r>
              <a:rPr lang="ru-RU" sz="2400" dirty="0"/>
              <a:t>• обеспечивать основной материал дополнительной информацией; </a:t>
            </a:r>
          </a:p>
          <a:p>
            <a:pPr>
              <a:defRPr/>
            </a:pP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• подбирать и систематизировать материал с учетом особенностей класса и отдельных учащихся. </a:t>
            </a:r>
            <a:endParaRPr lang="ru-RU" sz="2400" dirty="0" smtClean="0"/>
          </a:p>
          <a:p>
            <a:pPr>
              <a:defRPr/>
            </a:pPr>
            <a:endParaRPr lang="ru-RU" sz="2400" dirty="0"/>
          </a:p>
          <a:p>
            <a:pPr>
              <a:defRPr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8313" y="404813"/>
            <a:ext cx="8207375" cy="52937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endParaRPr lang="ru-RU" sz="2400" dirty="0"/>
          </a:p>
          <a:p>
            <a:pPr algn="ctr"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При  проведении уроков</a:t>
            </a:r>
          </a:p>
          <a:p>
            <a:pPr>
              <a:buFont typeface="Arial" pitchFamily="34" charset="0"/>
              <a:buChar char="•"/>
              <a:defRPr/>
            </a:pPr>
            <a:endParaRPr lang="ru-RU" sz="2200" dirty="0"/>
          </a:p>
          <a:p>
            <a:pPr>
              <a:defRPr/>
            </a:pPr>
            <a:r>
              <a:rPr lang="ru-RU" sz="2200" dirty="0"/>
              <a:t>• экономить время; </a:t>
            </a:r>
            <a:br>
              <a:rPr lang="ru-RU" sz="2200" dirty="0"/>
            </a:br>
            <a:r>
              <a:rPr lang="ru-RU" sz="2200" dirty="0"/>
              <a:t>• красочно оформлять материал; </a:t>
            </a:r>
            <a:br>
              <a:rPr lang="ru-RU" sz="2200" dirty="0"/>
            </a:br>
            <a:r>
              <a:rPr lang="ru-RU" sz="2200" dirty="0"/>
              <a:t>• повышать эмоциональную, эстетическую, научную убедительность преподавания; </a:t>
            </a:r>
            <a:br>
              <a:rPr lang="ru-RU" sz="2200" dirty="0"/>
            </a:br>
            <a:r>
              <a:rPr lang="ru-RU" sz="2200" dirty="0"/>
              <a:t>• оптимизировать процесс усвоения знаний, воздействуя на различные анализаторы; </a:t>
            </a:r>
            <a:br>
              <a:rPr lang="ru-RU" sz="2200" dirty="0"/>
            </a:br>
            <a:r>
              <a:rPr lang="ru-RU" sz="2200" dirty="0"/>
              <a:t>• индивидуализировать обучение; </a:t>
            </a:r>
            <a:br>
              <a:rPr lang="ru-RU" sz="2200" dirty="0"/>
            </a:br>
            <a:r>
              <a:rPr lang="ru-RU" sz="2200" dirty="0"/>
              <a:t>• концентрировать внимание на важнейшей проблеме урока; </a:t>
            </a:r>
            <a:br>
              <a:rPr lang="ru-RU" sz="2200" dirty="0"/>
            </a:br>
            <a:r>
              <a:rPr lang="ru-RU" sz="2200" dirty="0"/>
              <a:t>• в любой момент возвращаться к уже знакомому материалу; </a:t>
            </a:r>
            <a:br>
              <a:rPr lang="ru-RU" sz="2200" dirty="0"/>
            </a:br>
            <a:r>
              <a:rPr lang="ru-RU" sz="2200" dirty="0"/>
              <a:t>• самостоятельно использовать учебный материал обучающимися. </a:t>
            </a:r>
            <a:endParaRPr lang="ru-RU" sz="2200" dirty="0" smtClean="0"/>
          </a:p>
          <a:p>
            <a:pPr>
              <a:defRPr/>
            </a:pP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6"/>
          <p:cNvSpPr txBox="1">
            <a:spLocks noChangeArrowheads="1"/>
          </p:cNvSpPr>
          <p:nvPr/>
        </p:nvSpPr>
        <p:spPr bwMode="auto">
          <a:xfrm>
            <a:off x="395288" y="404813"/>
            <a:ext cx="849788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Основные варианты использования ИКТ на уроках химии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560" y="1628800"/>
            <a:ext cx="8207375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2400" dirty="0"/>
              <a:t> </a:t>
            </a:r>
            <a:r>
              <a:rPr lang="ru-RU" sz="2400" dirty="0" err="1"/>
              <a:t>мультимедийные</a:t>
            </a:r>
            <a:r>
              <a:rPr lang="ru-RU" sz="2400" dirty="0"/>
              <a:t> презентации;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dirty="0" smtClean="0"/>
              <a:t> </a:t>
            </a:r>
            <a:r>
              <a:rPr lang="ru-RU" sz="2400" dirty="0"/>
              <a:t>просмотр видеозаписи урока или его фрагмента с диска или в Интернете;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dirty="0" smtClean="0"/>
              <a:t> </a:t>
            </a:r>
            <a:r>
              <a:rPr lang="ru-RU" sz="2400" dirty="0"/>
              <a:t>работа с компьютерными тренажерами;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dirty="0" smtClean="0"/>
              <a:t> </a:t>
            </a:r>
            <a:r>
              <a:rPr lang="ru-RU" sz="2400" dirty="0"/>
              <a:t>поиск информации непосредственно в сети.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3823018"/>
            <a:ext cx="3892697" cy="259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23018"/>
            <a:ext cx="4285279" cy="259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1036</TotalTime>
  <Words>462</Words>
  <Application>Microsoft Office PowerPoint</Application>
  <PresentationFormat>Экран (4:3)</PresentationFormat>
  <Paragraphs>129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 Химические свойства металлов. Роль металлов в живых организмах</dc:title>
  <dc:creator>о</dc:creator>
  <cp:lastModifiedBy>Дима</cp:lastModifiedBy>
  <cp:revision>107</cp:revision>
  <dcterms:created xsi:type="dcterms:W3CDTF">2010-02-01T18:05:09Z</dcterms:created>
  <dcterms:modified xsi:type="dcterms:W3CDTF">2013-03-20T16:50:51Z</dcterms:modified>
</cp:coreProperties>
</file>