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74" r:id="rId5"/>
    <p:sldId id="266" r:id="rId6"/>
    <p:sldId id="267" r:id="rId7"/>
    <p:sldId id="270" r:id="rId8"/>
    <p:sldId id="271" r:id="rId9"/>
    <p:sldId id="272" r:id="rId10"/>
    <p:sldId id="273" r:id="rId11"/>
    <p:sldId id="276" r:id="rId12"/>
    <p:sldId id="260" r:id="rId13"/>
    <p:sldId id="258" r:id="rId14"/>
    <p:sldId id="269" r:id="rId15"/>
    <p:sldId id="268" r:id="rId16"/>
    <p:sldId id="261" r:id="rId17"/>
    <p:sldId id="277" r:id="rId18"/>
    <p:sldId id="278" r:id="rId19"/>
    <p:sldId id="262" r:id="rId2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92438271604938271"/>
          <c:h val="0.894642532429011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explosion val="38"/>
          </c:dPt>
          <c:dPt>
            <c:idx val="1"/>
            <c:explosion val="53"/>
          </c:dPt>
          <c:dPt>
            <c:idx val="2"/>
            <c:explosion val="0"/>
          </c:dPt>
          <c:dPt>
            <c:idx val="3"/>
            <c:explosion val="41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4</a:t>
                    </a:r>
                    <a:r>
                      <a:rPr lang="ru-RU" b="1" baseline="0" dirty="0" smtClean="0"/>
                      <a:t> % -  неоднозначное отношение</a:t>
                    </a:r>
                    <a:endParaRPr lang="en-US" b="1" dirty="0"/>
                  </a:p>
                </c:rich>
              </c:tx>
              <c:showVal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/>
                      <a:t>8</a:t>
                    </a:r>
                    <a:r>
                      <a:rPr lang="en-US" b="1" dirty="0" smtClean="0"/>
                      <a:t>%</a:t>
                    </a:r>
                    <a:r>
                      <a:rPr lang="ru-RU" b="1" baseline="0" dirty="0" smtClean="0"/>
                      <a:t> -  безразличное отношение</a:t>
                    </a:r>
                    <a:endParaRPr lang="en-US" b="1" dirty="0"/>
                  </a:p>
                </c:rich>
              </c:tx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45</a:t>
                    </a:r>
                    <a:r>
                      <a:rPr lang="en-US" b="1" smtClean="0"/>
                      <a:t>%</a:t>
                    </a:r>
                    <a:r>
                      <a:rPr lang="ru-RU" b="1" baseline="0" smtClean="0"/>
                      <a:t> - отличное отношение</a:t>
                    </a:r>
                    <a:endParaRPr lang="en-US" b="1"/>
                  </a:p>
                </c:rich>
              </c:tx>
              <c:showVal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4</a:t>
                    </a:r>
                    <a:r>
                      <a:rPr lang="ru-RU" b="1" dirty="0" smtClean="0"/>
                      <a:t>3</a:t>
                    </a:r>
                    <a:r>
                      <a:rPr lang="en-US" b="1" dirty="0" smtClean="0"/>
                      <a:t>%</a:t>
                    </a:r>
                    <a:r>
                      <a:rPr lang="ru-RU" b="1" baseline="0" dirty="0" smtClean="0"/>
                      <a:t> </a:t>
                    </a:r>
                    <a:r>
                      <a:rPr lang="ru-RU" b="1" baseline="0" dirty="0" smtClean="0"/>
                      <a:t>- хорошее отношение</a:t>
                    </a:r>
                    <a:endParaRPr lang="en-US" b="1" dirty="0"/>
                  </a:p>
                </c:rich>
              </c:tx>
              <c:showVal val="1"/>
              <c:showPercent val="1"/>
            </c:dLbl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никак</c:v>
                </c:pt>
                <c:pt idx="1">
                  <c:v>плохо</c:v>
                </c:pt>
                <c:pt idx="2">
                  <c:v>отлично</c:v>
                </c:pt>
                <c:pt idx="3">
                  <c:v>хорошо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4.000000000000007E-2</c:v>
                </c:pt>
                <c:pt idx="1">
                  <c:v>8.000000000000014E-2</c:v>
                </c:pt>
                <c:pt idx="2">
                  <c:v>0.45</c:v>
                </c:pt>
                <c:pt idx="3">
                  <c:v>0.41000000000000031</c:v>
                </c:pt>
              </c:numCache>
            </c:numRef>
          </c:val>
        </c:ser>
      </c:pie3DChart>
      <c:spPr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0123456790123462E-2"/>
          <c:y val="0"/>
          <c:w val="0.95987654320987781"/>
          <c:h val="0.883928348508372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explosion val="7"/>
          </c:dPt>
          <c:dPt>
            <c:idx val="2"/>
            <c:explosion val="14"/>
          </c:dPt>
          <c:dPt>
            <c:idx val="3"/>
            <c:explosion val="4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 -  безразличное</a:t>
                    </a:r>
                    <a:r>
                      <a:rPr lang="ru-RU" baseline="0" dirty="0" smtClean="0"/>
                      <a:t> отношение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6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 - неоднозначное отношение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  <a:r>
                      <a:rPr lang="en-US" smtClean="0"/>
                      <a:t>%</a:t>
                    </a:r>
                    <a:r>
                      <a:rPr lang="ru-RU" smtClean="0"/>
                      <a:t> - хорошее отношение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19994598765432103"/>
                  <c:y val="6.19718487014786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37</a:t>
                    </a:r>
                    <a:r>
                      <a:rPr lang="en-US" smtClean="0"/>
                      <a:t>%</a:t>
                    </a:r>
                    <a:r>
                      <a:rPr lang="ru-RU" smtClean="0"/>
                      <a:t> - отличное отношение</a:t>
                    </a:r>
                    <a:endParaRPr lang="en-US"/>
                  </a:p>
                </c:rich>
              </c:tx>
              <c:showVal val="1"/>
            </c:dLbl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4.0000000000000022E-2</c:v>
                </c:pt>
                <c:pt idx="1">
                  <c:v>0.16</c:v>
                </c:pt>
                <c:pt idx="2">
                  <c:v>0.25</c:v>
                </c:pt>
                <c:pt idx="3">
                  <c:v>0.37000000000000038</c:v>
                </c:pt>
              </c:numCache>
            </c:numRef>
          </c:val>
        </c:ser>
      </c:pie3DChart>
      <c:spPr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8"/>
          <c:dPt>
            <c:idx val="0"/>
            <c:explosion val="9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smtClean="0"/>
                      <a:t> 50%</a:t>
                    </a:r>
                    <a:r>
                      <a:rPr lang="ru-RU" sz="1600" baseline="0" smtClean="0"/>
                      <a:t> отличное отношение</a:t>
                    </a:r>
                    <a:endParaRPr lang="en-US" sz="160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smtClean="0"/>
                      <a:t>25 % - хорошее отношение</a:t>
                    </a:r>
                    <a:endParaRPr lang="en-US" sz="160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21</a:t>
                    </a:r>
                    <a:r>
                      <a:rPr lang="en-US" sz="1600" dirty="0" smtClean="0"/>
                      <a:t>%</a:t>
                    </a:r>
                    <a:r>
                      <a:rPr lang="ru-RU" sz="1600" dirty="0" smtClean="0"/>
                      <a:t> </a:t>
                    </a:r>
                    <a:r>
                      <a:rPr lang="ru-RU" sz="1600" dirty="0" smtClean="0"/>
                      <a:t>- неоднозначное отношение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dirty="0"/>
                      <a:t>4</a:t>
                    </a:r>
                    <a:r>
                      <a:rPr lang="en-US" sz="1600" dirty="0" smtClean="0"/>
                      <a:t>%</a:t>
                    </a:r>
                    <a:r>
                      <a:rPr lang="ru-RU" sz="1600" dirty="0" smtClean="0"/>
                      <a:t> - безразличное отношение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dirty="0"/>
                      <a:t>4</a:t>
                    </a:r>
                    <a:r>
                      <a:rPr lang="en-US" sz="1600" dirty="0" smtClean="0"/>
                      <a:t>%</a:t>
                    </a:r>
                    <a:r>
                      <a:rPr lang="ru-RU" sz="1600" dirty="0" smtClean="0"/>
                      <a:t> - нулевой</a:t>
                    </a:r>
                    <a:r>
                      <a:rPr lang="ru-RU" sz="1600" baseline="0" dirty="0" smtClean="0"/>
                      <a:t> уровень</a:t>
                    </a:r>
                    <a:endParaRPr lang="ru-RU" sz="1600" dirty="0" smtClean="0"/>
                  </a:p>
                </c:rich>
              </c:tx>
              <c:dLblPos val="outEnd"/>
              <c:showVal val="1"/>
            </c:dLbl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0%</c:formatCode>
                <c:ptCount val="5"/>
                <c:pt idx="0">
                  <c:v>0.5</c:v>
                </c:pt>
                <c:pt idx="1">
                  <c:v>0.25</c:v>
                </c:pt>
                <c:pt idx="2">
                  <c:v>0.17</c:v>
                </c:pt>
                <c:pt idx="3">
                  <c:v>4.0000000000000008E-2</c:v>
                </c:pt>
              </c:numCache>
            </c:numRef>
          </c:val>
        </c:ser>
      </c:pie3DChart>
    </c:plotArea>
    <c:plotVisOnly val="1"/>
  </c:chart>
  <c:spPr>
    <a:gradFill rotWithShape="1">
      <a:gsLst>
        <a:gs pos="0">
          <a:schemeClr val="accent6">
            <a:shade val="51000"/>
            <a:satMod val="130000"/>
          </a:schemeClr>
        </a:gs>
        <a:gs pos="80000">
          <a:schemeClr val="accent6">
            <a:shade val="93000"/>
            <a:satMod val="130000"/>
          </a:schemeClr>
        </a:gs>
        <a:gs pos="100000">
          <a:schemeClr val="accent6">
            <a:shade val="94000"/>
            <a:satMod val="135000"/>
          </a:schemeClr>
        </a:gs>
      </a:gsLst>
      <a:lin ang="16200000" scaled="0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30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1"/>
          <c:h val="0.978823512255845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r>
                      <a:rPr lang="en-US" smtClean="0"/>
                      <a:t>%</a:t>
                    </a:r>
                    <a:r>
                      <a:rPr lang="ru-RU" smtClean="0"/>
                      <a:t> - негативное отношение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4%</a:t>
                    </a:r>
                    <a:r>
                      <a:rPr lang="ru-RU" dirty="0" smtClean="0"/>
                      <a:t> - нулевой</a:t>
                    </a:r>
                    <a:r>
                      <a:rPr lang="ru-RU" baseline="0" dirty="0" smtClean="0"/>
                      <a:t> уровень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 - негативное отношение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  <a:r>
                      <a:rPr lang="en-US" smtClean="0"/>
                      <a:t>%</a:t>
                    </a:r>
                    <a:r>
                      <a:rPr lang="ru-RU" smtClean="0"/>
                      <a:t> - хорошее отношение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28</a:t>
                    </a:r>
                    <a:r>
                      <a:rPr lang="en-US" smtClean="0"/>
                      <a:t>% - </a:t>
                    </a:r>
                    <a:r>
                      <a:rPr lang="ru-RU" smtClean="0"/>
                      <a:t>отличное</a:t>
                    </a:r>
                    <a:r>
                      <a:rPr lang="ru-RU" baseline="0" smtClean="0"/>
                      <a:t> отношение</a:t>
                    </a:r>
                    <a:endParaRPr lang="en-US"/>
                  </a:p>
                </c:rich>
              </c:tx>
              <c:showVal val="1"/>
            </c:dLbl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0%</c:formatCode>
                <c:ptCount val="5"/>
                <c:pt idx="1">
                  <c:v>4.0000000000000015E-2</c:v>
                </c:pt>
                <c:pt idx="2">
                  <c:v>8.0000000000000029E-2</c:v>
                </c:pt>
                <c:pt idx="3">
                  <c:v>0.56000000000000005</c:v>
                </c:pt>
                <c:pt idx="4">
                  <c:v>0.28000000000000008</c:v>
                </c:pt>
              </c:numCache>
            </c:numRef>
          </c:val>
        </c:ser>
      </c:pie3DChart>
      <c:spPr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1635802469135894E-2"/>
          <c:y val="0"/>
          <c:w val="0.96836419753086422"/>
          <c:h val="0.939539055003321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Pt>
            <c:idx val="0"/>
            <c:explosion val="5"/>
          </c:dPt>
          <c:dPt>
            <c:idx val="1"/>
            <c:explosion val="29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 - неоднозначное отношение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 - безразличное</a:t>
                    </a:r>
                    <a:r>
                      <a:rPr lang="ru-RU" baseline="0" dirty="0" smtClean="0"/>
                      <a:t> отношение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24</a:t>
                    </a:r>
                    <a:r>
                      <a:rPr lang="en-US" smtClean="0"/>
                      <a:t>%</a:t>
                    </a:r>
                    <a:r>
                      <a:rPr lang="ru-RU" smtClean="0"/>
                      <a:t> - хорошее отношение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52%</a:t>
                    </a:r>
                    <a:r>
                      <a:rPr lang="ru-RU" dirty="0" smtClean="0"/>
                      <a:t>-отличное отношение</a:t>
                    </a:r>
                    <a:endParaRPr lang="en-US" dirty="0"/>
                  </a:p>
                </c:rich>
              </c:tx>
              <c:showVal val="1"/>
            </c:dLbl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0.16</c:v>
                </c:pt>
                <c:pt idx="1">
                  <c:v>8.0000000000000043E-2</c:v>
                </c:pt>
                <c:pt idx="2">
                  <c:v>0.24000000000000021</c:v>
                </c:pt>
                <c:pt idx="3">
                  <c:v>0.52</c:v>
                </c:pt>
              </c:numCache>
            </c:numRef>
          </c:val>
        </c:ser>
      </c:pie3DChart>
      <c:spPr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7160493827160609E-4"/>
          <c:y val="0"/>
          <c:w val="0.96759259259259323"/>
          <c:h val="0.936733022342427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4</a:t>
                    </a:r>
                    <a:r>
                      <a:rPr lang="en-US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  <a:r>
                      <a:rPr lang="ru-RU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- нулевой уровень</a:t>
                    </a:r>
                    <a:endParaRPr lang="en-US" dirty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  <a:r>
                      <a:rPr lang="en-US" dirty="0" smtClean="0"/>
                      <a:t>% - </a:t>
                    </a:r>
                    <a:r>
                      <a:rPr lang="ru-RU" dirty="0" smtClean="0"/>
                      <a:t>безразличное</a:t>
                    </a:r>
                    <a:r>
                      <a:rPr lang="ru-RU" baseline="0" dirty="0" smtClean="0"/>
                      <a:t> отношение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 - отличное понимание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37</a:t>
                    </a:r>
                    <a:r>
                      <a:rPr lang="en-US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  <a:r>
                      <a:rPr lang="ru-RU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- хорошее понимание</a:t>
                    </a:r>
                    <a:endParaRPr lang="en-US" dirty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-3.020863711480510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34</a:t>
                    </a:r>
                    <a:r>
                      <a:rPr lang="en-US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  <a:r>
                      <a:rPr lang="ru-RU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ru-RU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- неоднозначное</a:t>
                    </a:r>
                    <a:r>
                      <a:rPr lang="ru-RU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ru-RU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отношение  </a:t>
                    </a:r>
                    <a:endParaRPr lang="en-US" dirty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howVal val="1"/>
            </c:dLbl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0%</c:formatCode>
                <c:ptCount val="5"/>
                <c:pt idx="1">
                  <c:v>4.0000000000000008E-2</c:v>
                </c:pt>
                <c:pt idx="2">
                  <c:v>0.25</c:v>
                </c:pt>
                <c:pt idx="3">
                  <c:v>0.37000000000000005</c:v>
                </c:pt>
                <c:pt idx="4">
                  <c:v>0.25</c:v>
                </c:pt>
              </c:numCache>
            </c:numRef>
          </c:val>
        </c:ser>
      </c:pie3DChart>
      <c:spPr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A477-5D19-4459-8A17-C06988E8D35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0A41-584B-4BA9-B8BF-8E902080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A477-5D19-4459-8A17-C06988E8D35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0A41-584B-4BA9-B8BF-8E902080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A477-5D19-4459-8A17-C06988E8D35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0A41-584B-4BA9-B8BF-8E902080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A477-5D19-4459-8A17-C06988E8D35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0A41-584B-4BA9-B8BF-8E902080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A477-5D19-4459-8A17-C06988E8D35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0A41-584B-4BA9-B8BF-8E902080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A477-5D19-4459-8A17-C06988E8D35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0A41-584B-4BA9-B8BF-8E902080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A477-5D19-4459-8A17-C06988E8D35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0A41-584B-4BA9-B8BF-8E902080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A477-5D19-4459-8A17-C06988E8D35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0A41-584B-4BA9-B8BF-8E902080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A477-5D19-4459-8A17-C06988E8D35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0A41-584B-4BA9-B8BF-8E902080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A477-5D19-4459-8A17-C06988E8D35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0A41-584B-4BA9-B8BF-8E902080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A477-5D19-4459-8A17-C06988E8D35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0A41-584B-4BA9-B8BF-8E902080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477-5D19-4459-8A17-C06988E8D35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C0A41-584B-4BA9-B8BF-8E902080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3600" u="sng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600" u="sng" dirty="0" smtClean="0">
                <a:latin typeface="Monotype Corsiva" pitchFamily="66" charset="0"/>
              </a:rPr>
              <a:t>Использование методов </a:t>
            </a:r>
          </a:p>
          <a:p>
            <a:pPr algn="ctr">
              <a:buNone/>
            </a:pPr>
            <a:r>
              <a:rPr lang="ru-RU" sz="3600" u="sng" dirty="0" smtClean="0">
                <a:latin typeface="Monotype Corsiva" pitchFamily="66" charset="0"/>
              </a:rPr>
              <a:t>педагогической диагностики</a:t>
            </a:r>
          </a:p>
          <a:p>
            <a:pPr algn="ctr">
              <a:buNone/>
            </a:pPr>
            <a:r>
              <a:rPr lang="ru-RU" sz="3600" u="sng" dirty="0" smtClean="0">
                <a:latin typeface="Monotype Corsiva" pitchFamily="66" charset="0"/>
              </a:rPr>
              <a:t> при составлении плана мероприятий </a:t>
            </a:r>
          </a:p>
          <a:p>
            <a:pPr algn="ctr">
              <a:buNone/>
            </a:pPr>
            <a:r>
              <a:rPr lang="ru-RU" sz="3600" u="sng" dirty="0" smtClean="0">
                <a:latin typeface="Monotype Corsiva" pitchFamily="66" charset="0"/>
              </a:rPr>
              <a:t>по  воспитательной работе </a:t>
            </a:r>
          </a:p>
          <a:p>
            <a:pPr algn="ctr">
              <a:buNone/>
            </a:pPr>
            <a:r>
              <a:rPr lang="ru-RU" sz="3600" u="sng" dirty="0" smtClean="0">
                <a:latin typeface="Monotype Corsiva" pitchFamily="66" charset="0"/>
              </a:rPr>
              <a:t>на следующий учебный год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(из опыта работы)</a:t>
            </a:r>
          </a:p>
          <a:p>
            <a:pPr algn="ctr">
              <a:buNone/>
            </a:pPr>
            <a:endParaRPr lang="ru-RU" sz="3600" u="sng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000" u="sng" dirty="0" smtClean="0">
                <a:latin typeface="Monotype Corsiva" pitchFamily="66" charset="0"/>
              </a:rPr>
              <a:t>Автор: Дианина И.В.</a:t>
            </a:r>
            <a:endParaRPr lang="ru-RU" sz="2000" u="sng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 smtClean="0"/>
              <a:t>Результаты:</a:t>
            </a:r>
          </a:p>
          <a:p>
            <a:pPr>
              <a:buNone/>
            </a:pPr>
            <a:r>
              <a:rPr lang="ru-RU" dirty="0" smtClean="0"/>
              <a:t>Все учащиеся показали, что в совместной</a:t>
            </a:r>
          </a:p>
          <a:p>
            <a:pPr>
              <a:buNone/>
            </a:pPr>
            <a:r>
              <a:rPr lang="ru-RU" dirty="0" smtClean="0"/>
              <a:t>деятельности их привлекает:</a:t>
            </a:r>
          </a:p>
          <a:p>
            <a:pPr>
              <a:buNone/>
            </a:pPr>
            <a:r>
              <a:rPr lang="ru-RU" dirty="0" smtClean="0"/>
              <a:t>на первом месте – личностный мотив</a:t>
            </a:r>
          </a:p>
          <a:p>
            <a:pPr>
              <a:buNone/>
            </a:pPr>
            <a:r>
              <a:rPr lang="ru-RU" dirty="0" smtClean="0"/>
              <a:t>на втором месте – коллективистский мотив</a:t>
            </a:r>
          </a:p>
          <a:p>
            <a:pPr>
              <a:buNone/>
            </a:pPr>
            <a:r>
              <a:rPr lang="ru-RU" dirty="0" smtClean="0"/>
              <a:t>на третьем месте – мотив престижности.</a:t>
            </a:r>
          </a:p>
          <a:p>
            <a:pPr>
              <a:buNone/>
            </a:pPr>
            <a:r>
              <a:rPr lang="ru-RU" u="sng" dirty="0" smtClean="0"/>
              <a:t>Вывод:</a:t>
            </a:r>
          </a:p>
          <a:p>
            <a:pPr>
              <a:buNone/>
            </a:pPr>
            <a:r>
              <a:rPr lang="ru-RU" dirty="0" smtClean="0"/>
              <a:t>в воспитательной работе должен</a:t>
            </a:r>
          </a:p>
          <a:p>
            <a:pPr>
              <a:buNone/>
            </a:pPr>
            <a:r>
              <a:rPr lang="ru-RU" dirty="0" smtClean="0"/>
              <a:t>преобладать личностно-ориентированный</a:t>
            </a:r>
          </a:p>
          <a:p>
            <a:pPr>
              <a:buNone/>
            </a:pPr>
            <a:r>
              <a:rPr lang="ru-RU" dirty="0" smtClean="0"/>
              <a:t>подход.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Отношение к традиции и истории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своего народа</a:t>
            </a:r>
            <a:endParaRPr lang="ru-RU" dirty="0"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643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Потребность в служении Отечеству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и народу</a:t>
            </a:r>
            <a:endParaRPr lang="ru-RU" dirty="0"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296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Отношение к государственной символике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(процентное соотношение учеников). </a:t>
            </a:r>
            <a:endParaRPr lang="ru-RU" dirty="0"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14488"/>
          <a:ext cx="7658128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Терпимость к взглядам и мнениям других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329642" cy="469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Отношение к людям другой национальности</a:t>
            </a:r>
            <a:endParaRPr lang="ru-RU" dirty="0"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Осознание гражданских прав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и обязанностей.</a:t>
            </a:r>
            <a:endParaRPr lang="ru-RU" dirty="0"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Уровень школьной мотивации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3 человека имеют низкую мотивацию.</a:t>
            </a:r>
          </a:p>
          <a:p>
            <a:r>
              <a:rPr lang="ru-RU" dirty="0" smtClean="0"/>
              <a:t>18 человек – хорошую школьную мотивацию.</a:t>
            </a:r>
          </a:p>
          <a:p>
            <a:r>
              <a:rPr lang="ru-RU" dirty="0" smtClean="0"/>
              <a:t>5 человек – имеют высокую школьную мотивацию.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Диагностическая карта ученика 6 в класса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0" y="1214424"/>
          <a:ext cx="8001060" cy="500467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938354"/>
                <a:gridCol w="794150"/>
                <a:gridCol w="694881"/>
                <a:gridCol w="694881"/>
                <a:gridCol w="608849"/>
                <a:gridCol w="582376"/>
                <a:gridCol w="496344"/>
                <a:gridCol w="694881"/>
                <a:gridCol w="496344"/>
              </a:tblGrid>
              <a:tr h="7583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ФИО</a:t>
                      </a:r>
                      <a:r>
                        <a:rPr lang="ru-RU" sz="2000" baseline="0" dirty="0" smtClean="0"/>
                        <a:t>  Успешный Денис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(от 1 до 4 баллов)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2010-2011 учебный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2011-2012 учебный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2012-2013 учебный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2013-2014 учебный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0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На начало года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На конец года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На начало года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На конец года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На начало года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На конец года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На начало года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На конец 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</a:tr>
              <a:tr h="379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Терпимость к взглядам и мнениям других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3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4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</a:tr>
              <a:tr h="379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</a:tr>
              <a:tr h="379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Отношение к государственной символике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2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3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</a:tr>
              <a:tr h="379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Отношение к традициям и истории своего народа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2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</a:tr>
              <a:tr h="379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Потребность в служении Отечеству и народу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2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</a:tr>
              <a:tr h="379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Осознание гражданских прав и обязанностей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3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3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</a:tr>
              <a:tr h="758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Терпимость по отношении к людям других национальностей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3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80" marR="453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Monotype Corsiva" pitchFamily="66" charset="0"/>
              </a:rPr>
              <a:t>Проведя педагогическую диагностику, я определила для себя те</a:t>
            </a:r>
          </a:p>
          <a:p>
            <a:pPr algn="just">
              <a:buNone/>
            </a:pPr>
            <a:r>
              <a:rPr lang="ru-RU" dirty="0" smtClean="0">
                <a:latin typeface="Monotype Corsiva" pitchFamily="66" charset="0"/>
              </a:rPr>
              <a:t>направления, те мероприятия, которые должны быть отражены</a:t>
            </a:r>
          </a:p>
          <a:p>
            <a:pPr algn="just">
              <a:buNone/>
            </a:pPr>
            <a:r>
              <a:rPr lang="ru-RU" dirty="0" smtClean="0">
                <a:latin typeface="Monotype Corsiva" pitchFamily="66" charset="0"/>
              </a:rPr>
              <a:t>в плане работы по военно-патриотическому и гражданскому</a:t>
            </a:r>
          </a:p>
          <a:p>
            <a:pPr algn="just">
              <a:buNone/>
            </a:pPr>
            <a:r>
              <a:rPr lang="ru-RU" dirty="0" smtClean="0">
                <a:latin typeface="Monotype Corsiva" pitchFamily="66" charset="0"/>
              </a:rPr>
              <a:t>воспитанию учащихся: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Продолжение  работы по развитию  сплоченности класса;</a:t>
            </a:r>
          </a:p>
          <a:p>
            <a:pPr lvl="0" algn="just"/>
            <a:r>
              <a:rPr lang="ru-RU" dirty="0" smtClean="0">
                <a:latin typeface="Monotype Corsiva" pitchFamily="66" charset="0"/>
              </a:rPr>
              <a:t>Уменьшение уровня конфликтности в классе;</a:t>
            </a:r>
          </a:p>
          <a:p>
            <a:pPr lvl="0" algn="just"/>
            <a:r>
              <a:rPr lang="ru-RU" dirty="0" smtClean="0">
                <a:latin typeface="Monotype Corsiva" pitchFamily="66" charset="0"/>
              </a:rPr>
              <a:t>Дальнейшее проведение мероприятий по изучению истории, традиций, культуры России. 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Однако,  необходимо акцентировать внимание на повышении уровня терпимости к другим национальностям, к взглядам и мнениям других людей. В положительную сторону изменить отношение учащихся к службе своему Отечеству и народу. Повысить значимость гражданских прав и прежде всего обязанностей.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Monotype Corsiva" pitchFamily="66" charset="0"/>
              </a:rPr>
              <a:t>    </a:t>
            </a:r>
          </a:p>
          <a:p>
            <a:pPr algn="just">
              <a:buNone/>
            </a:pPr>
            <a:r>
              <a:rPr lang="ru-RU" dirty="0" smtClean="0">
                <a:latin typeface="Monotype Corsiva" pitchFamily="66" charset="0"/>
              </a:rPr>
              <a:t>         Диагностика  – это оценочная процедура, направленная на прояснение ситуации, выявление истинного уровня воспитанности. Это возможность изучить  процесс и результаты </a:t>
            </a:r>
            <a:r>
              <a:rPr lang="ru-RU" dirty="0" err="1" smtClean="0">
                <a:latin typeface="Monotype Corsiva" pitchFamily="66" charset="0"/>
              </a:rPr>
              <a:t>военно</a:t>
            </a:r>
            <a:r>
              <a:rPr lang="ru-RU" dirty="0" smtClean="0">
                <a:latin typeface="Monotype Corsiva" pitchFamily="66" charset="0"/>
              </a:rPr>
              <a:t> - патриотического и гражданского воспитания. В результате через диагностику возможно установить, как реализованы педагогические задачи, какие из них требуют дальнейшего решения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Типы диагностики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Monotype Corsiva" pitchFamily="66" charset="0"/>
              </a:rPr>
              <a:t> 1) начальная; </a:t>
            </a:r>
          </a:p>
          <a:p>
            <a:pPr>
              <a:buNone/>
            </a:pPr>
            <a:r>
              <a:rPr lang="ru-RU" sz="4800" dirty="0" smtClean="0">
                <a:latin typeface="Monotype Corsiva" pitchFamily="66" charset="0"/>
              </a:rPr>
              <a:t>2) корректирующая (текущая); </a:t>
            </a:r>
          </a:p>
          <a:p>
            <a:pPr>
              <a:buNone/>
            </a:pPr>
            <a:r>
              <a:rPr lang="ru-RU" sz="4800" dirty="0" smtClean="0">
                <a:latin typeface="Monotype Corsiva" pitchFamily="66" charset="0"/>
              </a:rPr>
              <a:t>3) обобщающая (итоговая).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1PHOTO\SAM_1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643338" cy="2732504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71480"/>
            <a:ext cx="3786214" cy="28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DCIM\101PHOTO\SAM_1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286124"/>
            <a:ext cx="3619525" cy="2714644"/>
          </a:xfrm>
          <a:prstGeom prst="rect">
            <a:avLst/>
          </a:prstGeom>
          <a:noFill/>
        </p:spPr>
      </p:pic>
      <p:pic>
        <p:nvPicPr>
          <p:cNvPr id="1029" name="Picture 5" descr="F:\DCIM\101PHOTO\SAM_1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502474" y="-11072914"/>
            <a:ext cx="14400000" cy="10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         </a:t>
            </a:r>
            <a:r>
              <a:rPr lang="ru-RU" u="sng" dirty="0" smtClean="0"/>
              <a:t>Для успешности и результативности</a:t>
            </a:r>
          </a:p>
          <a:p>
            <a:pPr algn="ctr">
              <a:buNone/>
            </a:pPr>
            <a:r>
              <a:rPr lang="ru-RU" u="sng" dirty="0" err="1" smtClean="0"/>
              <a:t>военно</a:t>
            </a:r>
            <a:r>
              <a:rPr lang="ru-RU" u="sng" dirty="0" smtClean="0"/>
              <a:t> -     патриотического и гражданского</a:t>
            </a:r>
          </a:p>
          <a:p>
            <a:pPr algn="ctr">
              <a:buNone/>
            </a:pPr>
            <a:r>
              <a:rPr lang="ru-RU" u="sng" dirty="0" smtClean="0"/>
              <a:t>воспитания  необходимы следующие факторы:</a:t>
            </a:r>
          </a:p>
          <a:p>
            <a:pPr algn="ctr">
              <a:buNone/>
            </a:pPr>
            <a:endParaRPr lang="ru-RU" u="sng" dirty="0" smtClean="0"/>
          </a:p>
          <a:p>
            <a:pPr lvl="0"/>
            <a:r>
              <a:rPr lang="ru-RU" sz="3600" dirty="0" smtClean="0">
                <a:latin typeface="Monotype Corsiva" pitchFamily="66" charset="0"/>
              </a:rPr>
              <a:t>Дружный, сплоченный классный коллектив;</a:t>
            </a:r>
          </a:p>
          <a:p>
            <a:pPr lvl="0"/>
            <a:r>
              <a:rPr lang="ru-RU" sz="3600" dirty="0" smtClean="0">
                <a:latin typeface="Monotype Corsiva" pitchFamily="66" charset="0"/>
              </a:rPr>
              <a:t>Позитивная, доброжелательная  атмосфера в классе;</a:t>
            </a:r>
          </a:p>
          <a:p>
            <a:pPr lvl="0"/>
            <a:r>
              <a:rPr lang="ru-RU" sz="3600" dirty="0" smtClean="0">
                <a:latin typeface="Monotype Corsiva" pitchFamily="66" charset="0"/>
              </a:rPr>
              <a:t>Высокая мотивация учащихся.</a:t>
            </a:r>
          </a:p>
          <a:p>
            <a:pPr algn="ctr">
              <a:buNone/>
            </a:pPr>
            <a:endParaRPr lang="ru-RU" u="sn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u="sng" dirty="0" smtClean="0"/>
              <a:t>Формы диагностики: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Monotype Corsiva" pitchFamily="66" charset="0"/>
              </a:rPr>
              <a:t>Анкетирование;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 smtClean="0">
                <a:latin typeface="Monotype Corsiva" pitchFamily="66" charset="0"/>
              </a:rPr>
              <a:t>Опросник</a:t>
            </a:r>
            <a:r>
              <a:rPr lang="ru-RU" dirty="0" smtClean="0">
                <a:latin typeface="Monotype Corsiva" pitchFamily="66" charset="0"/>
              </a:rPr>
              <a:t> «Мой класс»;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Monotype Corsiva" pitchFamily="66" charset="0"/>
              </a:rPr>
              <a:t>Тест на определение уровня школьной мотивации (Л.В. </a:t>
            </a:r>
            <a:r>
              <a:rPr lang="ru-RU" dirty="0" err="1" smtClean="0">
                <a:latin typeface="Monotype Corsiva" pitchFamily="66" charset="0"/>
              </a:rPr>
              <a:t>Байбородова</a:t>
            </a:r>
            <a:r>
              <a:rPr lang="ru-RU" dirty="0" smtClean="0">
                <a:latin typeface="Monotype Corsiva" pitchFamily="66" charset="0"/>
              </a:rPr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Monotype Corsiva" pitchFamily="66" charset="0"/>
              </a:rPr>
              <a:t>Тест на определение типа темперамента Г. </a:t>
            </a:r>
            <a:r>
              <a:rPr lang="ru-RU" dirty="0" err="1" smtClean="0">
                <a:latin typeface="Monotype Corsiva" pitchFamily="66" charset="0"/>
              </a:rPr>
              <a:t>Айзенка</a:t>
            </a:r>
            <a:r>
              <a:rPr lang="ru-RU" dirty="0" smtClean="0">
                <a:latin typeface="Monotype Corsiva" pitchFamily="66" charset="0"/>
              </a:rPr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Monotype Corsiva" pitchFamily="66" charset="0"/>
              </a:rPr>
              <a:t>Тест на определение мотивов участия школьников в деятельности.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6700" b="1" dirty="0" err="1" smtClean="0">
                <a:latin typeface="Monotype Corsiva" pitchFamily="66" charset="0"/>
              </a:rPr>
              <a:t>Опросник</a:t>
            </a:r>
            <a:r>
              <a:rPr lang="ru-RU" sz="6700" b="1" dirty="0" smtClean="0">
                <a:latin typeface="Monotype Corsiva" pitchFamily="66" charset="0"/>
              </a:rPr>
              <a:t> «Мой класс»</a:t>
            </a:r>
            <a:endParaRPr lang="ru-RU" sz="67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Цель</a:t>
            </a:r>
            <a:r>
              <a:rPr lang="ru-RU" dirty="0" smtClean="0"/>
              <a:t>: выявить степень удовлетворенности школьной жизнью, взаимопонимания в коллективе, защищенности членов коллектива.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i="1" dirty="0" smtClean="0"/>
              <a:t>Ход проведения</a:t>
            </a:r>
            <a:r>
              <a:rPr lang="ru-RU" dirty="0" smtClean="0"/>
              <a:t>: необходимо на вопросы отвечать </a:t>
            </a:r>
            <a:r>
              <a:rPr lang="ru-RU" b="1" dirty="0" smtClean="0"/>
              <a:t>«да», «нет», «не знаю».</a:t>
            </a:r>
            <a:endParaRPr lang="ru-RU" dirty="0" smtClean="0"/>
          </a:p>
          <a:p>
            <a:pPr>
              <a:buNone/>
            </a:pP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Ребятам нравится учиться в нашем классе.</a:t>
            </a: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Дети в классе всегда дерутся друг с другом.</a:t>
            </a: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 нашем классе каждый ученик – мой друг.</a:t>
            </a: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Некоторые ученики в нашем классе несчастливы.</a:t>
            </a: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Некоторые дети в нашем классе являются «середнячками». </a:t>
            </a: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 некоторыми детьми в нашем классе я не дружу.</a:t>
            </a: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Ребята нашего класса с удовольствием ходят в школу.</a:t>
            </a: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Многие дети в нашем классе любят драться.</a:t>
            </a: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Все ученики в нашем классе – друзья.</a:t>
            </a: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Некоторые ученики не любят свой класс.</a:t>
            </a: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Отдельные ученики всегда стремятся настоять на своем.</a:t>
            </a: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Все ученики в нашем классе хорошо относятся друг к другу.</a:t>
            </a: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Наш класс веселый.</a:t>
            </a: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Дети в нашем классе много ссорятся.</a:t>
            </a: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Дети в нашем классе любят друг друга как друзья.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Результаты: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60%  учащихся считают, что наш класс сплоченный.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48% учащихся удовлетворены школьной жизнью.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u="sng" dirty="0" smtClean="0"/>
              <a:t>Однако,</a:t>
            </a:r>
          </a:p>
          <a:p>
            <a:pPr>
              <a:buNone/>
            </a:pPr>
            <a:r>
              <a:rPr lang="ru-RU" dirty="0" smtClean="0"/>
              <a:t>44% - испытывают чувство незащищенности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61436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5000" b="1" dirty="0" smtClean="0">
                <a:latin typeface="Monotype Corsiva" pitchFamily="66" charset="0"/>
              </a:rPr>
              <a:t>Тест.  Изучения мотивов участия школьников в деятельности</a:t>
            </a:r>
          </a:p>
          <a:p>
            <a:pPr algn="ctr">
              <a:buNone/>
            </a:pPr>
            <a:r>
              <a:rPr lang="ru-RU" sz="5000" b="1" dirty="0" smtClean="0">
                <a:latin typeface="Monotype Corsiva" pitchFamily="66" charset="0"/>
              </a:rPr>
              <a:t> (Автор  Л.В. </a:t>
            </a:r>
            <a:r>
              <a:rPr lang="ru-RU" sz="5000" b="1" dirty="0" err="1" smtClean="0">
                <a:latin typeface="Monotype Corsiva" pitchFamily="66" charset="0"/>
              </a:rPr>
              <a:t>Байбородова</a:t>
            </a:r>
            <a:r>
              <a:rPr lang="ru-RU" sz="5000" b="1" dirty="0" smtClean="0">
                <a:latin typeface="Monotype Corsiva" pitchFamily="66" charset="0"/>
              </a:rPr>
              <a:t>).</a:t>
            </a:r>
          </a:p>
          <a:p>
            <a:pPr>
              <a:buNone/>
            </a:pPr>
            <a:r>
              <a:rPr lang="ru-RU" sz="4500" dirty="0" smtClean="0">
                <a:latin typeface="Monotype Corsiva" pitchFamily="66" charset="0"/>
              </a:rPr>
              <a:t>Цель: выявление мотивов поведения учащихся.</a:t>
            </a:r>
          </a:p>
          <a:p>
            <a:pPr>
              <a:buNone/>
            </a:pPr>
            <a:r>
              <a:rPr lang="ru-RU" sz="4500" dirty="0" smtClean="0">
                <a:latin typeface="Monotype Corsiva" pitchFamily="66" charset="0"/>
              </a:rPr>
              <a:t>Учащимся предлагается определить, что и в какой степени привлекает их в совместной</a:t>
            </a:r>
          </a:p>
          <a:p>
            <a:pPr>
              <a:buNone/>
            </a:pPr>
            <a:r>
              <a:rPr lang="ru-RU" sz="4500" dirty="0" smtClean="0">
                <a:latin typeface="Monotype Corsiva" pitchFamily="66" charset="0"/>
              </a:rPr>
              <a:t>деятельности, и оценить это в баллах:</a:t>
            </a:r>
          </a:p>
          <a:p>
            <a:pPr lvl="0">
              <a:buNone/>
            </a:pPr>
            <a:r>
              <a:rPr lang="ru-RU" sz="4500" dirty="0" smtClean="0">
                <a:latin typeface="Monotype Corsiva" pitchFamily="66" charset="0"/>
              </a:rPr>
              <a:t>3 балла – привлекает очень сильно</a:t>
            </a:r>
          </a:p>
          <a:p>
            <a:pPr lvl="0">
              <a:buNone/>
            </a:pPr>
            <a:r>
              <a:rPr lang="ru-RU" sz="4500" dirty="0" smtClean="0">
                <a:latin typeface="Monotype Corsiva" pitchFamily="66" charset="0"/>
              </a:rPr>
              <a:t>2 балла – привлекает в значительной степени</a:t>
            </a:r>
          </a:p>
          <a:p>
            <a:pPr lvl="0">
              <a:buNone/>
            </a:pPr>
            <a:r>
              <a:rPr lang="ru-RU" sz="4500" dirty="0" smtClean="0">
                <a:latin typeface="Monotype Corsiva" pitchFamily="66" charset="0"/>
              </a:rPr>
              <a:t>1 балл –  привлекает незначительно</a:t>
            </a:r>
          </a:p>
          <a:p>
            <a:pPr lvl="0">
              <a:buNone/>
            </a:pPr>
            <a:r>
              <a:rPr lang="ru-RU" sz="4500" dirty="0" smtClean="0">
                <a:latin typeface="Monotype Corsiva" pitchFamily="66" charset="0"/>
              </a:rPr>
              <a:t>0 баллов – не привлекает совсем                                                                                                                       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500" dirty="0" smtClean="0">
                <a:latin typeface="Monotype Corsiva" pitchFamily="66" charset="0"/>
              </a:rPr>
              <a:t>Что тебя привлекает в деятельности?	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500" dirty="0" smtClean="0">
                <a:latin typeface="Monotype Corsiva" pitchFamily="66" charset="0"/>
              </a:rPr>
              <a:t>Интересное дело.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500" dirty="0" smtClean="0">
                <a:latin typeface="Monotype Corsiva" pitchFamily="66" charset="0"/>
              </a:rPr>
              <a:t>Возможность общения с  разными людьми.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500" dirty="0" smtClean="0">
                <a:latin typeface="Monotype Corsiva" pitchFamily="66" charset="0"/>
              </a:rPr>
              <a:t>Возможность помочь товарищам.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500" dirty="0" smtClean="0">
                <a:latin typeface="Monotype Corsiva" pitchFamily="66" charset="0"/>
              </a:rPr>
              <a:t>Возможность передать свои знания.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500" dirty="0" smtClean="0">
                <a:latin typeface="Monotype Corsiva" pitchFamily="66" charset="0"/>
              </a:rPr>
              <a:t>Возможность творчества.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500" dirty="0" smtClean="0">
                <a:latin typeface="Monotype Corsiva" pitchFamily="66" charset="0"/>
              </a:rPr>
              <a:t>Возможность приобрести новые знания, умения.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500" dirty="0" smtClean="0">
                <a:latin typeface="Monotype Corsiva" pitchFamily="66" charset="0"/>
              </a:rPr>
              <a:t>Возможность руководить другими.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500" dirty="0" smtClean="0">
                <a:latin typeface="Monotype Corsiva" pitchFamily="66" charset="0"/>
              </a:rPr>
              <a:t>Возможность участвовать в делах своего коллектива.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500" dirty="0" smtClean="0">
                <a:latin typeface="Monotype Corsiva" pitchFamily="66" charset="0"/>
              </a:rPr>
              <a:t>Возможность заслужить уважение товарищей.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500" dirty="0" smtClean="0">
                <a:latin typeface="Monotype Corsiva" pitchFamily="66" charset="0"/>
              </a:rPr>
              <a:t>Возможность сделать доброе дело для других.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500" dirty="0" smtClean="0">
                <a:latin typeface="Monotype Corsiva" pitchFamily="66" charset="0"/>
              </a:rPr>
              <a:t>Возможность выделиться среди других.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500" dirty="0" smtClean="0">
                <a:latin typeface="Monotype Corsiva" pitchFamily="66" charset="0"/>
              </a:rPr>
              <a:t>Возможность выработать у себя определенные черты характера.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696</Words>
  <Application>Microsoft Office PowerPoint</Application>
  <PresentationFormat>Экран (4:3)</PresentationFormat>
  <Paragraphs>168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Типы диагностики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Отношение к традиции и истории  своего народа</vt:lpstr>
      <vt:lpstr>Потребность в служении Отечеству  и народу</vt:lpstr>
      <vt:lpstr>Отношение к государственной символике (процентное соотношение учеников). </vt:lpstr>
      <vt:lpstr>Терпимость к взглядам и мнениям других</vt:lpstr>
      <vt:lpstr>Отношение к людям другой национальности</vt:lpstr>
      <vt:lpstr>Осознание гражданских прав  и обязанностей.</vt:lpstr>
      <vt:lpstr>Уровень школьной мотивации</vt:lpstr>
      <vt:lpstr>Диагностическая карта ученика 6 в класса</vt:lpstr>
      <vt:lpstr>Вывод: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Пашка</cp:lastModifiedBy>
  <cp:revision>74</cp:revision>
  <dcterms:created xsi:type="dcterms:W3CDTF">2011-05-11T17:35:58Z</dcterms:created>
  <dcterms:modified xsi:type="dcterms:W3CDTF">2014-04-08T17:59:18Z</dcterms:modified>
</cp:coreProperties>
</file>