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2"/>
  </p:sldMasterIdLst>
  <p:notesMasterIdLst>
    <p:notesMasterId r:id="rId15"/>
  </p:notesMasterIdLst>
  <p:handoutMasterIdLst>
    <p:handoutMasterId r:id="rId16"/>
  </p:handout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lvl1pPr marL="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3344" autoAdjust="0"/>
    <p:restoredTop sz="93969" autoAdjust="0"/>
  </p:normalViewPr>
  <p:slideViewPr>
    <p:cSldViewPr>
      <p:cViewPr varScale="1">
        <p:scale>
          <a:sx n="69" d="100"/>
          <a:sy n="69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ru-RU" sz="1200"/>
            </a:lvl1pPr>
            <a:extLst/>
          </a:lstStyle>
          <a:p>
            <a:fld id="{54D4857D-62A5-486B-9129-468003D7E020}" type="datetimeFigureOut">
              <a:rPr lang="ru-RU" smtClean="0"/>
              <a:pPr/>
              <a:t>06.07.2014</a:t>
            </a:fld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ru-RU" sz="1200"/>
            </a:lvl1pPr>
            <a:extLst/>
          </a:lstStyle>
          <a:p>
            <a:fld id="{2EBE4566-6F3A-4CC1-BD6C-9C510D05F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7855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ru-RU" sz="1200"/>
            </a:lvl1pPr>
            <a:extLst/>
          </a:lstStyle>
          <a:p>
            <a:fld id="{2D2EF2CE-B28C-4ED4-8FD0-48BB3F48846A}" type="datetimeFigureOut">
              <a:rPr lang="ru-RU"/>
              <a:pPr/>
              <a:t>06.07.2014</a:t>
            </a:fld>
            <a:endParaRPr lang="ru-RU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ru-RU" sz="1200"/>
            </a:lvl1pPr>
            <a:extLst/>
          </a:lstStyle>
          <a:p>
            <a:fld id="{61807874-5299-41B2-A37A-6AA3547857F4}" type="slidenum">
              <a:rPr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189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Grp="1"/>
          </p:cNvSpPr>
          <p:nvPr>
            <p:ph type="subTitle" idx="1"/>
          </p:nvPr>
        </p:nvSpPr>
        <p:spPr>
          <a:xfrm>
            <a:off x="457200" y="5396132"/>
            <a:ext cx="8098302" cy="762000"/>
          </a:xfrm>
        </p:spPr>
        <p:txBody>
          <a:bodyPr/>
          <a:lstStyle>
            <a:lvl1pPr marL="0" indent="0" algn="r" eaLnBrk="1" latinLnBrk="0" hangingPunct="1">
              <a:buNone/>
              <a:defRPr kumimoji="0" lang="ru-RU" sz="1400"/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pPr eaLnBrk="1" latinLnBrk="0" hangingPunct="1"/>
            <a:r>
              <a:rPr lang="ru-RU" smtClean="0"/>
              <a:t>Образец подзаголовка</a:t>
            </a:r>
            <a:endParaRPr/>
          </a:p>
        </p:txBody>
      </p:sp>
      <p:grpSp>
        <p:nvGrpSpPr>
          <p:cNvPr id="16" name="Group 23"/>
          <p:cNvGrpSpPr/>
          <p:nvPr/>
        </p:nvGrpSpPr>
        <p:grpSpPr>
          <a:xfrm>
            <a:off x="14990" y="1976657"/>
            <a:ext cx="2042410" cy="533400"/>
            <a:chOff x="0" y="2000250"/>
            <a:chExt cx="3733800" cy="533400"/>
          </a:xfrm>
        </p:grpSpPr>
        <p:sp>
          <p:nvSpPr>
            <p:cNvPr id="30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7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21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8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6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20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3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</p:grpSp>
      <p:grpSp>
        <p:nvGrpSpPr>
          <p:cNvPr id="29" name="Group 35"/>
          <p:cNvGrpSpPr/>
          <p:nvPr/>
        </p:nvGrpSpPr>
        <p:grpSpPr>
          <a:xfrm>
            <a:off x="8584055" y="1976657"/>
            <a:ext cx="552450" cy="542925"/>
            <a:chOff x="8667750" y="2000250"/>
            <a:chExt cx="476250" cy="542925"/>
          </a:xfrm>
        </p:grpSpPr>
        <p:sp>
          <p:nvSpPr>
            <p:cNvPr id="26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22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8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</p:grpSp>
      <p:sp>
        <p:nvSpPr>
          <p:cNvPr id="24" name="Oval 28"/>
          <p:cNvSpPr/>
          <p:nvPr userDrawn="1"/>
        </p:nvSpPr>
        <p:spPr>
          <a:xfrm>
            <a:off x="8572500" y="603885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23" name="Oval 28"/>
          <p:cNvSpPr/>
          <p:nvPr userDrawn="1"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5" name="Oval 28"/>
          <p:cNvSpPr/>
          <p:nvPr userDrawn="1"/>
        </p:nvSpPr>
        <p:spPr>
          <a:xfrm>
            <a:off x="8572500" y="5476875"/>
            <a:ext cx="152400" cy="15240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14" name="Oval 28"/>
          <p:cNvSpPr/>
          <p:nvPr userDrawn="1"/>
        </p:nvSpPr>
        <p:spPr>
          <a:xfrm>
            <a:off x="8572500" y="57531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19" name="Rectangle 3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kumimoji="0" lang="ru-RU" sz="1100"/>
              <a:pPr algn="r"/>
              <a:t>06.07.2014</a:t>
            </a:fld>
            <a:endParaRPr kumimoji="0" lang="ru-RU"/>
          </a:p>
        </p:txBody>
      </p:sp>
      <p:sp>
        <p:nvSpPr>
          <p:cNvPr id="25" name="Rectangle 3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kumimoji="0" lang="ru-RU" sz="1200"/>
              <a:pPr/>
              <a:t>‹#›</a:t>
            </a:fld>
            <a:endParaRPr kumimoji="0" lang="ru-RU"/>
          </a:p>
        </p:txBody>
      </p:sp>
      <p:sp>
        <p:nvSpPr>
          <p:cNvPr id="31" name="Rectangle 3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kumimoji="0" lang="ru-RU"/>
          </a:p>
        </p:txBody>
      </p:sp>
      <p:sp>
        <p:nvSpPr>
          <p:cNvPr id="33" name="Rectangle 32"/>
          <p:cNvSpPr>
            <a:spLocks noGrp="1"/>
          </p:cNvSpPr>
          <p:nvPr>
            <p:ph type="title" hasCustomPrompt="1"/>
          </p:nvPr>
        </p:nvSpPr>
        <p:spPr>
          <a:xfrm>
            <a:off x="2057400" y="281352"/>
            <a:ext cx="6509239" cy="3886200"/>
          </a:xfrm>
          <a:scene3d>
            <a:camera prst="orthographicFront"/>
            <a:lightRig rig="threePt" dir="t"/>
          </a:scene3d>
          <a:sp3d/>
        </p:spPr>
        <p:txBody>
          <a:bodyPr vert="horz" anchor="ctr">
            <a:normAutofit/>
          </a:bodyPr>
          <a:lstStyle>
            <a:lvl1pPr algn="ctr" eaLnBrk="1" latinLnBrk="0" hangingPunct="1">
              <a:lnSpc>
                <a:spcPct val="100000"/>
              </a:lnSpc>
              <a:defRPr kumimoji="0" lang="ru-RU" sz="72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kumimoji="0" lang="ru-RU"/>
              <a:t>Показать заголовок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12" name="Rectangle 1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kumimoji="0" lang="ru-RU" sz="1100"/>
              <a:pPr algn="r"/>
              <a:t>06.07.2014</a:t>
            </a:fld>
            <a:endParaRPr kumimoji="0" lang="ru-RU"/>
          </a:p>
        </p:txBody>
      </p:sp>
      <p:sp>
        <p:nvSpPr>
          <p:cNvPr id="27" name="Rectangle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kumimoji="0" lang="ru-RU" sz="1200"/>
              <a:pPr/>
              <a:t>‹#›</a:t>
            </a:fld>
            <a:endParaRPr kumimoji="0" lang="ru-RU"/>
          </a:p>
        </p:txBody>
      </p:sp>
      <p:sp>
        <p:nvSpPr>
          <p:cNvPr id="4" name="Rectangle 1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kumimoji="0" lang="ru-RU"/>
          </a:p>
        </p:txBody>
      </p:sp>
      <p:sp>
        <p:nvSpPr>
          <p:cNvPr id="28" name="Rectangle 14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kumimoji="0" lang="ru-RU" sz="1100"/>
              <a:pPr algn="r"/>
              <a:t>06.07.2014</a:t>
            </a:fld>
            <a:endParaRPr kumimoji="0" lang="ru-RU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extLst/>
          </a:lstStyle>
          <a:p>
            <a:endParaRPr kumimoji="0" lang="ru-RU"/>
          </a:p>
        </p:txBody>
      </p:sp>
      <p:sp>
        <p:nvSpPr>
          <p:cNvPr id="12" name="Rectangl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kumimoji="0" lang="ru-RU" sz="1200"/>
              <a:pPr/>
              <a:t>‹#›</a:t>
            </a:fld>
            <a:endParaRPr kumimoji="0" lang="ru-RU"/>
          </a:p>
        </p:txBody>
      </p:sp>
      <p:sp>
        <p:nvSpPr>
          <p:cNvPr id="27" name="Rectangle 6"/>
          <p:cNvSpPr>
            <a:spLocks noGrp="1"/>
          </p:cNvSpPr>
          <p:nvPr>
            <p:ph type="title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>
            <a:normAutofit/>
          </a:bodyPr>
          <a:lstStyle>
            <a:lvl1pPr eaLnBrk="1" latinLnBrk="0" hangingPunct="1">
              <a:defRPr kumimoji="0" lang="ru-RU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defRPr>
            </a:lvl1pPr>
            <a:extLst/>
          </a:lstStyle>
          <a:p>
            <a:r>
              <a:rPr kumimoji="0" lang="ru-RU"/>
              <a:t>Заголовок раздела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ростой вопрос и отв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rPr lang="ru-RU"/>
              <a:pPr/>
              <a:t>06.07.2014</a:t>
            </a:fld>
            <a:endParaRPr kumimoji="0" lang="ru-RU"/>
          </a:p>
        </p:txBody>
      </p:sp>
      <p:sp>
        <p:nvSpPr>
          <p:cNvPr id="2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/>
          </a:p>
        </p:txBody>
      </p:sp>
      <p:sp>
        <p:nvSpPr>
          <p:cNvPr id="31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‹#›</a:t>
            </a:fld>
            <a:endParaRPr kumimoji="0" lang="ru-RU"/>
          </a:p>
        </p:txBody>
      </p:sp>
      <p:sp>
        <p:nvSpPr>
          <p:cNvPr id="4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ru-RU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ru-RU"/>
              <a:t>Вопрос</a:t>
            </a:r>
          </a:p>
        </p:txBody>
      </p:sp>
      <p:sp>
        <p:nvSpPr>
          <p:cNvPr id="13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 eaLnBrk="1" latinLnBrk="0" hangingPunct="1">
              <a:buFontTx/>
              <a:buNone/>
              <a:defRPr kumimoji="0" lang="ru-RU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kumimoji="0" lang="ru-RU"/>
              <a:t>Ответ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опрос и ответ с поясн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rPr lang="ru-RU"/>
              <a:pPr/>
              <a:t>06.07.2014</a:t>
            </a:fld>
            <a:endParaRPr kumimoji="0" lang="ru-RU"/>
          </a:p>
        </p:txBody>
      </p:sp>
      <p:sp>
        <p:nvSpPr>
          <p:cNvPr id="28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‹#›</a:t>
            </a:fld>
            <a:endParaRPr kumimoji="0" lang="ru-RU"/>
          </a:p>
        </p:txBody>
      </p:sp>
      <p:sp>
        <p:nvSpPr>
          <p:cNvPr id="31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ru-RU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ru-RU"/>
              <a:t>Вопрос</a:t>
            </a:r>
          </a:p>
        </p:txBody>
      </p:sp>
      <p:sp>
        <p:nvSpPr>
          <p:cNvPr id="25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 eaLnBrk="1" latinLnBrk="0" hangingPunct="1">
              <a:buFontTx/>
              <a:buNone/>
              <a:defRPr kumimoji="0" lang="ru-RU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kumimoji="0" lang="ru-RU"/>
              <a:t>Ответ</a:t>
            </a:r>
          </a:p>
        </p:txBody>
      </p:sp>
      <p:sp>
        <p:nvSpPr>
          <p:cNvPr id="22" name="Rectangle 9"/>
          <p:cNvSpPr>
            <a:spLocks noGrp="1"/>
          </p:cNvSpPr>
          <p:nvPr>
            <p:ph type="body" sz="quarter" idx="15" hasCustomPrompt="1"/>
          </p:nvPr>
        </p:nvSpPr>
        <p:spPr>
          <a:xfrm>
            <a:off x="1828800" y="3124200"/>
            <a:ext cx="5105400" cy="1981200"/>
          </a:xfrm>
        </p:spPr>
        <p:txBody>
          <a:bodyPr vert="horz"/>
          <a:lstStyle>
            <a:lvl1pPr algn="ctr" eaLnBrk="1" latinLnBrk="0" hangingPunct="1">
              <a:buFontTx/>
              <a:buNone/>
              <a:defRPr kumimoji="0" lang="ru-RU" i="1" baseline="0"/>
            </a:lvl1pPr>
            <a:extLst/>
          </a:lstStyle>
          <a:p>
            <a:pPr lvl="0"/>
            <a:r>
              <a:rPr kumimoji="0" lang="ru-RU"/>
              <a:t>Пояснение к ответу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5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равильно или неправильно (ответ: правильно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rPr lang="ru-RU"/>
              <a:pPr/>
              <a:t>06.07.2014</a:t>
            </a:fld>
            <a:endParaRPr kumimoji="0" lang="ru-RU"/>
          </a:p>
        </p:txBody>
      </p:sp>
      <p:sp>
        <p:nvSpPr>
          <p:cNvPr id="11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‹#›</a:t>
            </a:fld>
            <a:endParaRPr kumimoji="0" lang="ru-RU"/>
          </a:p>
        </p:txBody>
      </p:sp>
      <p:sp>
        <p:nvSpPr>
          <p:cNvPr id="27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ru-RU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ru-RU"/>
              <a:t>Вопрос</a:t>
            </a:r>
          </a:p>
        </p:txBody>
      </p:sp>
      <p:sp>
        <p:nvSpPr>
          <p:cNvPr id="8" name="Answer Base"/>
          <p:cNvSpPr txBox="1"/>
          <p:nvPr userDrawn="1"/>
        </p:nvSpPr>
        <p:spPr>
          <a:xfrm>
            <a:off x="182880" y="1676400"/>
            <a:ext cx="8321040" cy="1828800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latinLnBrk="0">
              <a:spcBef>
                <a:spcPct val="20000"/>
              </a:spcBef>
              <a:buNone/>
            </a:pPr>
            <a:r>
              <a:rPr kumimoji="0" lang="ru-RU" sz="7200">
                <a:solidFill>
                  <a:schemeClr val="tx1">
                    <a:alpha val="40000"/>
                  </a:schemeClr>
                </a:solidFill>
              </a:rPr>
              <a:t>ПРАВИЛЬНО</a:t>
            </a:r>
            <a:r>
              <a:rPr kumimoji="0" lang="ru-RU" sz="7200" baseline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kumimoji="0" lang="ru-RU" sz="7200">
                <a:solidFill>
                  <a:schemeClr val="tx1">
                    <a:alpha val="40000"/>
                  </a:schemeClr>
                </a:solidFill>
              </a:rPr>
              <a:t>или НЕПРАВИЛЬНО?</a:t>
            </a:r>
          </a:p>
        </p:txBody>
      </p:sp>
      <p:sp>
        <p:nvSpPr>
          <p:cNvPr id="7" name="Answer"/>
          <p:cNvSpPr/>
          <p:nvPr userDrawn="1"/>
        </p:nvSpPr>
        <p:spPr>
          <a:xfrm>
            <a:off x="182880" y="1676400"/>
            <a:ext cx="832104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indent="0" algn="ctr" latinLnBrk="0">
              <a:spcBef>
                <a:spcPct val="20000"/>
              </a:spcBef>
              <a:buNone/>
            </a:pPr>
            <a:r>
              <a:rPr kumimoji="0" lang="ru-RU" sz="720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ПРАВИЛЬНО </a:t>
            </a:r>
            <a:r>
              <a:rPr kumimoji="0" lang="ru-RU" sz="720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или НЕПРАВИЛЬНО?</a:t>
            </a:r>
            <a:endParaRPr kumimoji="0"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равильно или неправильно (ответ: неправильно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rPr lang="ru-RU"/>
              <a:pPr/>
              <a:t>06.07.2014</a:t>
            </a:fld>
            <a:endParaRPr kumimoji="0" lang="ru-RU"/>
          </a:p>
        </p:txBody>
      </p:sp>
      <p:sp>
        <p:nvSpPr>
          <p:cNvPr id="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/>
          </a:p>
        </p:txBody>
      </p:sp>
      <p:sp>
        <p:nvSpPr>
          <p:cNvPr id="28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‹#›</a:t>
            </a:fld>
            <a:endParaRPr kumimoji="0" lang="ru-RU"/>
          </a:p>
        </p:txBody>
      </p:sp>
      <p:sp>
        <p:nvSpPr>
          <p:cNvPr id="6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ru-RU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ru-RU"/>
              <a:t>Вопрос</a:t>
            </a:r>
          </a:p>
        </p:txBody>
      </p:sp>
      <p:sp>
        <p:nvSpPr>
          <p:cNvPr id="29" name="Answer Base"/>
          <p:cNvSpPr txBox="1"/>
          <p:nvPr userDrawn="1"/>
        </p:nvSpPr>
        <p:spPr>
          <a:xfrm>
            <a:off x="228600" y="1600200"/>
            <a:ext cx="8229600" cy="129392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latinLnBrk="0">
              <a:spcBef>
                <a:spcPct val="20000"/>
              </a:spcBef>
              <a:buNone/>
            </a:pPr>
            <a:r>
              <a:rPr kumimoji="0" lang="ru-RU" sz="7200">
                <a:solidFill>
                  <a:schemeClr val="tx1">
                    <a:alpha val="40000"/>
                  </a:schemeClr>
                </a:solidFill>
              </a:rPr>
              <a:t>ПРАВИЛЬНО</a:t>
            </a:r>
            <a:r>
              <a:rPr kumimoji="0" lang="ru-RU" sz="7200" baseline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kumimoji="0" lang="ru-RU" sz="7200">
                <a:solidFill>
                  <a:schemeClr val="tx1">
                    <a:alpha val="40000"/>
                  </a:schemeClr>
                </a:solidFill>
              </a:rPr>
              <a:t>или НЕПРАВИЛЬНО?</a:t>
            </a:r>
          </a:p>
        </p:txBody>
      </p:sp>
      <p:sp>
        <p:nvSpPr>
          <p:cNvPr id="7" name="Answer"/>
          <p:cNvSpPr/>
          <p:nvPr userDrawn="1"/>
        </p:nvSpPr>
        <p:spPr>
          <a:xfrm>
            <a:off x="228600" y="16002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algn="ctr"/>
            <a:r>
              <a:rPr kumimoji="0" lang="ru-RU" sz="720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ПРАВИЛЬНО или </a:t>
            </a:r>
            <a:r>
              <a:rPr kumimoji="0" lang="ru-RU" sz="720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НЕПРАВИЛЬНО</a:t>
            </a:r>
            <a:r>
              <a:rPr kumimoji="0" lang="ru-RU" sz="720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?</a:t>
            </a:r>
            <a:endParaRPr kumimoji="0"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7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опоставление элемент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/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Элемент 1</a:t>
            </a:r>
          </a:p>
        </p:txBody>
      </p:sp>
      <p:sp>
        <p:nvSpPr>
          <p:cNvPr id="12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Элемент 2</a:t>
            </a:r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Элемент 3</a:t>
            </a:r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Элемент 4</a:t>
            </a:r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9144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Элемент 5</a:t>
            </a:r>
          </a:p>
        </p:txBody>
      </p:sp>
      <p:sp>
        <p:nvSpPr>
          <p:cNvPr id="20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rPr lang="ru-RU"/>
              <a:pPr/>
              <a:t>06.07.2014</a:t>
            </a:fld>
            <a:endParaRPr kumimoji="0" lang="ru-RU"/>
          </a:p>
        </p:txBody>
      </p:sp>
      <p:sp>
        <p:nvSpPr>
          <p:cNvPr id="15" name="Rectangle 7"/>
          <p:cNvSpPr>
            <a:spLocks noGrp="1"/>
          </p:cNvSpPr>
          <p:nvPr>
            <p:ph type="body" sz="quarter" idx="18" hasCustomPrompt="1"/>
          </p:nvPr>
        </p:nvSpPr>
        <p:spPr>
          <a:xfrm>
            <a:off x="48006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Сопоставленный элемент 5</a:t>
            </a:r>
          </a:p>
        </p:txBody>
      </p:sp>
      <p:sp>
        <p:nvSpPr>
          <p:cNvPr id="17" name="Rectangle 7"/>
          <p:cNvSpPr>
            <a:spLocks noGrp="1"/>
          </p:cNvSpPr>
          <p:nvPr>
            <p:ph type="body" sz="quarter" idx="19" hasCustomPrompt="1"/>
          </p:nvPr>
        </p:nvSpPr>
        <p:spPr>
          <a:xfrm>
            <a:off x="48006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Сопоставленный элемент 3</a:t>
            </a:r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0" hasCustomPrompt="1"/>
          </p:nvPr>
        </p:nvSpPr>
        <p:spPr>
          <a:xfrm>
            <a:off x="48006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Сопоставленный элемент 1</a:t>
            </a:r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21" hasCustomPrompt="1"/>
          </p:nvPr>
        </p:nvSpPr>
        <p:spPr>
          <a:xfrm>
            <a:off x="48006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Сопоставленный элемент 2</a:t>
            </a:r>
          </a:p>
        </p:txBody>
      </p:sp>
      <p:sp>
        <p:nvSpPr>
          <p:cNvPr id="21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48006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Сопоставленный элемент 4</a:t>
            </a:r>
          </a:p>
        </p:txBody>
      </p:sp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algn="l" eaLnBrk="1" latinLnBrk="0" hangingPunct="1">
              <a:defRPr kumimoji="0" lang="ru-RU" i="1" baseline="0"/>
            </a:lvl1pPr>
            <a:extLst/>
          </a:lstStyle>
          <a:p>
            <a:r>
              <a:rPr kumimoji="0" lang="ru-RU"/>
              <a:t>Введите вопрос</a:t>
            </a:r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‹#›</a:t>
            </a:fld>
            <a:endParaRPr kumimoji="0" lang="ru-RU"/>
          </a:p>
        </p:txBody>
      </p:sp>
      <p:cxnSp>
        <p:nvCxnSpPr>
          <p:cNvPr id="23" name="Straight Connector 23"/>
          <p:cNvCxnSpPr>
            <a:stCxn id="16" idx="3"/>
            <a:endCxn id="18" idx="1"/>
          </p:cNvCxnSpPr>
          <p:nvPr/>
        </p:nvCxnSpPr>
        <p:spPr>
          <a:xfrm>
            <a:off x="3886200" y="22860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3"/>
            <a:endCxn id="19" idx="1"/>
          </p:cNvCxnSpPr>
          <p:nvPr/>
        </p:nvCxnSpPr>
        <p:spPr>
          <a:xfrm>
            <a:off x="3886200" y="32004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Straight Connector 23"/>
          <p:cNvCxnSpPr>
            <a:stCxn id="13" idx="3"/>
            <a:endCxn id="17" idx="1"/>
          </p:cNvCxnSpPr>
          <p:nvPr/>
        </p:nvCxnSpPr>
        <p:spPr>
          <a:xfrm flipV="1">
            <a:off x="3886200" y="32004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Straight Connector 23"/>
          <p:cNvCxnSpPr>
            <a:stCxn id="14" idx="3"/>
            <a:endCxn id="21" idx="1"/>
          </p:cNvCxnSpPr>
          <p:nvPr/>
        </p:nvCxnSpPr>
        <p:spPr>
          <a:xfrm>
            <a:off x="3886200" y="50292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Straight Connector 23"/>
          <p:cNvCxnSpPr>
            <a:stCxn id="10" idx="3"/>
            <a:endCxn id="15" idx="1"/>
          </p:cNvCxnSpPr>
          <p:nvPr/>
        </p:nvCxnSpPr>
        <p:spPr>
          <a:xfrm flipV="1">
            <a:off x="3886200" y="2286000"/>
            <a:ext cx="914400" cy="36576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>
          <a:xfrm>
            <a:off x="914400" y="457200"/>
            <a:ext cx="76962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pPr eaLnBrk="1" latinLnBrk="0" hangingPunct="1"/>
            <a:r>
              <a:rPr kumimoji="0" lang="ru-RU" smtClean="0"/>
              <a:t>Образец заголовка</a:t>
            </a:r>
            <a:endParaRPr kumimoji="0" lang="en-US" smtClean="0"/>
          </a:p>
        </p:txBody>
      </p:sp>
      <p:sp>
        <p:nvSpPr>
          <p:cNvPr id="5" name="Rectangle 3"/>
          <p:cNvSpPr>
            <a:spLocks noGrp="1"/>
          </p:cNvSpPr>
          <p:nvPr>
            <p:ph type="body" idx="1"/>
          </p:nvPr>
        </p:nvSpPr>
        <p:spPr>
          <a:xfrm>
            <a:off x="914400" y="1905000"/>
            <a:ext cx="7467600" cy="42211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9" name="Rectangle 4"/>
          <p:cNvSpPr>
            <a:spLocks noGrp="1"/>
          </p:cNvSpPr>
          <p:nvPr>
            <p:ph type="dt" sz="half" idx="2"/>
          </p:nvPr>
        </p:nvSpPr>
        <p:spPr>
          <a:xfrm>
            <a:off x="6705600" y="6248400"/>
            <a:ext cx="1828800" cy="323850"/>
          </a:xfrm>
          <a:prstGeom prst="rect">
            <a:avLst/>
          </a:prstGeom>
        </p:spPr>
        <p:txBody>
          <a:bodyPr vert="horz" anchor="ctr"/>
          <a:lstStyle>
            <a:lvl1pPr eaLnBrk="1" latinLnBrk="0" hangingPunct="1">
              <a:defRPr kumimoji="0" lang="ru-RU" sz="1100"/>
            </a:lvl1pPr>
            <a:extLst/>
          </a:lstStyle>
          <a:p>
            <a:pPr algn="r"/>
            <a:fld id="{8F67D422-08A8-451B-9A67-21962FC4B660}" type="datetimeFigureOut">
              <a:rPr kumimoji="0" lang="ru-RU" sz="1100"/>
              <a:pPr algn="r"/>
              <a:t>06.07.2014</a:t>
            </a:fld>
            <a:endParaRPr kumimoji="0" lang="ru-RU" sz="1050"/>
          </a:p>
        </p:txBody>
      </p:sp>
      <p:sp>
        <p:nvSpPr>
          <p:cNvPr id="18" name="Rectangle 5"/>
          <p:cNvSpPr>
            <a:spLocks noGrp="1"/>
          </p:cNvSpPr>
          <p:nvPr>
            <p:ph type="ftr" sz="quarter" idx="3"/>
          </p:nvPr>
        </p:nvSpPr>
        <p:spPr>
          <a:xfrm>
            <a:off x="457200" y="6248400"/>
            <a:ext cx="3260886" cy="323850"/>
          </a:xfrm>
          <a:prstGeom prst="rect">
            <a:avLst/>
          </a:prstGeom>
        </p:spPr>
        <p:txBody>
          <a:bodyPr vert="horz"/>
          <a:lstStyle>
            <a:lvl1pPr eaLnBrk="1" latinLnBrk="0" hangingPunct="1">
              <a:defRPr kumimoji="0" lang="ru-RU" sz="1200"/>
            </a:lvl1pPr>
            <a:extLst/>
          </a:lstStyle>
          <a:p>
            <a:endParaRPr kumimoji="0" lang="ru-RU" sz="12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714936" y="6151098"/>
            <a:ext cx="429064" cy="457200"/>
          </a:xfrm>
          <a:prstGeom prst="rect">
            <a:avLst/>
          </a:prstGeom>
        </p:spPr>
        <p:txBody>
          <a:bodyPr vert="horz" anchor="ctr"/>
          <a:lstStyle>
            <a:lvl1pPr eaLnBrk="1" latinLnBrk="0" hangingPunct="1">
              <a:defRPr kumimoji="0" lang="ru-RU" sz="1200"/>
            </a:lvl1pPr>
            <a:extLst/>
          </a:lstStyle>
          <a:p>
            <a:fld id="{169B2101-2E9F-420A-91A3-890890D84497}" type="slidenum">
              <a:rPr kumimoji="0" lang="ru-RU" sz="1200"/>
              <a:pPr/>
              <a:t>‹#›</a:t>
            </a:fld>
            <a:endParaRPr kumimoji="0" lang="ru-RU" sz="1200"/>
          </a:p>
        </p:txBody>
      </p:sp>
      <p:grpSp>
        <p:nvGrpSpPr>
          <p:cNvPr id="2" name="Group 23"/>
          <p:cNvGrpSpPr/>
          <p:nvPr/>
        </p:nvGrpSpPr>
        <p:grpSpPr>
          <a:xfrm>
            <a:off x="11555" y="2000250"/>
            <a:ext cx="133350" cy="533400"/>
            <a:chOff x="0" y="2000250"/>
            <a:chExt cx="3733800" cy="533400"/>
          </a:xfrm>
        </p:grpSpPr>
        <p:sp>
          <p:nvSpPr>
            <p:cNvPr id="3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4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2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1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31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</p:grpSp>
      <p:grpSp>
        <p:nvGrpSpPr>
          <p:cNvPr id="10" name="Group 35"/>
          <p:cNvGrpSpPr/>
          <p:nvPr/>
        </p:nvGrpSpPr>
        <p:grpSpPr>
          <a:xfrm>
            <a:off x="8584055" y="2000250"/>
            <a:ext cx="552450" cy="542925"/>
            <a:chOff x="8667750" y="2000250"/>
            <a:chExt cx="476250" cy="542925"/>
          </a:xfrm>
        </p:grpSpPr>
        <p:sp>
          <p:nvSpPr>
            <p:cNvPr id="13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24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9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30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6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</p:grpSp>
      <p:sp>
        <p:nvSpPr>
          <p:cNvPr id="23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lang="ru-RU" sz="36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0" hangingPunct="1">
        <a:defRPr kumimoji="0" lang="ru-RU">
          <a:solidFill>
            <a:schemeClr val="tx2"/>
          </a:solidFill>
        </a:defRPr>
      </a:lvl2pPr>
      <a:lvl3pPr eaLnBrk="1" latinLnBrk="0" hangingPunct="1">
        <a:defRPr kumimoji="0" lang="ru-RU">
          <a:solidFill>
            <a:schemeClr val="tx2"/>
          </a:solidFill>
        </a:defRPr>
      </a:lvl3pPr>
      <a:lvl4pPr eaLnBrk="1" latinLnBrk="0" hangingPunct="1">
        <a:defRPr kumimoji="0" lang="ru-RU">
          <a:solidFill>
            <a:schemeClr val="tx2"/>
          </a:solidFill>
        </a:defRPr>
      </a:lvl4pPr>
      <a:lvl5pPr eaLnBrk="1" latinLnBrk="0" hangingPunct="1">
        <a:defRPr kumimoji="0" lang="ru-RU">
          <a:solidFill>
            <a:schemeClr val="tx2"/>
          </a:solidFill>
        </a:defRPr>
      </a:lvl5pPr>
      <a:lvl6pPr eaLnBrk="1" latinLnBrk="0" hangingPunct="1">
        <a:defRPr kumimoji="0" lang="ru-RU">
          <a:solidFill>
            <a:schemeClr val="tx2"/>
          </a:solidFill>
        </a:defRPr>
      </a:lvl6pPr>
      <a:lvl7pPr eaLnBrk="1" latinLnBrk="0" hangingPunct="1">
        <a:defRPr kumimoji="0" lang="ru-RU">
          <a:solidFill>
            <a:schemeClr val="tx2"/>
          </a:solidFill>
        </a:defRPr>
      </a:lvl7pPr>
      <a:lvl8pPr eaLnBrk="1" latinLnBrk="0" hangingPunct="1">
        <a:defRPr kumimoji="0" lang="ru-RU">
          <a:solidFill>
            <a:schemeClr val="tx2"/>
          </a:solidFill>
        </a:defRPr>
      </a:lvl8pPr>
      <a:lvl9pPr eaLnBrk="1" latinLnBrk="0" hangingPunct="1">
        <a:defRPr kumimoji="0" lang="ru-RU">
          <a:solidFill>
            <a:schemeClr val="tx2"/>
          </a:solidFill>
        </a:defRPr>
      </a:lvl9pPr>
      <a:extLst/>
    </p:titleStyle>
    <p:bodyStyle>
      <a:lvl1pPr marL="342900" indent="-3429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har char="–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har char="–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har char="»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val 28"/>
          <p:cNvSpPr/>
          <p:nvPr/>
        </p:nvSpPr>
        <p:spPr>
          <a:xfrm>
            <a:off x="8572500" y="6038850"/>
            <a:ext cx="152400" cy="152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/>
          </a:p>
        </p:txBody>
      </p:sp>
      <p:sp>
        <p:nvSpPr>
          <p:cNvPr id="27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/>
          </a:p>
        </p:txBody>
      </p:sp>
      <p:sp>
        <p:nvSpPr>
          <p:cNvPr id="4" name="Oval 28"/>
          <p:cNvSpPr/>
          <p:nvPr/>
        </p:nvSpPr>
        <p:spPr>
          <a:xfrm>
            <a:off x="8572500" y="5476875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/>
          </a:p>
        </p:txBody>
      </p:sp>
      <p:sp>
        <p:nvSpPr>
          <p:cNvPr id="12" name="Oval 28"/>
          <p:cNvSpPr/>
          <p:nvPr/>
        </p:nvSpPr>
        <p:spPr>
          <a:xfrm>
            <a:off x="8572500" y="5753100"/>
            <a:ext cx="152400" cy="1524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/>
          </a:p>
        </p:txBody>
      </p:sp>
      <p:sp>
        <p:nvSpPr>
          <p:cNvPr id="10" name="Rectangle 2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>
            <a:extLst/>
          </a:lstStyle>
          <a:p>
            <a:r>
              <a:rPr lang="ru-RU" dirty="0" smtClean="0"/>
              <a:t>Устный счет по математике</a:t>
            </a:r>
            <a:br>
              <a:rPr lang="ru-RU" dirty="0" smtClean="0"/>
            </a:br>
            <a:r>
              <a:rPr lang="ru-RU" dirty="0" smtClean="0"/>
              <a:t>2 класс</a:t>
            </a:r>
            <a:endParaRPr lang="ru-RU" dirty="0"/>
          </a:p>
        </p:txBody>
      </p:sp>
      <p:sp>
        <p:nvSpPr>
          <p:cNvPr id="18" name="Rectangle 2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ru-RU" sz="1800" b="1" dirty="0"/>
              <a:t>Вопрос и ответ </a:t>
            </a:r>
            <a:endParaRPr lang="ru-RU" sz="1800" b="1" dirty="0" smtClean="0"/>
          </a:p>
          <a:p>
            <a:r>
              <a:rPr lang="ru-RU" sz="1800" b="1" dirty="0" smtClean="0"/>
              <a:t>Правильно или неправильно</a:t>
            </a:r>
            <a:endParaRPr lang="ru-RU" sz="1800" b="1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116632"/>
            <a:ext cx="8807896" cy="1483568"/>
          </a:xfrm>
        </p:spPr>
        <p:txBody>
          <a:bodyPr/>
          <a:lstStyle/>
          <a:p>
            <a:pPr algn="ctr"/>
            <a:r>
              <a:rPr lang="ru-RU" dirty="0"/>
              <a:t>Сколько ушей у трёх мышей</a:t>
            </a:r>
            <a:r>
              <a:rPr lang="ru-RU" dirty="0" smtClean="0"/>
              <a:t>?</a:t>
            </a:r>
            <a:br>
              <a:rPr lang="ru-RU" dirty="0" smtClean="0"/>
            </a:br>
            <a:r>
              <a:rPr lang="ru-RU" sz="4000" b="1" u="sng" dirty="0" smtClean="0"/>
              <a:t>Ответ: 3 уха.</a:t>
            </a:r>
            <a:endParaRPr lang="ru-RU" sz="4000" b="1" u="sng" dirty="0"/>
          </a:p>
        </p:txBody>
      </p:sp>
    </p:spTree>
    <p:extLst>
      <p:ext uri="{BB962C8B-B14F-4D97-AF65-F5344CB8AC3E}">
        <p14:creationId xmlns:p14="http://schemas.microsoft.com/office/powerpoint/2010/main" val="236813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116632"/>
            <a:ext cx="8735888" cy="165618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Первое слагаемое 39, а второе на 17 больше. Чему равно второе слагаемое</a:t>
            </a:r>
            <a:r>
              <a:rPr lang="ru-RU" dirty="0" smtClean="0"/>
              <a:t>?</a:t>
            </a:r>
            <a:br>
              <a:rPr lang="ru-RU" dirty="0" smtClean="0"/>
            </a:br>
            <a:r>
              <a:rPr lang="ru-RU" sz="4400" b="1" u="sng" dirty="0" smtClean="0"/>
              <a:t>Ответ: 56</a:t>
            </a:r>
            <a:endParaRPr lang="ru-RU" sz="4400" b="1" u="sng" dirty="0"/>
          </a:p>
        </p:txBody>
      </p:sp>
    </p:spTree>
    <p:extLst>
      <p:ext uri="{BB962C8B-B14F-4D97-AF65-F5344CB8AC3E}">
        <p14:creationId xmlns:p14="http://schemas.microsoft.com/office/powerpoint/2010/main" val="6323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057400" y="281352"/>
            <a:ext cx="6509239" cy="5667928"/>
          </a:xfrm>
        </p:spPr>
        <p:txBody>
          <a:bodyPr>
            <a:normAutofit/>
          </a:bodyPr>
          <a:lstStyle/>
          <a:p>
            <a:r>
              <a:rPr lang="ru-RU" sz="6000" dirty="0" smtClean="0"/>
              <a:t>Подготовила учитель ГБОУ СОШ № 2088 «</a:t>
            </a:r>
            <a:r>
              <a:rPr lang="ru-RU" sz="6000" dirty="0" err="1" smtClean="0"/>
              <a:t>Грайвороново</a:t>
            </a:r>
            <a:r>
              <a:rPr lang="ru-RU" sz="6000" dirty="0" smtClean="0"/>
              <a:t>» Кузина Е. Б.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80588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0" dirty="0"/>
              <a:t> Найди периметр треугольника со сторонами 12, 14, 15 </a:t>
            </a:r>
            <a:r>
              <a:rPr lang="ru-RU" i="0" dirty="0" smtClean="0"/>
              <a:t>см. </a:t>
            </a:r>
            <a:r>
              <a:rPr lang="ru-RU" sz="4400" b="1" i="0" u="sng" dirty="0" smtClean="0"/>
              <a:t>Ответ: 41</a:t>
            </a:r>
            <a:endParaRPr lang="ru-RU" sz="4400" b="1" u="sng" dirty="0"/>
          </a:p>
        </p:txBody>
      </p:sp>
    </p:spTree>
    <p:extLst>
      <p:ext uri="{BB962C8B-B14F-4D97-AF65-F5344CB8AC3E}">
        <p14:creationId xmlns:p14="http://schemas.microsoft.com/office/powerpoint/2010/main" val="25645368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0"/>
            <a:ext cx="8663880" cy="1916832"/>
          </a:xfrm>
        </p:spPr>
        <p:txBody>
          <a:bodyPr>
            <a:normAutofit fontScale="90000"/>
          </a:bodyPr>
          <a:lstStyle/>
          <a:p>
            <a:pPr algn="ctr"/>
            <a:r>
              <a:rPr lang="ru-RU" i="0" dirty="0" smtClean="0"/>
              <a:t> </a:t>
            </a:r>
            <a:r>
              <a:rPr lang="ru-RU" sz="2700" i="0" dirty="0"/>
              <a:t>Мальчик прошел по дороге 7 км, а на велосипеде проехал 27 км.</a:t>
            </a:r>
            <a:br>
              <a:rPr lang="ru-RU" sz="2700" i="0" dirty="0"/>
            </a:br>
            <a:r>
              <a:rPr lang="ru-RU" sz="2700" i="0" dirty="0"/>
              <a:t>Сколько всего километров прошел и проехал мальчик?</a:t>
            </a:r>
            <a:r>
              <a:rPr lang="ru-RU" i="0" dirty="0"/>
              <a:t/>
            </a:r>
            <a:br>
              <a:rPr lang="ru-RU" i="0" dirty="0"/>
            </a:br>
            <a:r>
              <a:rPr lang="ru-RU" sz="4000" b="1" i="0" u="sng" dirty="0" smtClean="0"/>
              <a:t>Ответ: 34 км.</a:t>
            </a:r>
            <a:endParaRPr lang="ru-RU" sz="4000" b="1" u="sng" dirty="0"/>
          </a:p>
        </p:txBody>
      </p:sp>
    </p:spTree>
    <p:extLst>
      <p:ext uri="{BB962C8B-B14F-4D97-AF65-F5344CB8AC3E}">
        <p14:creationId xmlns:p14="http://schemas.microsoft.com/office/powerpoint/2010/main" val="21122023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0" dirty="0"/>
              <a:t>На сколько 18 меньше </a:t>
            </a:r>
            <a:r>
              <a:rPr lang="ru-RU" i="0" dirty="0" smtClean="0"/>
              <a:t>36?</a:t>
            </a:r>
            <a:br>
              <a:rPr lang="ru-RU" i="0" dirty="0" smtClean="0"/>
            </a:br>
            <a:r>
              <a:rPr lang="ru-RU" sz="4400" b="1" i="0" u="sng" dirty="0" smtClean="0"/>
              <a:t>Ответ: на 17.</a:t>
            </a:r>
            <a:endParaRPr lang="ru-RU" sz="4400" b="1" u="sng" dirty="0"/>
          </a:p>
        </p:txBody>
      </p:sp>
    </p:spTree>
    <p:extLst>
      <p:ext uri="{BB962C8B-B14F-4D97-AF65-F5344CB8AC3E}">
        <p14:creationId xmlns:p14="http://schemas.microsoft.com/office/powerpoint/2010/main" val="34670411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0" dirty="0"/>
              <a:t>Уменьшаемое 37, вычитаемое 19. Чему равна разность</a:t>
            </a:r>
            <a:r>
              <a:rPr lang="ru-RU" i="0" dirty="0" smtClean="0"/>
              <a:t>? </a:t>
            </a:r>
            <a:r>
              <a:rPr lang="ru-RU" sz="4400" b="1" i="0" u="sng" dirty="0" smtClean="0"/>
              <a:t>Ответ: 18.</a:t>
            </a:r>
            <a:endParaRPr lang="ru-RU" sz="4400" b="1" u="sng" dirty="0"/>
          </a:p>
        </p:txBody>
      </p:sp>
    </p:spTree>
    <p:extLst>
      <p:ext uri="{BB962C8B-B14F-4D97-AF65-F5344CB8AC3E}">
        <p14:creationId xmlns:p14="http://schemas.microsoft.com/office/powerpoint/2010/main" val="1036944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0" dirty="0"/>
              <a:t>Переведи в см </a:t>
            </a:r>
            <a:r>
              <a:rPr lang="ru-RU" i="0" dirty="0" smtClean="0"/>
              <a:t>2дм1см.</a:t>
            </a:r>
            <a:br>
              <a:rPr lang="ru-RU" i="0" dirty="0" smtClean="0"/>
            </a:br>
            <a:r>
              <a:rPr lang="ru-RU" sz="4400" b="1" i="0" u="sng" dirty="0" smtClean="0"/>
              <a:t>Ответ: 20 см.</a:t>
            </a:r>
            <a:endParaRPr lang="ru-RU" sz="4400" b="1" u="sng" dirty="0"/>
          </a:p>
        </p:txBody>
      </p:sp>
    </p:spTree>
    <p:extLst>
      <p:ext uri="{BB962C8B-B14F-4D97-AF65-F5344CB8AC3E}">
        <p14:creationId xmlns:p14="http://schemas.microsoft.com/office/powerpoint/2010/main" val="9158469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116632"/>
            <a:ext cx="8519864" cy="172819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У семи братьев по одной сестре. Сколько всего сестёр</a:t>
            </a:r>
            <a:r>
              <a:rPr lang="ru-RU" dirty="0" smtClean="0"/>
              <a:t>? </a:t>
            </a:r>
            <a:r>
              <a:rPr lang="ru-RU" sz="4400" b="1" u="sng" dirty="0" smtClean="0"/>
              <a:t>Ответ: 7сестер.</a:t>
            </a:r>
            <a:endParaRPr lang="ru-RU" sz="4400" b="1" u="sng" dirty="0"/>
          </a:p>
        </p:txBody>
      </p:sp>
    </p:spTree>
    <p:extLst>
      <p:ext uri="{BB962C8B-B14F-4D97-AF65-F5344CB8AC3E}">
        <p14:creationId xmlns:p14="http://schemas.microsoft.com/office/powerpoint/2010/main" val="40942986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600" y="188640"/>
            <a:ext cx="8735888" cy="158417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На яблоне было 53 яблока, а груш на 47 меньше. Сколько всего было груш и яблок</a:t>
            </a:r>
            <a:r>
              <a:rPr lang="ru-RU" dirty="0" smtClean="0"/>
              <a:t>? </a:t>
            </a:r>
            <a:r>
              <a:rPr lang="ru-RU" sz="4400" b="1" u="sng" dirty="0" smtClean="0"/>
              <a:t>Ответ: 100 ф.</a:t>
            </a:r>
            <a:endParaRPr lang="ru-RU" sz="4400" b="1" u="sng" dirty="0"/>
          </a:p>
        </p:txBody>
      </p:sp>
    </p:spTree>
    <p:extLst>
      <p:ext uri="{BB962C8B-B14F-4D97-AF65-F5344CB8AC3E}">
        <p14:creationId xmlns:p14="http://schemas.microsoft.com/office/powerpoint/2010/main" val="281154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116632"/>
            <a:ext cx="8735888" cy="1483568"/>
          </a:xfrm>
        </p:spPr>
        <p:txBody>
          <a:bodyPr/>
          <a:lstStyle/>
          <a:p>
            <a:pPr algn="ctr"/>
            <a:r>
              <a:rPr lang="ru-RU" dirty="0"/>
              <a:t>На сколько 59 больше 32</a:t>
            </a:r>
            <a:r>
              <a:rPr lang="ru-RU" dirty="0" smtClean="0"/>
              <a:t>?</a:t>
            </a:r>
            <a:br>
              <a:rPr lang="ru-RU" dirty="0" smtClean="0"/>
            </a:br>
            <a:r>
              <a:rPr lang="ru-RU" sz="4000" b="1" u="sng" dirty="0" smtClean="0"/>
              <a:t>Ответ: на 27.</a:t>
            </a:r>
            <a:endParaRPr lang="ru-RU" sz="4000" b="1" u="sng" dirty="0"/>
          </a:p>
        </p:txBody>
      </p:sp>
    </p:spTree>
    <p:extLst>
      <p:ext uri="{BB962C8B-B14F-4D97-AF65-F5344CB8AC3E}">
        <p14:creationId xmlns:p14="http://schemas.microsoft.com/office/powerpoint/2010/main" val="188462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izShow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</a:schemeClr>
            </a:gs>
            <a:gs pos="100000">
              <a:schemeClr val="phClr">
                <a:shade val="80000"/>
                <a:satMod val="150000"/>
              </a:schemeClr>
            </a:gs>
          </a:gsLst>
          <a:path path="circle">
            <a:fillToRect l="50000" t="50000"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7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153012A-28E4-44D8-9679-B27C4EFA25B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QuizShow</Template>
  <TotalTime>0</TotalTime>
  <Words>131</Words>
  <Application>Microsoft Office PowerPoint</Application>
  <PresentationFormat>Экран (4:3)</PresentationFormat>
  <Paragraphs>15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QuizShow</vt:lpstr>
      <vt:lpstr>Устный счет по математике 2 класс</vt:lpstr>
      <vt:lpstr> Найди периметр треугольника со сторонами 12, 14, 15 см. Ответ: 41</vt:lpstr>
      <vt:lpstr> Мальчик прошел по дороге 7 км, а на велосипеде проехал 27 км. Сколько всего километров прошел и проехал мальчик? Ответ: 34 км.</vt:lpstr>
      <vt:lpstr>На сколько 18 меньше 36? Ответ: на 17.</vt:lpstr>
      <vt:lpstr>Уменьшаемое 37, вычитаемое 19. Чему равна разность? Ответ: 18.</vt:lpstr>
      <vt:lpstr>Переведи в см 2дм1см. Ответ: 20 см.</vt:lpstr>
      <vt:lpstr>У семи братьев по одной сестре. Сколько всего сестёр? Ответ: 7сестер.</vt:lpstr>
      <vt:lpstr>На яблоне было 53 яблока, а груш на 47 меньше. Сколько всего было груш и яблок? Ответ: 100 ф.</vt:lpstr>
      <vt:lpstr>На сколько 59 больше 32? Ответ: на 27.</vt:lpstr>
      <vt:lpstr>Сколько ушей у трёх мышей? Ответ: 3 уха.</vt:lpstr>
      <vt:lpstr>Первое слагаемое 39, а второе на 17 больше. Чему равно второе слагаемое? Ответ: 56</vt:lpstr>
      <vt:lpstr>Подготовила учитель ГБОУ СОШ № 2088 «Грайвороново» Кузина Е. Б.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2014-07-05T16:02:09Z</dcterms:created>
  <dcterms:modified xsi:type="dcterms:W3CDTF">2014-07-06T09:54:59Z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TC101769299990</vt:lpwstr>
  </property>
</Properties>
</file>