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56" r:id="rId4"/>
    <p:sldId id="263" r:id="rId5"/>
    <p:sldId id="264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908720"/>
            <a:ext cx="7858875" cy="1728192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ru-RU" sz="4900" i="1" cap="all" dirty="0">
                <a:solidFill>
                  <a:schemeClr val="accent4">
                    <a:lumMod val="75000"/>
                  </a:schemeClr>
                </a:solidFill>
                <a:effectLst/>
                <a:latin typeface="Arial Narrow" pitchFamily="34" charset="0"/>
              </a:rPr>
              <a:t>Использование ИКТ</a:t>
            </a:r>
            <a:r>
              <a:rPr lang="ru-RU" sz="4900" i="1" dirty="0">
                <a:solidFill>
                  <a:schemeClr val="accent4">
                    <a:lumMod val="75000"/>
                  </a:schemeClr>
                </a:solidFill>
                <a:effectLst/>
                <a:latin typeface="Arial Narrow" pitchFamily="34" charset="0"/>
              </a:rPr>
              <a:t/>
            </a:r>
            <a:br>
              <a:rPr lang="ru-RU" sz="4900" i="1" dirty="0">
                <a:solidFill>
                  <a:schemeClr val="accent4">
                    <a:lumMod val="75000"/>
                  </a:schemeClr>
                </a:solidFill>
                <a:effectLst/>
                <a:latin typeface="Arial Narrow" pitchFamily="34" charset="0"/>
              </a:rPr>
            </a:br>
            <a:r>
              <a:rPr lang="ru-RU" sz="4900" i="1" cap="all" dirty="0">
                <a:solidFill>
                  <a:schemeClr val="accent4">
                    <a:lumMod val="75000"/>
                  </a:schemeClr>
                </a:solidFill>
                <a:effectLst/>
                <a:latin typeface="Arial Narrow" pitchFamily="34" charset="0"/>
              </a:rPr>
              <a:t> в воспитательной работе</a:t>
            </a:r>
            <a:r>
              <a:rPr lang="ru-RU" sz="4800" dirty="0">
                <a:solidFill>
                  <a:schemeClr val="bg2">
                    <a:lumMod val="50000"/>
                  </a:schemeClr>
                </a:solidFill>
                <a:effectLst/>
                <a:latin typeface="Arial Narrow" pitchFamily="34" charset="0"/>
              </a:rPr>
              <a:t/>
            </a:r>
            <a:br>
              <a:rPr lang="ru-RU" sz="4800" dirty="0">
                <a:solidFill>
                  <a:schemeClr val="bg2">
                    <a:lumMod val="50000"/>
                  </a:schemeClr>
                </a:solidFill>
                <a:effectLst/>
                <a:latin typeface="Arial Narrow" pitchFamily="34" charset="0"/>
              </a:rPr>
            </a:br>
            <a:r>
              <a:rPr lang="ru-RU" sz="4800" dirty="0">
                <a:solidFill>
                  <a:schemeClr val="bg2">
                    <a:lumMod val="50000"/>
                  </a:schemeClr>
                </a:solidFill>
                <a:effectLst/>
                <a:latin typeface="Arial Narrow" pitchFamily="34" charset="0"/>
              </a:rPr>
              <a:t> </a:t>
            </a:r>
            <a:br>
              <a:rPr lang="ru-RU" sz="4800" dirty="0">
                <a:solidFill>
                  <a:schemeClr val="bg2">
                    <a:lumMod val="50000"/>
                  </a:schemeClr>
                </a:solidFill>
                <a:effectLst/>
                <a:latin typeface="Arial Narrow" pitchFamily="34" charset="0"/>
              </a:rPr>
            </a:br>
            <a:endParaRPr lang="ru-RU" sz="4800" dirty="0">
              <a:solidFill>
                <a:schemeClr val="bg2">
                  <a:lumMod val="5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4098" name="Picture 2" descr="C:\Users\майя\Pictures\MC90043256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16832"/>
            <a:ext cx="2952328" cy="29523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майя\Pictures\MC90043266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495428"/>
            <a:ext cx="2362572" cy="23625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майя\Pictures\MC90043256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772816"/>
            <a:ext cx="2376264" cy="23762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майя\Pictures\MC90043256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093096"/>
            <a:ext cx="2764904" cy="27649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7469688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1" y="188640"/>
            <a:ext cx="4536503" cy="1143000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Актуальность</a:t>
            </a:r>
            <a:endParaRPr lang="ru-RU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2"/>
          </p:nvPr>
        </p:nvSpPr>
        <p:spPr>
          <a:xfrm>
            <a:off x="4788024" y="260648"/>
            <a:ext cx="3994776" cy="6597352"/>
          </a:xfrm>
        </p:spPr>
        <p:txBody>
          <a:bodyPr>
            <a:normAutofit fontScale="62500" lnSpcReduction="20000"/>
          </a:bodyPr>
          <a:lstStyle/>
          <a:p>
            <a:pPr marL="45720" indent="0">
              <a:buNone/>
            </a:pPr>
            <a:r>
              <a:rPr lang="ru-RU" b="1" dirty="0"/>
              <a:t>Критерии эффективности </a:t>
            </a:r>
            <a:r>
              <a:rPr lang="ru-RU" b="1" dirty="0" smtClean="0"/>
              <a:t>использования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b="1" dirty="0" smtClean="0"/>
              <a:t>ИКТ </a:t>
            </a:r>
            <a:r>
              <a:rPr lang="ru-RU" b="1" dirty="0"/>
              <a:t>в воспитательной работе</a:t>
            </a:r>
            <a:r>
              <a:rPr lang="ru-RU" dirty="0"/>
              <a:t>.</a:t>
            </a:r>
          </a:p>
          <a:p>
            <a:pPr lvl="0"/>
            <a:r>
              <a:rPr lang="ru-RU" u="sng" dirty="0"/>
              <a:t>экономичность</a:t>
            </a:r>
            <a:r>
              <a:rPr lang="ru-RU" dirty="0"/>
              <a:t> (уменьшение материальных и временных ресурсов); </a:t>
            </a:r>
          </a:p>
          <a:p>
            <a:pPr lvl="0"/>
            <a:r>
              <a:rPr lang="ru-RU" u="sng" dirty="0"/>
              <a:t>компактность</a:t>
            </a:r>
            <a:r>
              <a:rPr lang="ru-RU" dirty="0"/>
              <a:t> (возможность накапливать информации на диске, исключая </a:t>
            </a:r>
          </a:p>
          <a:p>
            <a:r>
              <a:rPr lang="ru-RU" dirty="0"/>
              <a:t>накопление папок с информационным  печатным  материалом); </a:t>
            </a:r>
          </a:p>
          <a:p>
            <a:pPr lvl="0"/>
            <a:r>
              <a:rPr lang="ru-RU" u="sng" dirty="0"/>
              <a:t>наглядность</a:t>
            </a:r>
            <a:r>
              <a:rPr lang="ru-RU" dirty="0"/>
              <a:t> (обозримость) - особенность структурного оформления программ, дающая возможность расширять и углублять представление о рассматриваемом материале, о взаимосвязях; </a:t>
            </a:r>
          </a:p>
          <a:p>
            <a:pPr lvl="0"/>
            <a:r>
              <a:rPr lang="ru-RU" u="sng" dirty="0"/>
              <a:t>возможность проведения мониторинга</a:t>
            </a:r>
            <a:r>
              <a:rPr lang="ru-RU" dirty="0"/>
              <a:t> (экономная, целенаправленная и индивидуальная диагностика и форма изучения личности ребенка через тесты, анкеты); </a:t>
            </a:r>
          </a:p>
          <a:p>
            <a:pPr lvl="0"/>
            <a:r>
              <a:rPr lang="ru-RU" u="sng" dirty="0"/>
              <a:t>возможность творческого развития личности</a:t>
            </a:r>
            <a:r>
              <a:rPr lang="ru-RU" dirty="0"/>
              <a:t> учащихся, их инициативы, самореализации и самодеятельности через выпуски школьной компьютерной газеты и создание электронного музея "История школы", НОУ.</a:t>
            </a:r>
            <a:r>
              <a:rPr lang="ru-RU" b="1" dirty="0"/>
              <a:t> </a:t>
            </a:r>
            <a:endParaRPr lang="ru-RU" dirty="0"/>
          </a:p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395536" y="1196752"/>
            <a:ext cx="3888432" cy="5544616"/>
          </a:xfrm>
        </p:spPr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ru-RU" dirty="0"/>
              <a:t>С целью  повышения качества ВР, развития познавательного интереса в систему воспитания вводятся информационно-коммуникационные технологии. Каждое из направлений ВР предполагает определённый ракурс применения ИКТ. Стремление применять ИКТ не только в учебной, но и в воспитательной работе продиктовано социальными, педагогическими и технологическими причинами. Во-первых, сформирован заказ на включение такой деятельности в систему образования; во-вторых, педагогические причины обусловлены необходимостью поиска средств повышения эффективности образования; в-третьих, ИКТ позволяет усилить мотивацию учения и вовлечь учащихся в активную деятельность</a:t>
            </a:r>
          </a:p>
        </p:txBody>
      </p:sp>
    </p:spTree>
    <p:extLst>
      <p:ext uri="{BB962C8B-B14F-4D97-AF65-F5344CB8AC3E}">
        <p14:creationId xmlns="" xmlns:p14="http://schemas.microsoft.com/office/powerpoint/2010/main" val="596877415"/>
      </p:ext>
    </p:extLst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Положительные стороны для учащихся</a:t>
            </a:r>
            <a:endParaRPr lang="ru-RU" i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484784"/>
            <a:ext cx="8892480" cy="537321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i="1" dirty="0" smtClean="0"/>
              <a:t>Повышается интерес к учебному материалу и процессу его получения и усвоения, возрастает мотивация учебной и воспитательной деятельности.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/>
              <a:t>Осуществляется дифференцированный подход.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/>
              <a:t>Увеличивается объём информации, переданный и усвоенный за одну единицу времени.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/>
              <a:t>Облегчается процесс контроля и оценки знаний.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/>
              <a:t>Развиваются привычки учебной и воспитательной деятельности (планирование, рефлексия, самоконтроль, взаимоконтроль).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/>
              <a:t>Изучение </a:t>
            </a:r>
            <a:r>
              <a:rPr lang="ru-RU" b="1" i="1" dirty="0" err="1" smtClean="0"/>
              <a:t>компъютерных</a:t>
            </a:r>
            <a:r>
              <a:rPr lang="ru-RU" b="1" i="1" dirty="0" smtClean="0"/>
              <a:t> программ, применение этих знаний в жизненной практике.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/>
              <a:t>Развитие творчества, </a:t>
            </a:r>
            <a:r>
              <a:rPr lang="ru-RU" b="1" i="1" smtClean="0"/>
              <a:t>самовыражения .</a:t>
            </a:r>
            <a:endParaRPr lang="ru-RU" b="1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pPr algn="ctr"/>
            <a:r>
              <a:rPr lang="ru-RU" sz="4400" i="1" dirty="0" smtClean="0"/>
              <a:t>Положительные стороны для педагога</a:t>
            </a:r>
            <a:endParaRPr lang="ru-RU" sz="4400" i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2060848"/>
            <a:ext cx="8892480" cy="47971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i="1" dirty="0" smtClean="0"/>
              <a:t>Расширенный доступ к научно- методической базе.</a:t>
            </a:r>
          </a:p>
          <a:p>
            <a:pPr>
              <a:buFont typeface="Wingdings" pitchFamily="2" charset="2"/>
              <a:buChar char="Ø"/>
            </a:pPr>
            <a:r>
              <a:rPr lang="ru-RU" sz="2800" b="1" i="1" dirty="0" smtClean="0"/>
              <a:t>Использование в своей  работе накопленного и </a:t>
            </a:r>
            <a:r>
              <a:rPr lang="ru-RU" sz="2800" b="1" i="1" dirty="0" err="1" smtClean="0"/>
              <a:t>опробированного</a:t>
            </a:r>
            <a:r>
              <a:rPr lang="ru-RU" sz="2800" b="1" i="1" dirty="0" smtClean="0"/>
              <a:t> педагогического опыта других педагогов.</a:t>
            </a:r>
          </a:p>
          <a:p>
            <a:pPr>
              <a:buFont typeface="Wingdings" pitchFamily="2" charset="2"/>
              <a:buChar char="Ø"/>
            </a:pPr>
            <a:r>
              <a:rPr lang="ru-RU" sz="2800" b="1" i="1" dirty="0" smtClean="0"/>
              <a:t>Возможность самообразования.</a:t>
            </a:r>
          </a:p>
          <a:p>
            <a:pPr>
              <a:buFont typeface="Wingdings" pitchFamily="2" charset="2"/>
              <a:buChar char="Ø"/>
            </a:pPr>
            <a:r>
              <a:rPr lang="ru-RU" sz="2800" b="1" i="1" dirty="0" smtClean="0"/>
              <a:t>Систематизация своего педагогического опыта и т. д.</a:t>
            </a:r>
            <a:endParaRPr lang="ru-RU" sz="2800" b="1" i="1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Направления использования информационно- коммуникационных технологий</a:t>
            </a:r>
            <a:endParaRPr lang="ru-RU" sz="36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3650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/>
              <a:t>Использование имеющихся ресурсов, найденных в информационной базе Интернет.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Адаптация готовых презентаций.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Создание своего методического продукта в программе </a:t>
            </a:r>
            <a:r>
              <a:rPr lang="en-US" b="1" dirty="0" smtClean="0"/>
              <a:t>Power Point</a:t>
            </a:r>
            <a:r>
              <a:rPr lang="ru-RU" b="1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Использование тематических видеороликов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Овладение технологией создания анимационных эффектов в презентациях, использование в воспитательном процессе детских работ.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011488202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3204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 smtClean="0"/>
              <a:t>Перспективное  </a:t>
            </a:r>
            <a:r>
              <a:rPr lang="ru-RU" dirty="0"/>
              <a:t>направление для применения современных информационных технологий в образовательном процессе. Работа по </a:t>
            </a:r>
            <a:r>
              <a:rPr lang="ru-RU" dirty="0" smtClean="0"/>
              <a:t>самоуправлению </a:t>
            </a:r>
            <a:r>
              <a:rPr lang="ru-RU" dirty="0"/>
              <a:t>включает не только использование электронных презентаций при проведении собраний. Подготовка мероприятий, анкет, обработка  информации, своевременное информирование   о деятельности и результатах работы – вот неполный перечень дел с привлечением ИКТ.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568952" cy="12687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i="1" dirty="0" smtClean="0">
                <a:solidFill>
                  <a:schemeClr val="accent5">
                    <a:lumMod val="75000"/>
                  </a:schemeClr>
                </a:solidFill>
              </a:rPr>
              <a:t>Самоуправление </a:t>
            </a:r>
            <a:r>
              <a:rPr lang="ru-RU" sz="4400" i="1" dirty="0">
                <a:solidFill>
                  <a:schemeClr val="accent5">
                    <a:lumMod val="75000"/>
                  </a:schemeClr>
                </a:solidFill>
              </a:rPr>
              <a:t>ученическое </a:t>
            </a:r>
            <a:endParaRPr lang="ru-RU" sz="4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3023336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5808" y="0"/>
            <a:ext cx="9144000" cy="11247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i="1" dirty="0">
                <a:solidFill>
                  <a:schemeClr val="accent5">
                    <a:lumMod val="75000"/>
                  </a:schemeClr>
                </a:solidFill>
              </a:rPr>
              <a:t>средство обеспечения наглядности</a:t>
            </a: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2"/>
          </p:nvPr>
        </p:nvSpPr>
        <p:spPr>
          <a:xfrm>
            <a:off x="179512" y="1052736"/>
            <a:ext cx="8784976" cy="1944215"/>
          </a:xfrm>
        </p:spPr>
        <p:txBody>
          <a:bodyPr>
            <a:normAutofit/>
          </a:bodyPr>
          <a:lstStyle/>
          <a:p>
            <a:pPr marL="45720" lvl="0" indent="0">
              <a:buNone/>
            </a:pPr>
            <a:r>
              <a:rPr lang="ru-RU" sz="2000" dirty="0" smtClean="0"/>
              <a:t>презентации </a:t>
            </a:r>
            <a:r>
              <a:rPr lang="ru-RU" sz="2000" dirty="0"/>
              <a:t>и </a:t>
            </a:r>
            <a:r>
              <a:rPr lang="ru-RU" sz="2000" dirty="0" smtClean="0"/>
              <a:t>другие </a:t>
            </a:r>
            <a:r>
              <a:rPr lang="ru-RU" sz="2000" dirty="0"/>
              <a:t>демонстрационные формы, срочное фото, школьные газеты, издательская деятельность в печатном и электронном виде, моделирование конкретных ситуаций – игровые программы, викторины, использование в  массовых мероприятиях. </a:t>
            </a:r>
          </a:p>
          <a:p>
            <a:endParaRPr lang="ru-RU" sz="20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196672" y="3366728"/>
            <a:ext cx="8784976" cy="826368"/>
          </a:xfrm>
        </p:spPr>
        <p:txBody>
          <a:bodyPr>
            <a:noAutofit/>
          </a:bodyPr>
          <a:lstStyle/>
          <a:p>
            <a:pPr lvl="0"/>
            <a:r>
              <a:rPr lang="ru-RU" sz="2000" dirty="0"/>
              <a:t>Компьютер </a:t>
            </a:r>
            <a:r>
              <a:rPr lang="ru-RU" sz="2000" dirty="0" smtClean="0"/>
              <a:t>как– </a:t>
            </a:r>
            <a:r>
              <a:rPr lang="ru-RU" sz="2000" dirty="0"/>
              <a:t>базы данных,</a:t>
            </a:r>
          </a:p>
          <a:p>
            <a:r>
              <a:rPr lang="ru-RU" sz="2000" dirty="0"/>
              <a:t>фото- и видеоархивы, электронные музеи. </a:t>
            </a:r>
            <a:r>
              <a:rPr lang="ru-RU" sz="2000" dirty="0" smtClean="0"/>
              <a:t> </a:t>
            </a:r>
            <a:endParaRPr lang="ru-RU" sz="2000" dirty="0"/>
          </a:p>
          <a:p>
            <a:endParaRPr lang="ru-RU" sz="2000" dirty="0"/>
          </a:p>
        </p:txBody>
      </p:sp>
      <p:sp>
        <p:nvSpPr>
          <p:cNvPr id="7" name="Заголовок 5"/>
          <p:cNvSpPr txBox="1">
            <a:spLocks/>
          </p:cNvSpPr>
          <p:nvPr/>
        </p:nvSpPr>
        <p:spPr>
          <a:xfrm>
            <a:off x="17160" y="2636912"/>
            <a:ext cx="914400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ru-RU" sz="3600" i="1" dirty="0" smtClean="0">
                <a:solidFill>
                  <a:schemeClr val="accent5">
                    <a:lumMod val="75000"/>
                  </a:schemeClr>
                </a:solidFill>
              </a:rPr>
              <a:t>средство </a:t>
            </a:r>
            <a:r>
              <a:rPr lang="ru-RU" sz="3600" i="1" dirty="0">
                <a:solidFill>
                  <a:schemeClr val="accent5">
                    <a:lumMod val="75000"/>
                  </a:schemeClr>
                </a:solidFill>
              </a:rPr>
              <a:t>хранения информации</a:t>
            </a: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8" name="Заголовок 5"/>
          <p:cNvSpPr txBox="1">
            <a:spLocks/>
          </p:cNvSpPr>
          <p:nvPr/>
        </p:nvSpPr>
        <p:spPr>
          <a:xfrm>
            <a:off x="135672" y="4293096"/>
            <a:ext cx="914400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ru-RU" sz="36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>средство </a:t>
            </a: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>коммуникации </a:t>
            </a:r>
            <a:r>
              <a:rPr lang="ru-RU" sz="36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ru-RU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Объект 4"/>
          <p:cNvSpPr txBox="1">
            <a:spLocks/>
          </p:cNvSpPr>
          <p:nvPr/>
        </p:nvSpPr>
        <p:spPr>
          <a:xfrm>
            <a:off x="196672" y="5301208"/>
            <a:ext cx="8784976" cy="826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2000" dirty="0" smtClean="0"/>
              <a:t>сайт</a:t>
            </a:r>
            <a:r>
              <a:rPr lang="ru-RU" sz="2000" dirty="0"/>
              <a:t>, почта, </a:t>
            </a:r>
            <a:r>
              <a:rPr lang="ru-RU" sz="2000" dirty="0" err="1" smtClean="0"/>
              <a:t>скайп</a:t>
            </a:r>
            <a:r>
              <a:rPr lang="ru-RU" sz="2000" dirty="0" smtClean="0"/>
              <a:t>, форумы </a:t>
            </a:r>
            <a:r>
              <a:rPr lang="ru-RU" sz="2000" dirty="0"/>
              <a:t>и т.п. </a:t>
            </a:r>
          </a:p>
        </p:txBody>
      </p:sp>
    </p:spTree>
    <p:extLst>
      <p:ext uri="{BB962C8B-B14F-4D97-AF65-F5344CB8AC3E}">
        <p14:creationId xmlns="" xmlns:p14="http://schemas.microsoft.com/office/powerpoint/2010/main" val="2343354769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640960" cy="4968552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Результатом </a:t>
            </a:r>
            <a:r>
              <a:rPr lang="ru-RU" dirty="0"/>
              <a:t>работы можно считать разработку, внедрение,</a:t>
            </a:r>
            <a:endParaRPr lang="ru-RU" b="1" dirty="0"/>
          </a:p>
          <a:p>
            <a:r>
              <a:rPr lang="ru-RU" dirty="0"/>
              <a:t>А</a:t>
            </a:r>
            <a:r>
              <a:rPr lang="ru-RU" dirty="0" smtClean="0"/>
              <a:t>пробирование </a:t>
            </a:r>
            <a:r>
              <a:rPr lang="ru-RU" dirty="0"/>
              <a:t>и  удачное функционирование воспитательной системы школы. ИКТ помогают выполнить цели данной  воспитательной системы - формирование личности, способ­ной к творческому самовыражению, к активной жизненной позиции в само­реализации и самоопределении учебной и профессиональной деятельности. Использование ИКТ способствуют выполнению задач воспитательной системы, поставленных перед администрацией -  создаются  условия для проявления и раскрытия творческих способно­стей всех участников учебно-воспитательного процесса, организована   благопри­ятная  внутренняя среда для становления личности как ученика, так и учителя, функционирует,( еще не в полной мере) ученическое самоуправление. 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8952" cy="1143000"/>
          </a:xfrm>
        </p:spPr>
        <p:txBody>
          <a:bodyPr>
            <a:normAutofit fontScale="90000"/>
          </a:bodyPr>
          <a:lstStyle/>
          <a:p>
            <a:pPr marL="0" lvl="0" indent="0" algn="ctr">
              <a:buNone/>
            </a:pPr>
            <a:r>
              <a:rPr lang="ru-RU" i="1" dirty="0">
                <a:solidFill>
                  <a:schemeClr val="accent5">
                    <a:lumMod val="75000"/>
                  </a:schemeClr>
                </a:solidFill>
              </a:rPr>
              <a:t>Результативность воспитательной работы.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1488202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484784"/>
            <a:ext cx="4392488" cy="5373216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45720" indent="0">
              <a:buNone/>
            </a:pPr>
            <a:r>
              <a:rPr lang="ru-RU" dirty="0" smtClean="0"/>
              <a:t>Таким </a:t>
            </a:r>
            <a:r>
              <a:rPr lang="ru-RU" dirty="0"/>
              <a:t>образом, использование ИКТ в управлении воспитательным процессом, в воспитательной работе в целом позволяет оптимизировать воспитательный процесс, вовлечь в него  педагогов и обучающихся как </a:t>
            </a:r>
          </a:p>
          <a:p>
            <a:pPr marL="45720" indent="0">
              <a:buNone/>
            </a:pPr>
            <a:r>
              <a:rPr lang="ru-RU" dirty="0"/>
              <a:t>субъектов образовательного пространства, развивать самостоятельность, творчество и критическое мышление.   Компьютерные технологии позволяют информации быть краткой, и в то же время – яркой. Добавим к этому интерес школьников к компьютерам, творческий подход педагогов к новым воспитательным технологиям  и мы получим включение эмоциональной сферы, которая и формирует особое отношение к миру.</a:t>
            </a:r>
          </a:p>
          <a:p>
            <a:pPr marL="4572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32040" y="1556792"/>
            <a:ext cx="3960440" cy="5112568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45720" indent="0">
              <a:buNone/>
            </a:pPr>
            <a:r>
              <a:rPr lang="ru-RU" b="1" dirty="0"/>
              <a:t>Перспективы использования ИКТ в воспитательном процессе</a:t>
            </a:r>
            <a:endParaRPr lang="ru-RU" dirty="0"/>
          </a:p>
          <a:p>
            <a:pPr lvl="0"/>
            <a:r>
              <a:rPr lang="ru-RU" dirty="0"/>
              <a:t>Электронные творческие отчеты классных руководителей. </a:t>
            </a:r>
          </a:p>
          <a:p>
            <a:pPr lvl="0"/>
            <a:r>
              <a:rPr lang="ru-RU" dirty="0"/>
              <a:t>Полное внедрение и использование электронных классных журналов.</a:t>
            </a:r>
          </a:p>
          <a:p>
            <a:pPr lvl="0"/>
            <a:r>
              <a:rPr lang="ru-RU" dirty="0"/>
              <a:t>Размещение и обмен методическими материалами для классных руководителей     на школьном  сервере.</a:t>
            </a:r>
          </a:p>
          <a:p>
            <a:pPr lvl="0"/>
            <a:r>
              <a:rPr lang="ru-RU" dirty="0"/>
              <a:t>Создание электронного портфолио  каждого класса.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352928" cy="206896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ru-RU" sz="8000" dirty="0">
                <a:solidFill>
                  <a:srgbClr val="FF0000"/>
                </a:solidFill>
              </a:rPr>
              <a:t>Вывод </a:t>
            </a:r>
            <a:br>
              <a:rPr lang="ru-RU" sz="8000" dirty="0">
                <a:solidFill>
                  <a:srgbClr val="FF0000"/>
                </a:solidFill>
              </a:rPr>
            </a:br>
            <a:endParaRPr lang="ru-RU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552043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</TotalTime>
  <Words>500</Words>
  <Application>Microsoft Office PowerPoint</Application>
  <PresentationFormat>Экран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Использование ИКТ  в воспитательной работе   </vt:lpstr>
      <vt:lpstr>Актуальность</vt:lpstr>
      <vt:lpstr>Положительные стороны для учащихся</vt:lpstr>
      <vt:lpstr>Положительные стороны для педагога</vt:lpstr>
      <vt:lpstr>Направления использования информационно- коммуникационных технологий</vt:lpstr>
      <vt:lpstr>Самоуправление ученическое </vt:lpstr>
      <vt:lpstr>средство обеспечения наглядности </vt:lpstr>
      <vt:lpstr>Результативность воспитательной работы. </vt:lpstr>
      <vt:lpstr>Вывод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ИКТ  в воспитательной работе   </dc:title>
  <cp:lastModifiedBy>Admin</cp:lastModifiedBy>
  <cp:revision>7</cp:revision>
  <dcterms:modified xsi:type="dcterms:W3CDTF">2014-02-10T07:14:49Z</dcterms:modified>
</cp:coreProperties>
</file>