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4" r:id="rId3"/>
    <p:sldId id="265" r:id="rId4"/>
    <p:sldId id="266" r:id="rId5"/>
    <p:sldId id="267" r:id="rId6"/>
    <p:sldId id="284" r:id="rId7"/>
    <p:sldId id="269" r:id="rId8"/>
    <p:sldId id="268" r:id="rId9"/>
    <p:sldId id="270" r:id="rId10"/>
    <p:sldId id="272" r:id="rId11"/>
    <p:sldId id="271" r:id="rId12"/>
    <p:sldId id="273" r:id="rId13"/>
    <p:sldId id="274" r:id="rId14"/>
    <p:sldId id="285" r:id="rId15"/>
    <p:sldId id="275" r:id="rId16"/>
    <p:sldId id="286" r:id="rId17"/>
    <p:sldId id="287" r:id="rId18"/>
    <p:sldId id="280" r:id="rId19"/>
    <p:sldId id="281" r:id="rId20"/>
    <p:sldId id="283" r:id="rId21"/>
    <p:sldId id="25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  <a:srgbClr val="00FF99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E38E4-3273-40A6-8928-BCE686F1E5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BF3EA-1344-49AA-8C7C-848F3CA1D4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ACE28-36CF-471B-A379-F09A4DDC725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AA34-2BA7-4114-80B4-EEA4517357C5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A64C-83F0-4C55-8261-1C62A43E0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AA34-2BA7-4114-80B4-EEA4517357C5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A64C-83F0-4C55-8261-1C62A43E0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AA34-2BA7-4114-80B4-EEA4517357C5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A64C-83F0-4C55-8261-1C62A43E0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AA34-2BA7-4114-80B4-EEA4517357C5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A64C-83F0-4C55-8261-1C62A43E0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AA34-2BA7-4114-80B4-EEA4517357C5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A64C-83F0-4C55-8261-1C62A43E0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AA34-2BA7-4114-80B4-EEA4517357C5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A64C-83F0-4C55-8261-1C62A43E0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AA34-2BA7-4114-80B4-EEA4517357C5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A64C-83F0-4C55-8261-1C62A43E0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AA34-2BA7-4114-80B4-EEA4517357C5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A64C-83F0-4C55-8261-1C62A43E0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AA34-2BA7-4114-80B4-EEA4517357C5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A64C-83F0-4C55-8261-1C62A43E0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AA34-2BA7-4114-80B4-EEA4517357C5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A64C-83F0-4C55-8261-1C62A43E0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AA34-2BA7-4114-80B4-EEA4517357C5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A64C-83F0-4C55-8261-1C62A43E0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BAA34-2BA7-4114-80B4-EEA4517357C5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0A64C-83F0-4C55-8261-1C62A43E0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kartina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DSC002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773053"/>
            <a:ext cx="3857653" cy="280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2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5072074"/>
            <a:ext cx="280589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8a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28604"/>
            <a:ext cx="163212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7a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4357694"/>
            <a:ext cx="1960547" cy="224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7a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785794"/>
            <a:ext cx="1214446" cy="138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F:\Новая папка\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416759">
            <a:off x="5787550" y="492829"/>
            <a:ext cx="2981930" cy="2493329"/>
          </a:xfrm>
          <a:prstGeom prst="rect">
            <a:avLst/>
          </a:prstGeom>
          <a:noFill/>
        </p:spPr>
      </p:pic>
      <p:pic>
        <p:nvPicPr>
          <p:cNvPr id="2054" name="Picture 6" descr="F:\Новая папка\3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12295">
            <a:off x="6397589" y="2590441"/>
            <a:ext cx="2634660" cy="2132233"/>
          </a:xfrm>
          <a:prstGeom prst="rect">
            <a:avLst/>
          </a:prstGeom>
          <a:noFill/>
        </p:spPr>
      </p:pic>
      <p:pic>
        <p:nvPicPr>
          <p:cNvPr id="2055" name="Picture 7" descr="F:\Новая папка\6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071678"/>
            <a:ext cx="2364498" cy="2664747"/>
          </a:xfrm>
          <a:prstGeom prst="rect">
            <a:avLst/>
          </a:prstGeom>
          <a:noFill/>
        </p:spPr>
      </p:pic>
      <p:pic>
        <p:nvPicPr>
          <p:cNvPr id="2056" name="Picture 8" descr="F:\Новая папка\7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269921">
            <a:off x="405733" y="2330576"/>
            <a:ext cx="2421335" cy="1489128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369812">
            <a:off x="-152498" y="3980162"/>
            <a:ext cx="3126729" cy="214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 descr="C:\Documents and Settings\Татьяна\Рабочий стол\Папка\8а\SL2711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254627">
            <a:off x="4432920" y="4448595"/>
            <a:ext cx="2486916" cy="2011128"/>
          </a:xfrm>
          <a:prstGeom prst="rect">
            <a:avLst/>
          </a:prstGeom>
          <a:noFill/>
        </p:spPr>
      </p:pic>
      <p:pic>
        <p:nvPicPr>
          <p:cNvPr id="2060" name="Picture 12" descr="C:\Documents and Settings\Татьяна\Рабочий стол\летопись школы\фото\IMG_03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934526">
            <a:off x="3239876" y="236612"/>
            <a:ext cx="2654633" cy="2005127"/>
          </a:xfrm>
          <a:prstGeom prst="rect">
            <a:avLst/>
          </a:prstGeom>
          <a:noFill/>
        </p:spPr>
      </p:pic>
      <p:pic>
        <p:nvPicPr>
          <p:cNvPr id="2062" name="Picture 14" descr="C:\Documents and Settings\Татьяна\Рабочий стол\летопись школы\фото\IMG_043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5231" y="5157838"/>
            <a:ext cx="2478769" cy="1700162"/>
          </a:xfrm>
          <a:prstGeom prst="rect">
            <a:avLst/>
          </a:prstGeom>
          <a:noFill/>
        </p:spPr>
      </p:pic>
      <p:pic>
        <p:nvPicPr>
          <p:cNvPr id="3074" name="Picture 2" descr="C:\Documents and Settings\Александр\Рабочий стол\Фотографии с камеры\S800130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848684">
            <a:off x="206524" y="150653"/>
            <a:ext cx="2975370" cy="2231528"/>
          </a:xfrm>
          <a:prstGeom prst="rect">
            <a:avLst/>
          </a:prstGeom>
          <a:noFill/>
        </p:spPr>
      </p:pic>
      <p:pic>
        <p:nvPicPr>
          <p:cNvPr id="3075" name="Picture 3" descr="C:\Documents and Settings\Александр\Рабочий стол\Фотографии с камеры\S730037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57356" y="4661281"/>
            <a:ext cx="2928958" cy="2196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лександр\Рабочий стол\Сов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7143800" cy="5350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лександр\Рабочий стол\1220398457-69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3" y="285728"/>
            <a:ext cx="7215237" cy="666505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285728"/>
            <a:ext cx="27286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cquest Script" pitchFamily="2" charset="0"/>
              </a:rPr>
              <a:t>Салют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cquest 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SC002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8157" y="1285860"/>
            <a:ext cx="3165843" cy="229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Documents and Settings\Александр\Рабочий стол\national_theatr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71942"/>
            <a:ext cx="3000375" cy="2301875"/>
          </a:xfrm>
          <a:prstGeom prst="rect">
            <a:avLst/>
          </a:prstGeom>
          <a:noFill/>
        </p:spPr>
      </p:pic>
      <p:pic>
        <p:nvPicPr>
          <p:cNvPr id="3077" name="Picture 5" descr="C:\Documents and Settings\Александр\Рабочий стол\lazare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071678"/>
            <a:ext cx="2238391" cy="335758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071670" y="214290"/>
            <a:ext cx="4139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enuet script" pitchFamily="2" charset="0"/>
              </a:rPr>
              <a:t>Мой дом родной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enuet 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лександр\Рабочий стол\1220398457-69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3" y="285728"/>
            <a:ext cx="7215237" cy="666505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285728"/>
            <a:ext cx="27286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cquest Script" pitchFamily="2" charset="0"/>
              </a:rPr>
              <a:t>Салют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cquest 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Здоровье</a:t>
            </a:r>
            <a:endParaRPr lang="ru-RU" dirty="0"/>
          </a:p>
        </p:txBody>
      </p:sp>
      <p:pic>
        <p:nvPicPr>
          <p:cNvPr id="4" name="Picture 2" descr="H:\анимашки титулы\титул\1191268972_c41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57475" y="1958181"/>
            <a:ext cx="38290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лександр\Рабочий стол\1220398457-69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3" y="285728"/>
            <a:ext cx="7215237" cy="666505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285728"/>
            <a:ext cx="27286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cquest Script" pitchFamily="2" charset="0"/>
              </a:rPr>
              <a:t>Салют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cquest 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лександр\Рабочий стол\1220398457-69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3" y="285728"/>
            <a:ext cx="7215237" cy="666505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285728"/>
            <a:ext cx="27286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cquest Script" pitchFamily="2" charset="0"/>
              </a:rPr>
              <a:t>Салют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cquest 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Татьяна\Мои документы\Мои рисунки\светлячс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34925"/>
            <a:ext cx="9286875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142852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i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СВЕТЛЯЧКИ</a:t>
            </a:r>
            <a:endParaRPr lang="ru-RU" sz="9600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5" name="Picture 8" descr="7a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96444"/>
            <a:ext cx="1643042" cy="187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Татьяна\Мои документы\Мои рисунки\светлячс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34925"/>
            <a:ext cx="9286875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КЛЯТВА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428736"/>
            <a:ext cx="4143404" cy="5286412"/>
          </a:xfrm>
          <a:solidFill>
            <a:srgbClr val="FF000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rgbClr val="92D050"/>
                </a:solidFill>
              </a:rPr>
              <a:t>Торжественно клянемся: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400" b="1" dirty="0" smtClean="0">
                <a:solidFill>
                  <a:srgbClr val="92D050"/>
                </a:solidFill>
              </a:rPr>
              <a:t>хорошо учиться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400" b="1" dirty="0" smtClean="0">
                <a:solidFill>
                  <a:srgbClr val="92D050"/>
                </a:solidFill>
              </a:rPr>
              <a:t>быть смелыми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400" b="1" dirty="0" smtClean="0">
                <a:solidFill>
                  <a:srgbClr val="92D050"/>
                </a:solidFill>
              </a:rPr>
              <a:t>справедливыми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400" b="1" dirty="0" smtClean="0">
                <a:solidFill>
                  <a:srgbClr val="92D050"/>
                </a:solidFill>
              </a:rPr>
              <a:t>честными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400" b="1" dirty="0" smtClean="0">
                <a:solidFill>
                  <a:srgbClr val="92D050"/>
                </a:solidFill>
              </a:rPr>
              <a:t>вежливыми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400" b="1" dirty="0" smtClean="0">
                <a:solidFill>
                  <a:srgbClr val="92D050"/>
                </a:solidFill>
              </a:rPr>
              <a:t>уважать старших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400" b="1" dirty="0" smtClean="0">
                <a:solidFill>
                  <a:srgbClr val="92D050"/>
                </a:solidFill>
              </a:rPr>
              <a:t>любить школу, ее учителей и свой класс</a:t>
            </a:r>
            <a:endParaRPr lang="ru-RU" sz="4000" dirty="0"/>
          </a:p>
        </p:txBody>
      </p:sp>
      <p:pic>
        <p:nvPicPr>
          <p:cNvPr id="5" name="Picture 8" descr="7a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929063"/>
            <a:ext cx="21240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7a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0"/>
            <a:ext cx="1499824" cy="171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Татьяна\Мои документы\Мои рисунки\светлячс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34925"/>
            <a:ext cx="9286875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142852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i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СВЕТЛЯЧКИ</a:t>
            </a:r>
            <a:endParaRPr lang="ru-RU" sz="9600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5" name="Picture 8" descr="7a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96444"/>
            <a:ext cx="1643042" cy="187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Татьяна\Мои документы\Мои рисунки\светлячс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34925"/>
            <a:ext cx="9286875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142852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i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СВЕТЛЯЧКИ</a:t>
            </a:r>
            <a:endParaRPr lang="ru-RU" sz="9600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5" name="Picture 8" descr="7a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51454"/>
            <a:ext cx="1857356" cy="212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w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690803"/>
            <a:ext cx="3281305" cy="416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7a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357298"/>
            <a:ext cx="1960547" cy="224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black7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sw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765175"/>
            <a:ext cx="4310062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54113"/>
          </a:xfrm>
          <a:solidFill>
            <a:srgbClr val="FF0000"/>
          </a:solidFill>
        </p:spPr>
        <p:txBody>
          <a:bodyPr/>
          <a:lstStyle/>
          <a:p>
            <a:r>
              <a:rPr lang="ru-RU" smtClean="0">
                <a:solidFill>
                  <a:srgbClr val="0070C0"/>
                </a:solidFill>
              </a:rPr>
              <a:t>ГЕРБ</a:t>
            </a:r>
          </a:p>
        </p:txBody>
      </p:sp>
      <p:pic>
        <p:nvPicPr>
          <p:cNvPr id="3075" name="Picture 2" descr="F:\Новая папка\7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000250"/>
            <a:ext cx="2525712" cy="2643188"/>
          </a:xfrm>
        </p:spPr>
      </p:pic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3071813" y="1571625"/>
            <a:ext cx="585787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sz="1200">
                <a:solidFill>
                  <a:srgbClr val="002060"/>
                </a:solidFill>
                <a:cs typeface="Arial" charset="0"/>
              </a:rPr>
              <a:t>Герб школьной республики, в соответствии , с требованиями геральдики, начинается с окружности, на которой начертан девиз школьной организации : «Прав лишь горящий, презревший покой».</a:t>
            </a:r>
          </a:p>
          <a:p>
            <a:pPr indent="457200" algn="just"/>
            <a:r>
              <a:rPr lang="ru-RU" sz="1200">
                <a:solidFill>
                  <a:srgbClr val="002060"/>
                </a:solidFill>
                <a:cs typeface="Arial" charset="0"/>
              </a:rPr>
              <a:t>В центре – раскрытая книга на фоне восходящего солнца, означающая стремление юношества к свету знаний. Раскрытая книга -открытость к новому, способность творчески решать задачи, желание учиться. Солнце символизирует молодое поколение, его энергию, активность, оптимизм.</a:t>
            </a:r>
          </a:p>
          <a:p>
            <a:pPr indent="457200" algn="just"/>
            <a:r>
              <a:rPr lang="ru-RU" sz="1200">
                <a:solidFill>
                  <a:srgbClr val="002060"/>
                </a:solidFill>
                <a:cs typeface="Arial" charset="0"/>
              </a:rPr>
              <a:t>На голубом фоне неба, обозначающего мир и согласие – горящий факел, символизирующий:</a:t>
            </a:r>
          </a:p>
          <a:p>
            <a:pPr indent="457200" algn="just"/>
            <a:r>
              <a:rPr lang="ru-RU" sz="1200">
                <a:solidFill>
                  <a:srgbClr val="002060"/>
                </a:solidFill>
                <a:cs typeface="Arial" charset="0"/>
              </a:rPr>
              <a:t>- горящие сердца, презревшие покой;</a:t>
            </a:r>
          </a:p>
          <a:p>
            <a:pPr indent="457200" algn="just"/>
            <a:r>
              <a:rPr lang="ru-RU" sz="1200">
                <a:solidFill>
                  <a:srgbClr val="002060"/>
                </a:solidFill>
                <a:cs typeface="Arial" charset="0"/>
              </a:rPr>
              <a:t>- способность стать лидером и повести за собой;</a:t>
            </a:r>
          </a:p>
          <a:p>
            <a:pPr indent="457200" algn="just"/>
            <a:r>
              <a:rPr lang="ru-RU" sz="1200">
                <a:solidFill>
                  <a:srgbClr val="002060"/>
                </a:solidFill>
                <a:cs typeface="Arial" charset="0"/>
              </a:rPr>
              <a:t>- горячая любовь к Родине;</a:t>
            </a:r>
          </a:p>
          <a:p>
            <a:pPr indent="457200" algn="just"/>
            <a:r>
              <a:rPr lang="ru-RU" sz="1200">
                <a:solidFill>
                  <a:srgbClr val="002060"/>
                </a:solidFill>
                <a:cs typeface="Arial" charset="0"/>
              </a:rPr>
              <a:t>- гражданственность.</a:t>
            </a:r>
          </a:p>
          <a:p>
            <a:pPr indent="457200" algn="just"/>
            <a:r>
              <a:rPr lang="ru-RU" sz="1200">
                <a:solidFill>
                  <a:srgbClr val="002060"/>
                </a:solidFill>
                <a:cs typeface="Arial" charset="0"/>
              </a:rPr>
              <a:t>Слева - ручка, справа – карандаш, символы учения, перевиты лентой цветов школьного флага, объединяющий младших и старших школьников.</a:t>
            </a:r>
          </a:p>
          <a:p>
            <a:pPr indent="457200" algn="just"/>
            <a:r>
              <a:rPr lang="ru-RU" sz="1200">
                <a:solidFill>
                  <a:srgbClr val="002060"/>
                </a:solidFill>
                <a:cs typeface="Arial" charset="0"/>
              </a:rPr>
              <a:t>На фоне ленты щит-знак защиты прав всех участников учебного процесса, их интересов. На щите цвета мордовского флага и солярный знак маренового цвета как принадлежность школы № 38 Республике Мордовия.</a:t>
            </a:r>
          </a:p>
          <a:p>
            <a:pPr indent="457200" algn="just"/>
            <a:r>
              <a:rPr lang="ru-RU" sz="1200">
                <a:solidFill>
                  <a:srgbClr val="002060"/>
                </a:solidFill>
                <a:cs typeface="Arial" charset="0"/>
              </a:rPr>
              <a:t>Завершает герб золотая звезда «Пульсар», обозначающая стремление достичь высот, а ее лучи отражают основные принципы детской школьной организации:</a:t>
            </a:r>
          </a:p>
          <a:p>
            <a:pPr indent="457200" algn="just"/>
            <a:r>
              <a:rPr lang="ru-RU" sz="1200">
                <a:solidFill>
                  <a:srgbClr val="002060"/>
                </a:solidFill>
                <a:cs typeface="Arial" charset="0"/>
              </a:rPr>
              <a:t>- активно действовать;</a:t>
            </a:r>
          </a:p>
          <a:p>
            <a:pPr indent="457200" algn="just"/>
            <a:r>
              <a:rPr lang="ru-RU" sz="1200">
                <a:solidFill>
                  <a:srgbClr val="002060"/>
                </a:solidFill>
                <a:cs typeface="Arial" charset="0"/>
              </a:rPr>
              <a:t>- гореть самому и зажигать других;</a:t>
            </a:r>
          </a:p>
          <a:p>
            <a:pPr indent="457200" algn="just"/>
            <a:r>
              <a:rPr lang="ru-RU" sz="1200">
                <a:solidFill>
                  <a:srgbClr val="002060"/>
                </a:solidFill>
                <a:cs typeface="Arial" charset="0"/>
              </a:rPr>
              <a:t>- воплощать в жизнь задуманное.</a:t>
            </a:r>
          </a:p>
          <a:p>
            <a:pPr indent="457200" algn="just"/>
            <a:endParaRPr lang="ru-RU" sz="12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8" y="142875"/>
            <a:ext cx="5143500" cy="9286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88" y="1071563"/>
            <a:ext cx="5143500" cy="8572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88" y="1928813"/>
            <a:ext cx="5143500" cy="857250"/>
          </a:xfrm>
          <a:prstGeom prst="rect">
            <a:avLst/>
          </a:prstGeom>
          <a:solidFill>
            <a:srgbClr val="F8F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143248"/>
            <a:ext cx="7549246" cy="8925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C00000"/>
                  </a:solidFill>
                </a:ln>
                <a:latin typeface="+mn-lt"/>
              </a:rPr>
              <a:t>  </a:t>
            </a:r>
            <a:r>
              <a:rPr lang="ru-RU" b="1" i="1" dirty="0">
                <a:ln>
                  <a:solidFill>
                    <a:srgbClr val="C00000"/>
                  </a:solidFill>
                </a:ln>
                <a:solidFill>
                  <a:schemeClr val="bg2"/>
                </a:solidFill>
                <a:latin typeface="+mn-lt"/>
              </a:rPr>
              <a:t>БЕЛЫЙ – </a:t>
            </a:r>
            <a:r>
              <a:rPr lang="ru-RU" sz="1600" b="1" i="1" dirty="0">
                <a:ln>
                  <a:solidFill>
                    <a:srgbClr val="C00000"/>
                  </a:solidFill>
                </a:ln>
                <a:solidFill>
                  <a:schemeClr val="bg2"/>
                </a:solidFill>
                <a:latin typeface="+mn-lt"/>
              </a:rPr>
              <a:t>цвет чистоты помыслов и благородства мудрости и знания;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n>
                  <a:solidFill>
                    <a:srgbClr val="C00000"/>
                  </a:solidFill>
                </a:ln>
                <a:solidFill>
                  <a:schemeClr val="bg2"/>
                </a:solidFill>
                <a:latin typeface="+mn-lt"/>
              </a:rPr>
              <a:t>                 словно чистый лист бумаги, который каждый должен заполнить сам;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n>
                  <a:solidFill>
                    <a:srgbClr val="C00000"/>
                  </a:solidFill>
                </a:ln>
                <a:solidFill>
                  <a:schemeClr val="bg2"/>
                </a:solidFill>
                <a:latin typeface="+mn-lt"/>
              </a:rPr>
              <a:t>                 цвет открытости миру, детской наивности, непогрешимости</a:t>
            </a:r>
            <a:r>
              <a:rPr lang="ru-RU" b="1" i="1" dirty="0">
                <a:ln>
                  <a:solidFill>
                    <a:srgbClr val="C00000"/>
                  </a:solidFill>
                </a:ln>
                <a:solidFill>
                  <a:schemeClr val="bg2"/>
                </a:solidFill>
                <a:latin typeface="+mn-lt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844" y="5286388"/>
            <a:ext cx="8383089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+mn-lt"/>
              </a:rPr>
              <a:t>ЖЕЛТЫЙ</a:t>
            </a:r>
            <a:r>
              <a:rPr lang="ru-RU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+mn-lt"/>
              </a:rPr>
              <a:t> – </a:t>
            </a:r>
            <a:r>
              <a:rPr lang="ru-RU" sz="1600" b="1" i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+mn-lt"/>
              </a:rPr>
              <a:t>подобный солнечному лучу, озаряющему страну детства,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+mn-lt"/>
              </a:rPr>
              <a:t>                    дарящий ласковое тепло и доброту золотых сердец педагогов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+mn-lt"/>
              </a:rPr>
              <a:t>                    всем ученикам нашей школы.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2844" y="4071942"/>
            <a:ext cx="7440498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+mn-lt"/>
              </a:rPr>
              <a:t>ЗЕЛЕНЫЙ – </a:t>
            </a:r>
            <a:r>
              <a:rPr lang="ru-RU" sz="1600" b="1" i="1" dirty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+mn-lt"/>
              </a:rPr>
              <a:t>цвет надежды и равновесия, создания и возрождения;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+mn-lt"/>
              </a:rPr>
              <a:t>                      цвет мира, настоящего и будущего;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+mn-lt"/>
              </a:rPr>
              <a:t>                      цвет природы, живой и трепетной, нуждающейся в нашей заботе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+mn-lt"/>
              </a:rPr>
              <a:t>                      и милосердии.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Татьяна\Мои документы\Мои рисунки\светлячс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74" cy="6822304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857232"/>
            <a:ext cx="3500430" cy="5857916"/>
          </a:xfrm>
          <a:solidFill>
            <a:srgbClr val="FFFF00"/>
          </a:solidFill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 </a:t>
            </a:r>
          </a:p>
          <a:p>
            <a:pPr algn="l"/>
            <a:r>
              <a:rPr lang="ru-RU" sz="5600" dirty="0" smtClean="0">
                <a:solidFill>
                  <a:srgbClr val="0070C0"/>
                </a:solidFill>
              </a:rPr>
              <a:t>1. В школу свою приходим каждый</a:t>
            </a:r>
            <a:r>
              <a:rPr lang="ru-RU" sz="6000" b="1" dirty="0" smtClean="0">
                <a:ln w="11430">
                  <a:solidFill>
                    <a:srgbClr val="C00000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600" dirty="0" smtClean="0">
                <a:solidFill>
                  <a:srgbClr val="0070C0"/>
                </a:solidFill>
              </a:rPr>
              <a:t>день</a:t>
            </a:r>
          </a:p>
          <a:p>
            <a:pPr algn="l"/>
            <a:r>
              <a:rPr lang="ru-RU" sz="5600" dirty="0" smtClean="0">
                <a:solidFill>
                  <a:srgbClr val="0070C0"/>
                </a:solidFill>
              </a:rPr>
              <a:t>Мы теперь уже не новички</a:t>
            </a:r>
          </a:p>
          <a:p>
            <a:pPr algn="l"/>
            <a:r>
              <a:rPr lang="ru-RU" sz="5600" dirty="0" smtClean="0">
                <a:solidFill>
                  <a:srgbClr val="0070C0"/>
                </a:solidFill>
              </a:rPr>
              <a:t>Тех, кто трудится и ненавидит лень</a:t>
            </a:r>
          </a:p>
          <a:p>
            <a:pPr algn="l"/>
            <a:r>
              <a:rPr lang="ru-RU" sz="5600" dirty="0" smtClean="0">
                <a:solidFill>
                  <a:srgbClr val="0070C0"/>
                </a:solidFill>
              </a:rPr>
              <a:t>Называют просто «Светлячки». </a:t>
            </a:r>
          </a:p>
          <a:p>
            <a:r>
              <a:rPr lang="ru-RU" sz="5600" dirty="0" smtClean="0">
                <a:solidFill>
                  <a:srgbClr val="0070C0"/>
                </a:solidFill>
              </a:rPr>
              <a:t>ПРИПЕВ:</a:t>
            </a:r>
          </a:p>
          <a:p>
            <a:r>
              <a:rPr lang="ru-RU" sz="5600" dirty="0" smtClean="0">
                <a:solidFill>
                  <a:srgbClr val="0070C0"/>
                </a:solidFill>
              </a:rPr>
              <a:t>Светятся, светятся в темноте маячки,</a:t>
            </a:r>
          </a:p>
          <a:p>
            <a:r>
              <a:rPr lang="ru-RU" sz="5600" dirty="0" smtClean="0">
                <a:solidFill>
                  <a:srgbClr val="0070C0"/>
                </a:solidFill>
              </a:rPr>
              <a:t>И озаряют вам путь в любой жизни.</a:t>
            </a:r>
          </a:p>
          <a:p>
            <a:r>
              <a:rPr lang="ru-RU" sz="5600" dirty="0" smtClean="0">
                <a:solidFill>
                  <a:srgbClr val="0070C0"/>
                </a:solidFill>
              </a:rPr>
              <a:t>Каждому, каждому отдадут светлячки</a:t>
            </a:r>
          </a:p>
          <a:p>
            <a:r>
              <a:rPr lang="ru-RU" sz="5600" dirty="0" smtClean="0">
                <a:solidFill>
                  <a:srgbClr val="0070C0"/>
                </a:solidFill>
              </a:rPr>
              <a:t>Из сердца искорку и тепло души.</a:t>
            </a:r>
          </a:p>
          <a:p>
            <a:pPr algn="l"/>
            <a:endParaRPr lang="ru-RU" sz="5600" dirty="0" smtClean="0">
              <a:solidFill>
                <a:srgbClr val="0070C0"/>
              </a:solidFill>
            </a:endParaRPr>
          </a:p>
          <a:p>
            <a:pPr algn="l"/>
            <a:r>
              <a:rPr lang="ru-RU" sz="5600" dirty="0" smtClean="0">
                <a:solidFill>
                  <a:srgbClr val="0070C0"/>
                </a:solidFill>
              </a:rPr>
              <a:t> 2. Будем дружбою своею дорожить</a:t>
            </a:r>
          </a:p>
          <a:p>
            <a:pPr algn="l"/>
            <a:r>
              <a:rPr lang="ru-RU" sz="5600" dirty="0" smtClean="0">
                <a:solidFill>
                  <a:srgbClr val="0070C0"/>
                </a:solidFill>
              </a:rPr>
              <a:t>Вместе веселей вперед идти</a:t>
            </a:r>
          </a:p>
          <a:p>
            <a:pPr algn="l"/>
            <a:r>
              <a:rPr lang="ru-RU" sz="5600" dirty="0" smtClean="0">
                <a:solidFill>
                  <a:srgbClr val="0070C0"/>
                </a:solidFill>
              </a:rPr>
              <a:t>Всем, кому не нравится, бесцельно жить,</a:t>
            </a:r>
          </a:p>
          <a:p>
            <a:pPr algn="l"/>
            <a:r>
              <a:rPr lang="ru-RU" sz="5600" dirty="0" smtClean="0">
                <a:solidFill>
                  <a:srgbClr val="0070C0"/>
                </a:solidFill>
              </a:rPr>
              <a:t>Светлячок, фонариком свети. </a:t>
            </a:r>
          </a:p>
          <a:p>
            <a:r>
              <a:rPr lang="ru-RU" sz="5600" dirty="0" smtClean="0">
                <a:solidFill>
                  <a:srgbClr val="0070C0"/>
                </a:solidFill>
              </a:rPr>
              <a:t>ПРИПЕВ:</a:t>
            </a:r>
          </a:p>
          <a:p>
            <a:r>
              <a:rPr lang="ru-RU" sz="5600" dirty="0" smtClean="0">
                <a:solidFill>
                  <a:srgbClr val="0070C0"/>
                </a:solidFill>
              </a:rPr>
              <a:t>Светятся, светятся в темноте маячки,</a:t>
            </a:r>
          </a:p>
          <a:p>
            <a:r>
              <a:rPr lang="ru-RU" sz="5600" dirty="0" smtClean="0">
                <a:solidFill>
                  <a:srgbClr val="0070C0"/>
                </a:solidFill>
              </a:rPr>
              <a:t>И озаряют вам путь в любой жизни.</a:t>
            </a:r>
          </a:p>
          <a:p>
            <a:r>
              <a:rPr lang="ru-RU" sz="5600" dirty="0" smtClean="0">
                <a:solidFill>
                  <a:srgbClr val="0070C0"/>
                </a:solidFill>
              </a:rPr>
              <a:t>Каждому, каждому отдадут светлячки</a:t>
            </a:r>
          </a:p>
          <a:p>
            <a:r>
              <a:rPr lang="ru-RU" sz="5600" dirty="0" smtClean="0">
                <a:solidFill>
                  <a:srgbClr val="0070C0"/>
                </a:solidFill>
              </a:rPr>
              <a:t>Из сердца искорку и тепло души.</a:t>
            </a:r>
          </a:p>
          <a:p>
            <a:pPr algn="l"/>
            <a:r>
              <a:rPr lang="ru-RU" sz="5600" dirty="0" smtClean="0">
                <a:solidFill>
                  <a:srgbClr val="0070C0"/>
                </a:solidFill>
              </a:rPr>
              <a:t> </a:t>
            </a:r>
          </a:p>
          <a:p>
            <a:pPr algn="l"/>
            <a:r>
              <a:rPr lang="ru-RU" sz="5600" dirty="0" smtClean="0">
                <a:solidFill>
                  <a:srgbClr val="0070C0"/>
                </a:solidFill>
              </a:rPr>
              <a:t>3. Будем жить стараться, чтоб рассеять тьму,</a:t>
            </a:r>
          </a:p>
          <a:p>
            <a:pPr algn="l"/>
            <a:r>
              <a:rPr lang="ru-RU" sz="5600" dirty="0" smtClean="0">
                <a:solidFill>
                  <a:srgbClr val="0070C0"/>
                </a:solidFill>
              </a:rPr>
              <a:t>И гореть – ведь наш девиз таков</a:t>
            </a:r>
          </a:p>
          <a:p>
            <a:pPr algn="l"/>
            <a:r>
              <a:rPr lang="ru-RU" sz="5600" dirty="0" smtClean="0">
                <a:solidFill>
                  <a:srgbClr val="0070C0"/>
                </a:solidFill>
              </a:rPr>
              <a:t>Раз ты честен, верен долгу своему,</a:t>
            </a:r>
          </a:p>
          <a:p>
            <a:pPr algn="l"/>
            <a:r>
              <a:rPr lang="ru-RU" sz="5600" dirty="0" smtClean="0">
                <a:solidFill>
                  <a:srgbClr val="0070C0"/>
                </a:solidFill>
              </a:rPr>
              <a:t>Становись одним из «светлячков».</a:t>
            </a:r>
          </a:p>
          <a:p>
            <a:pPr algn="l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0"/>
            <a:ext cx="70009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ГИМН СВЕТЛЯЧКОВ</a:t>
            </a:r>
            <a:endParaRPr lang="ru-RU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pic>
        <p:nvPicPr>
          <p:cNvPr id="7" name="Picture 8" descr="7a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347" y="4071942"/>
            <a:ext cx="2643083" cy="302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7a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900" y="142852"/>
            <a:ext cx="817539" cy="93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5" name="Picture 2" descr="C:\Documents and Settings\Татьяна\Мои документы\Мои рисунки\светлячс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6350"/>
            <a:ext cx="9144000" cy="6864350"/>
          </a:xfrm>
        </p:spPr>
      </p:pic>
      <p:sp>
        <p:nvSpPr>
          <p:cNvPr id="5" name="Прямоугольник 4"/>
          <p:cNvSpPr/>
          <p:nvPr/>
        </p:nvSpPr>
        <p:spPr>
          <a:xfrm>
            <a:off x="500034" y="142852"/>
            <a:ext cx="8286808" cy="646330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FF33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Девиз «Светлячка»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 smtClean="0">
              <a:ln w="11430"/>
              <a:solidFill>
                <a:srgbClr val="F8F2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 smtClean="0">
              <a:ln w="11430"/>
              <a:solidFill>
                <a:srgbClr val="F8F2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 smtClean="0">
              <a:ln w="11430"/>
              <a:solidFill>
                <a:srgbClr val="F8F2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 smtClean="0">
              <a:ln w="11430"/>
              <a:solidFill>
                <a:srgbClr val="F8F2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 smtClean="0">
              <a:ln w="11430"/>
              <a:solidFill>
                <a:srgbClr val="F8F2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F8F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Если </a:t>
            </a:r>
            <a:r>
              <a:rPr lang="ru-RU" sz="4000" b="1" spc="50" dirty="0">
                <a:ln w="11430"/>
                <a:solidFill>
                  <a:srgbClr val="F8F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я гореть не буду,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F8F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Если </a:t>
            </a:r>
            <a:r>
              <a:rPr lang="ru-RU" sz="4000" b="1" spc="50" dirty="0">
                <a:ln w="11430"/>
                <a:solidFill>
                  <a:srgbClr val="F8F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ты гореть не будешь,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F8F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Если </a:t>
            </a:r>
            <a:r>
              <a:rPr lang="ru-RU" sz="4000" b="1" spc="50" dirty="0">
                <a:ln w="11430"/>
                <a:solidFill>
                  <a:srgbClr val="F8F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мы гореть не будем,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F8F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Кто </a:t>
            </a:r>
            <a:r>
              <a:rPr lang="ru-RU" sz="4000" b="1" spc="50" dirty="0">
                <a:ln w="11430"/>
                <a:solidFill>
                  <a:srgbClr val="F8F2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тогда рассеет тьму?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лександр\Рабочий стол\crossroads-ho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6874687" cy="52149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71736" y="142852"/>
            <a:ext cx="4346062" cy="1200329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erial" pitchFamily="34" charset="-52"/>
              </a:rPr>
              <a:t>Тропинки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Татьяна\Мои документы\Мои рисунки\светлячс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74" y="0"/>
            <a:ext cx="9286874" cy="68223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1000132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ПРОГРАММА «ЧЕТЫРЕ+ТРИ»</a:t>
            </a:r>
            <a:endParaRPr lang="ru-RU" sz="5400" b="1" i="1" dirty="0"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3857620" y="3500438"/>
            <a:ext cx="2571768" cy="642942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14546" y="3643314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7E39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Сами придумываем</a:t>
            </a:r>
            <a:endParaRPr lang="ru-RU" sz="3600" b="1" i="1" dirty="0">
              <a:solidFill>
                <a:srgbClr val="007E39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4714876" y="3643314"/>
            <a:ext cx="1857388" cy="1571636"/>
          </a:xfrm>
          <a:prstGeom prst="curvedConnector3">
            <a:avLst>
              <a:gd name="adj1" fmla="val 50000"/>
            </a:avLst>
          </a:prstGeom>
          <a:ln w="57150">
            <a:solidFill>
              <a:srgbClr val="B4008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5984" y="5143512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7E39"/>
                </a:solidFill>
                <a:effectLst>
                  <a:glow rad="101600">
                    <a:srgbClr val="FFCCFF"/>
                  </a:glow>
                </a:effectLst>
              </a:rPr>
              <a:t>Сами решаем</a:t>
            </a:r>
            <a:endParaRPr lang="ru-RU" sz="4000" b="1" i="1" dirty="0">
              <a:solidFill>
                <a:srgbClr val="007E39"/>
              </a:solidFill>
              <a:effectLst>
                <a:glow rad="101600">
                  <a:srgbClr val="FFCCFF"/>
                </a:glow>
              </a:effectLst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5357818" y="4500570"/>
            <a:ext cx="2143140" cy="142876"/>
          </a:xfrm>
          <a:prstGeom prst="curvedConnector3">
            <a:avLst>
              <a:gd name="adj1" fmla="val 50000"/>
            </a:avLst>
          </a:prstGeom>
          <a:ln w="571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43570" y="5500702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7E39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Сами делаем</a:t>
            </a:r>
            <a:endParaRPr lang="ru-RU" sz="3600" b="1" i="1" dirty="0">
              <a:solidFill>
                <a:srgbClr val="007E39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500826" y="3500438"/>
            <a:ext cx="1500198" cy="642942"/>
          </a:xfrm>
          <a:prstGeom prst="curvedConnector3">
            <a:avLst>
              <a:gd name="adj1" fmla="val 100379"/>
            </a:avLst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58082" y="4071942"/>
            <a:ext cx="17859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E39"/>
                </a:solidFill>
                <a:effectLst>
                  <a:glow rad="101600">
                    <a:srgbClr val="00FF99"/>
                  </a:glow>
                </a:effectLst>
              </a:rPr>
              <a:t>Сами ставим </a:t>
            </a:r>
          </a:p>
          <a:p>
            <a:r>
              <a:rPr lang="ru-RU" sz="3200" b="1" i="1" dirty="0" smtClean="0">
                <a:solidFill>
                  <a:srgbClr val="007E39"/>
                </a:solidFill>
                <a:effectLst>
                  <a:glow rad="101600">
                    <a:srgbClr val="00FF99"/>
                  </a:glow>
                </a:effectLst>
              </a:rPr>
              <a:t>себе оценку</a:t>
            </a:r>
            <a:endParaRPr lang="ru-RU" sz="3200" b="1" i="1" dirty="0">
              <a:solidFill>
                <a:srgbClr val="007E39"/>
              </a:solidFill>
              <a:effectLst>
                <a:glow rad="101600">
                  <a:srgbClr val="00FF99"/>
                </a:glow>
              </a:effectLst>
            </a:endParaRPr>
          </a:p>
        </p:txBody>
      </p:sp>
      <p:pic>
        <p:nvPicPr>
          <p:cNvPr id="15" name="Picture 8" descr="7a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928670"/>
            <a:ext cx="1960547" cy="224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7a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14818"/>
            <a:ext cx="2124758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7a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285859"/>
            <a:ext cx="1785950" cy="171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Татьяна\Мои документы\Мои рисунки\светлячс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1"/>
            <a:ext cx="93344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i="1" dirty="0" smtClean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3 шага по тропинке</a:t>
            </a:r>
          </a:p>
        </p:txBody>
      </p:sp>
      <p:sp>
        <p:nvSpPr>
          <p:cNvPr id="717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    </a:t>
            </a:r>
          </a:p>
        </p:txBody>
      </p:sp>
      <p:sp>
        <p:nvSpPr>
          <p:cNvPr id="6" name="Овал 5"/>
          <p:cNvSpPr/>
          <p:nvPr/>
        </p:nvSpPr>
        <p:spPr>
          <a:xfrm>
            <a:off x="-142908" y="2357430"/>
            <a:ext cx="2643221" cy="1857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ДЕЛАЙ </a:t>
            </a:r>
            <a:r>
              <a:rPr lang="ru-RU" sz="2400" dirty="0" smtClean="0"/>
              <a:t>КАК СТАРШИЙ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2643174" y="3500438"/>
            <a:ext cx="3000395" cy="1785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ДЕЛАЙ ЛУЧШЕ НЕГО</a:t>
            </a:r>
          </a:p>
        </p:txBody>
      </p:sp>
      <p:sp>
        <p:nvSpPr>
          <p:cNvPr id="10" name="Овал 9"/>
          <p:cNvSpPr/>
          <p:nvPr/>
        </p:nvSpPr>
        <p:spPr>
          <a:xfrm>
            <a:off x="6000760" y="4572008"/>
            <a:ext cx="2714644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ДЕЛАЙ САМ и ВМЕСТЕ С ДРУЗЬЯМИ</a:t>
            </a:r>
          </a:p>
        </p:txBody>
      </p:sp>
      <p:pic>
        <p:nvPicPr>
          <p:cNvPr id="9" name="Picture 8" descr="7a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1755236"/>
            <a:ext cx="2000278" cy="228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7a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3438"/>
            <a:ext cx="221456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397</Words>
  <Application>Microsoft Office PowerPoint</Application>
  <PresentationFormat>Экран (4:3)</PresentationFormat>
  <Paragraphs>91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ГЕРБ</vt:lpstr>
      <vt:lpstr>Слайд 4</vt:lpstr>
      <vt:lpstr>Слайд 5</vt:lpstr>
      <vt:lpstr>Слайд 6</vt:lpstr>
      <vt:lpstr>Слайд 7</vt:lpstr>
      <vt:lpstr>ПРОГРАММА «ЧЕТЫРЕ+ТРИ»</vt:lpstr>
      <vt:lpstr>3 шага по тропинке</vt:lpstr>
      <vt:lpstr>Слайд 10</vt:lpstr>
      <vt:lpstr>Слайд 11</vt:lpstr>
      <vt:lpstr>Слайд 12</vt:lpstr>
      <vt:lpstr>Слайд 13</vt:lpstr>
      <vt:lpstr>Слайд 14</vt:lpstr>
      <vt:lpstr>Здоровье</vt:lpstr>
      <vt:lpstr>Слайд 16</vt:lpstr>
      <vt:lpstr>Слайд 17</vt:lpstr>
      <vt:lpstr>Слайд 18</vt:lpstr>
      <vt:lpstr>КЛЯТВА</vt:lpstr>
      <vt:lpstr>Слайд 20</vt:lpstr>
      <vt:lpstr>Слайд 21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Admin</cp:lastModifiedBy>
  <cp:revision>20</cp:revision>
  <dcterms:created xsi:type="dcterms:W3CDTF">2011-10-20T14:04:19Z</dcterms:created>
  <dcterms:modified xsi:type="dcterms:W3CDTF">2013-10-28T09:25:48Z</dcterms:modified>
</cp:coreProperties>
</file>