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0"/>
  </p:notesMasterIdLst>
  <p:sldIdLst>
    <p:sldId id="256" r:id="rId2"/>
    <p:sldId id="257" r:id="rId3"/>
    <p:sldId id="289" r:id="rId4"/>
    <p:sldId id="313" r:id="rId5"/>
    <p:sldId id="314" r:id="rId6"/>
    <p:sldId id="292" r:id="rId7"/>
    <p:sldId id="293" r:id="rId8"/>
    <p:sldId id="296" r:id="rId9"/>
    <p:sldId id="294" r:id="rId10"/>
    <p:sldId id="295" r:id="rId11"/>
    <p:sldId id="315" r:id="rId12"/>
    <p:sldId id="308" r:id="rId13"/>
    <p:sldId id="282" r:id="rId14"/>
    <p:sldId id="298" r:id="rId15"/>
    <p:sldId id="307" r:id="rId16"/>
    <p:sldId id="306" r:id="rId17"/>
    <p:sldId id="300" r:id="rId18"/>
    <p:sldId id="305" r:id="rId19"/>
    <p:sldId id="279" r:id="rId20"/>
    <p:sldId id="280" r:id="rId21"/>
    <p:sldId id="278" r:id="rId22"/>
    <p:sldId id="310" r:id="rId23"/>
    <p:sldId id="283" r:id="rId24"/>
    <p:sldId id="274" r:id="rId25"/>
    <p:sldId id="311" r:id="rId26"/>
    <p:sldId id="276" r:id="rId27"/>
    <p:sldId id="275" r:id="rId28"/>
    <p:sldId id="273" r:id="rId29"/>
    <p:sldId id="301" r:id="rId30"/>
    <p:sldId id="302" r:id="rId31"/>
    <p:sldId id="284" r:id="rId32"/>
    <p:sldId id="272" r:id="rId33"/>
    <p:sldId id="285" r:id="rId34"/>
    <p:sldId id="286" r:id="rId35"/>
    <p:sldId id="312" r:id="rId36"/>
    <p:sldId id="290" r:id="rId37"/>
    <p:sldId id="277" r:id="rId38"/>
    <p:sldId id="31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ungsuh" pitchFamily="18" charset="-127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ungsuh" pitchFamily="18" charset="-127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ungsuh" pitchFamily="18" charset="-127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ungsuh" pitchFamily="18" charset="-127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ungsuh" pitchFamily="18" charset="-127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ungsuh" pitchFamily="18" charset="-127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ungsuh" pitchFamily="18" charset="-127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ungsuh" pitchFamily="18" charset="-127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ungsuh" pitchFamily="18" charset="-127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356B3"/>
    <a:srgbClr val="CCECFF"/>
    <a:srgbClr val="ACEA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272" autoAdjust="0"/>
    <p:restoredTop sz="93369" autoAdjust="0"/>
  </p:normalViewPr>
  <p:slideViewPr>
    <p:cSldViewPr>
      <p:cViewPr>
        <p:scale>
          <a:sx n="78" d="100"/>
          <a:sy n="78" d="100"/>
        </p:scale>
        <p:origin x="-91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44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DFF7BD-2D1C-4DF0-A470-7CE44570B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6DE0-F676-4161-83DA-BDABE23CD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634D-B9A4-4FB8-B793-88F931A3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9FC1-B320-46E8-8107-9BC38305A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9943-16E4-43CC-8671-B49E7AA4E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ECAA-D52A-4858-A989-230CE7E46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9238-D5AF-4D6E-97F0-4F0599B8E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1175-FB62-43DF-AE44-B60BC5D07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76C5-1376-4BB3-A08B-D174CFF8C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4FECE-2614-4143-BB93-99FC6C509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51BA-C583-4324-9F6A-537F02B10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A22A-070A-4BB0-9310-8E02CD488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F78AD9-138F-413B-978E-2A8C1627F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echnofresh.ru/galleries/2008_11/articles/trust_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071813"/>
            <a:ext cx="6400800" cy="11731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Профессиональное выгорание педагогов</a:t>
            </a:r>
          </a:p>
        </p:txBody>
      </p:sp>
      <p:pic>
        <p:nvPicPr>
          <p:cNvPr id="2" name="Picture 4" descr="фотография тревожный закат на осколе выполнена в жанре Природа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2449513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63" y="5000625"/>
            <a:ext cx="70008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МКДОУ  «Киреевский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/с «Алёнушка»</a:t>
            </a:r>
          </a:p>
          <a:p>
            <a:pPr algn="ctr">
              <a:defRPr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2015г.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611188" y="1460500"/>
            <a:ext cx="7632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Профессиональный эмоциональный стресс</a:t>
            </a:r>
          </a:p>
          <a:p>
            <a:pPr algn="just" eaLnBrk="0" hangingPunct="0">
              <a:buFontTx/>
              <a:buChar char="-"/>
            </a:pP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Мировоззрение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357188"/>
            <a:ext cx="9286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причины заболеваний педагога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8 Марта 2013 - Персональный сайт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857496"/>
            <a:ext cx="5041914" cy="371337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>Помните: </a:t>
            </a:r>
            <a:r>
              <a:rPr lang="ru-RU" i="1" dirty="0" smtClean="0">
                <a:solidFill>
                  <a:srgbClr val="FFFF00"/>
                </a:solidFill>
              </a:rPr>
              <a:t>счастливая жизнь -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это не отсутствие проблем, а их успешное преодоление</a:t>
            </a:r>
            <a:r>
              <a:rPr lang="ru-RU" sz="2800" dirty="0" smtClean="0"/>
              <a:t>.</a:t>
            </a:r>
            <a:endParaRPr lang="ru-RU" b="1" i="1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12292" name="Picture 5" descr="Картинка 13 из 8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928934"/>
            <a:ext cx="58324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57188" y="5715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57188" y="214290"/>
            <a:ext cx="82153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психологически здоровый педагог может правильно общаться с детьми </a:t>
            </a:r>
          </a:p>
          <a:p>
            <a:pPr eaLnBrk="0" hangingPunct="0"/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воспитать здоровую личность </a:t>
            </a:r>
          </a:p>
        </p:txBody>
      </p:sp>
      <p:pic>
        <p:nvPicPr>
          <p:cNvPr id="4" name="Picture 8" descr="IMG_75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3143248"/>
            <a:ext cx="3500462" cy="2786082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500063" y="285750"/>
            <a:ext cx="800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 педагога - психолога по профилактике синдрома профессионального выгорания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ealth and Safety Policy_Your Perfect Choice? Sarahconnor09's Blo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214554"/>
            <a:ext cx="6048404" cy="356236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000125" y="361950"/>
            <a:ext cx="778668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профилактики профессионального выгорания сотрудников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психологическая поддержка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психологическая коррекция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4402138"/>
            <a:ext cx="8858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285875" y="3643313"/>
            <a:ext cx="832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&quot;Профилактика синдрома профессионального выгорания педагога&quot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500438"/>
            <a:ext cx="4940293" cy="3143272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142976" y="214313"/>
            <a:ext cx="7286649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формы работы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групповые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(практические занятия, психологические игры, семинары, сеансы релаксации и др.)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200" dirty="0"/>
          </a:p>
        </p:txBody>
      </p:sp>
      <p:pic>
        <p:nvPicPr>
          <p:cNvPr id="1031" name="Picture 7" descr="http://im1-tub-ru.yandex.net/i?id=c24442fed7f828a59524ecfc1410b400-136-144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6832" y="3571877"/>
            <a:ext cx="3810010" cy="285751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3" name="Picture 9" descr="Руки-реки - Blagoro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876"/>
            <a:ext cx="4000528" cy="285752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83581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методы  профилактики профессионального выгорания сотрудников</a:t>
            </a:r>
          </a:p>
          <a:p>
            <a:pPr eaLnBrk="0" hangingPunct="0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психологическая диагностика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психологические беседы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психологическое просвещение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психологическое консультирование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28625" y="561975"/>
            <a:ext cx="8715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реализации работы</a:t>
            </a:r>
          </a:p>
          <a:p>
            <a:pPr algn="ctr" eaLnBrk="0" hangingPunct="0"/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просветительский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аналитико-диагностический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коррекционно-профилактический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консультационный</a:t>
            </a:r>
          </a:p>
          <a:p>
            <a:pPr eaLnBrk="0" hangingPunct="0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611188" y="476250"/>
            <a:ext cx="82819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Групповая консультация «Эмоциональное выгорание как психологическая защита организма» </a:t>
            </a:r>
            <a:endParaRPr lang="ru-RU"/>
          </a:p>
        </p:txBody>
      </p:sp>
      <p:pic>
        <p:nvPicPr>
          <p:cNvPr id="16388" name="Picture 4" descr="G:\за\DSCN08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571612"/>
            <a:ext cx="5500726" cy="309415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3" descr="G:\за\DSCN08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14686"/>
            <a:ext cx="5081731" cy="3357586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G:\DSCN06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3286124"/>
            <a:ext cx="5313372" cy="320922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842" name="Picture 2" descr="G:\DSCN06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57166"/>
            <a:ext cx="5332050" cy="2643206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3357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Семинар «Сохранение психологического здоровья»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500063" y="0"/>
            <a:ext cx="8643937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Профессиональное выгорание </a:t>
            </a:r>
          </a:p>
          <a:p>
            <a:r>
              <a:rPr lang="ru-RU" sz="2000" dirty="0">
                <a:latin typeface="Tahoma" pitchFamily="34" charset="0"/>
              </a:rPr>
              <a:t> - </a:t>
            </a:r>
            <a:r>
              <a:rPr lang="ru-RU" dirty="0">
                <a:latin typeface="Tahoma" pitchFamily="34" charset="0"/>
              </a:rPr>
              <a:t>синдром, развивающийся на фоне хронического стресса и ведущий к истощению эмоционально-энергетических и личностных ресурсов работающего человека.</a:t>
            </a:r>
          </a:p>
        </p:txBody>
      </p:sp>
      <p:pic>
        <p:nvPicPr>
          <p:cNvPr id="4" name="Рисунок 3" descr="Официальный Форум РГСУ КАК ИЗБЕЖАТЬ ПРОФЕС. ВЫГОРАНИЯ?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571744"/>
            <a:ext cx="5753100" cy="382905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DCIM\101PHOTO\SAM_0168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57158" y="285728"/>
            <a:ext cx="539402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H:\DCIM\101PHOTO\SAM_0174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000496" y="3143248"/>
            <a:ext cx="481057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5786438" y="214313"/>
            <a:ext cx="33575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Тренинг по профилактике профессиональной деформации педагогов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DSCN06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71678"/>
            <a:ext cx="7929554" cy="432316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214313" y="0"/>
            <a:ext cx="8929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Обследование педагогов по методике В.В.Бойко «Диагностика эмоционального выгорания»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4881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В. В. Бойко под эмоциональным выгоранием понимает "выработанный личностью механизм психологической защиты в форме полного или частичного исключения эмоций (понижения их энергетики) в ответ на избранные психотравмирующие воздействия". </a:t>
            </a:r>
          </a:p>
        </p:txBody>
      </p: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5072063"/>
            <a:ext cx="1260475" cy="1154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85750"/>
            <a:ext cx="76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DCIM\101PHOTO\SAM_01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714876" cy="3536157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867" name="Picture 3" descr="H:\DCIM\101PHOTO\SAM_01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000372"/>
            <a:ext cx="4762501" cy="3571876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5286375" y="214313"/>
            <a:ext cx="3857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Рисование как инструмент диагностики и коррекции психоэмоционального состояния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DSCN06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500594" cy="3682306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3" name="Picture 3" descr="G:\DSCN06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214686"/>
            <a:ext cx="4864396" cy="342900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929188" y="214313"/>
            <a:ext cx="4429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Занятие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«Эмоционально – экспрессивное поведение педагога ДОУ»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:\за\DSCN08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1504" y="285728"/>
            <a:ext cx="5112496" cy="3500462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0180" name="Picture 4" descr="G:\за\DSCN08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357562"/>
            <a:ext cx="4789697" cy="314324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285750" y="500063"/>
            <a:ext cx="3643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Знакомство с приёмами снятия эмоционального напряжения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G:\DSCN06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980" y="357166"/>
            <a:ext cx="3868251" cy="364333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0" name="Picture 2" descr="G:\DSCN06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643182"/>
            <a:ext cx="5143536" cy="3857652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285750" y="285750"/>
            <a:ext cx="4214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Упражнения по аутогенной тренировке 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DSCN06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143248"/>
            <a:ext cx="5044985" cy="342902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7" name="Picture 3" descr="G:\DSCN06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643470" cy="3571885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5072063" y="357188"/>
            <a:ext cx="4357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Использование метода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релаксации и снятия напряжения у педагогов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DSCN06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3071810"/>
            <a:ext cx="5286380" cy="350331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9" name="Picture 3" descr="G:\DSCN06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4729654" cy="321471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5000625" y="357188"/>
            <a:ext cx="41433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Обучение приёмам повышения стрессоустойчивости и саморегуляции педагогов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57188" y="428625"/>
            <a:ext cx="8572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Для снятия излишнего эмоционального напряжения в профессиональной деятельности большую роль играет систематическая работа по повышению уровня эмоциональной культуры педагогов. </a:t>
            </a:r>
            <a:endParaRPr lang="ru-RU"/>
          </a:p>
        </p:txBody>
      </p:sp>
      <p:pic>
        <p:nvPicPr>
          <p:cNvPr id="22531" name="Picture 3" descr="G:\за\DSCN08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5012" y="2786058"/>
            <a:ext cx="5545980" cy="3714776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500063" y="211138"/>
            <a:ext cx="792956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стадии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синдрома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dirty="0">
                <a:latin typeface="Tahoma" pitchFamily="34" charset="0"/>
              </a:rPr>
              <a:t>Первая стадия  возникает на уровне выполнения функций произвольного поведения (3-5 лет)</a:t>
            </a:r>
          </a:p>
          <a:p>
            <a:pPr eaLnBrk="0" hangingPunct="0">
              <a:buFontTx/>
              <a:buChar char="-"/>
            </a:pPr>
            <a:endParaRPr lang="ru-RU" dirty="0">
              <a:latin typeface="Tahoma" pitchFamily="34" charset="0"/>
            </a:endParaRPr>
          </a:p>
        </p:txBody>
      </p:sp>
      <p:pic>
        <p:nvPicPr>
          <p:cNvPr id="3" name="Рисунок 2" descr="Эмоциональное выгорание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2357430"/>
            <a:ext cx="4572032" cy="400052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263525"/>
            <a:ext cx="9144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Показатели эмоциональной культуры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высокий уровень эмоциональной устойчивости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эмоциональная гибкость (чуткость, отзывчивость, подвижность, артистизм)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эмоциональная экспрессивность (выразительность в движениях, жестах, походке, мимике, речи)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лицевая экспрессия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/>
          </a:p>
        </p:txBody>
      </p:sp>
      <p:pic>
        <p:nvPicPr>
          <p:cNvPr id="23556" name="Picture 4" descr="G:\за\DSCN08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643314"/>
            <a:ext cx="4929222" cy="2893239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H:\DCIM\101PHOTO\SAM_01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214290"/>
            <a:ext cx="5244487" cy="3143272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890" name="Picture 2" descr="H:\DCIM\101PHOTO\SAM_01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143248"/>
            <a:ext cx="5697455" cy="342902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285750" y="785813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0" y="285750"/>
            <a:ext cx="3643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Аутотренинг по повышению стрессоустойчивости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DSCN06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00042"/>
            <a:ext cx="4429156" cy="3321867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42862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Психотерапевтическая  игра -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нацелена  на гармонизацию внутреннего мира педагогов, ослабление их психической напряженности и  повышение эмоциональной устойчивости</a:t>
            </a:r>
          </a:p>
        </p:txBody>
      </p:sp>
      <p:pic>
        <p:nvPicPr>
          <p:cNvPr id="6148" name="Picture 4" descr="H:\DCIM\101PHOTO\SAM_0230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57158" y="3000372"/>
            <a:ext cx="5547845" cy="357190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H:\DCIM\101PHOTO\SAM_0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14290"/>
            <a:ext cx="5000660" cy="342902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4" name="Picture 2" descr="H:\DCIM\101PHOTO\SAM_0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928934"/>
            <a:ext cx="4857752" cy="364331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285750" y="214313"/>
            <a:ext cx="37147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Формирование позитивной психологической установки у педагогов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:\DCIM\101PHOTO\SAM_0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14290"/>
            <a:ext cx="4734691" cy="3140356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0" name="Picture 4" descr="F:\DCIM\100_PANA\P10009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857364"/>
            <a:ext cx="3714744" cy="3079345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39" name="Picture 3" descr="F:\DCIM\101_PANA\P1010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286124"/>
            <a:ext cx="3714776" cy="321471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214313" y="571500"/>
            <a:ext cx="3500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Закрепление навыков позитивного мировоззрения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фессиональное выгорание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3571876"/>
            <a:ext cx="4654541" cy="2966893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 descr="Стадии профессионального выгорания - Фото 9416/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18"/>
            <a:ext cx="4327534" cy="315264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4857750" y="857250"/>
            <a:ext cx="4286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Перегрузки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педагогической деятельности…</a:t>
            </a:r>
          </a:p>
        </p:txBody>
      </p:sp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357188" y="4714875"/>
            <a:ext cx="442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:\л.м. г\Фото04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85728"/>
            <a:ext cx="4106166" cy="344040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1" name="Picture 5" descr="F:\DCIM\100NIKON\DSCN0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3700488" cy="2718997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1" name="Picture 3" descr="D:\л.м. г\Фото04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714620"/>
            <a:ext cx="4392488" cy="278092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0" name="Picture 2" descr="D:\л.м. г\SAM_09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3717032"/>
            <a:ext cx="4719597" cy="288032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IMGP34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8514505" cy="485778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2300288" y="285750"/>
            <a:ext cx="454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ahoma" pitchFamily="34" charset="0"/>
              </a:rPr>
              <a:t> «Вместе мы сила»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765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/>
              <a:t>Заботьтесь о своём психическом здоровье, коллеги.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Не доводите уровень психических нагрузок до критических значений.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Не залезайте в "долгосрочный кредит" Ваших внутренних резервов и возможностей.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Не забывайте о том, что не только Ваши подопечные, но и Вы сами в не меньшей степени нуждаетесь в помощи, заботе и внимании по защите и сбережению Вашего здоровья и психоэмоционального ресурса.</a:t>
            </a:r>
            <a:br>
              <a:rPr lang="ru-RU" sz="2400" b="1" i="1" dirty="0" smtClean="0"/>
            </a:br>
            <a:endParaRPr lang="ru-RU" sz="2400" b="1" i="1" dirty="0" smtClean="0"/>
          </a:p>
        </p:txBody>
      </p:sp>
      <p:sp>
        <p:nvSpPr>
          <p:cNvPr id="39940" name="WordArt 6"/>
          <p:cNvSpPr>
            <a:spLocks noChangeArrowheads="1" noChangeShapeType="1" noTextEdit="1"/>
          </p:cNvSpPr>
          <p:nvPr/>
        </p:nvSpPr>
        <p:spPr bwMode="auto">
          <a:xfrm>
            <a:off x="2843213" y="549275"/>
            <a:ext cx="3600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Берегите себя!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714375" y="642938"/>
            <a:ext cx="7715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ru-RU">
                <a:latin typeface="Tahoma" pitchFamily="34" charset="0"/>
              </a:rPr>
              <a:t>На  второй стадии наблюдается снижение интереса к работе (5-15 лет)</a:t>
            </a:r>
          </a:p>
          <a:p>
            <a:pPr eaLnBrk="0" hangingPunct="0"/>
            <a:endParaRPr lang="ru-RU">
              <a:latin typeface="Tahoma" pitchFamily="34" charset="0"/>
            </a:endParaRPr>
          </a:p>
        </p:txBody>
      </p:sp>
      <p:pic>
        <p:nvPicPr>
          <p:cNvPr id="3" name="Рисунок 2" descr="Статьи Студия массажа Галины Лав - Part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928802"/>
            <a:ext cx="4572032" cy="4572032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00063" y="571500"/>
            <a:ext cx="8215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ru-RU">
                <a:latin typeface="Tahoma" pitchFamily="34" charset="0"/>
              </a:rPr>
              <a:t>Третья стадия – полная потеря интереса к жизни и работе вообще (10 – 20 лет).</a:t>
            </a:r>
            <a:endParaRPr lang="ru-RU"/>
          </a:p>
        </p:txBody>
      </p:sp>
      <p:pic>
        <p:nvPicPr>
          <p:cNvPr id="3" name="Рисунок 2" descr="Газета.Ru - Память запшикали в нос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857364"/>
            <a:ext cx="5819775" cy="4752975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39750" y="142875"/>
            <a:ext cx="80645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 приводит  людей  к  выгоранию?</a:t>
            </a:r>
          </a:p>
          <a:p>
            <a:pPr eaLnBrk="0" hangingPunct="0"/>
            <a:r>
              <a:rPr lang="ru-RU" i="1">
                <a:latin typeface="Tahoma" pitchFamily="34" charset="0"/>
              </a:rPr>
              <a:t>Внутренние факторы </a:t>
            </a:r>
            <a:r>
              <a:rPr lang="ru-RU">
                <a:latin typeface="Tahoma" pitchFamily="34" charset="0"/>
              </a:rPr>
              <a:t>(желание быть признанным, достичь выдающихся успехов в</a:t>
            </a:r>
          </a:p>
          <a:p>
            <a:pPr eaLnBrk="0" hangingPunct="0"/>
            <a:r>
              <a:rPr lang="ru-RU">
                <a:latin typeface="Tahoma" pitchFamily="34" charset="0"/>
              </a:rPr>
              <a:t> профессиональной деятельности, нереализованные желания, конкуренция)</a:t>
            </a:r>
          </a:p>
          <a:p>
            <a:pPr eaLnBrk="0" hangingPunct="0"/>
            <a:r>
              <a:rPr lang="ru-RU" i="1">
                <a:latin typeface="Tahoma" pitchFamily="34" charset="0"/>
              </a:rPr>
              <a:t>Внешние факторы  </a:t>
            </a:r>
            <a:r>
              <a:rPr lang="ru-RU">
                <a:latin typeface="Tahoma" pitchFamily="34" charset="0"/>
              </a:rPr>
              <a:t>(В профессиональной сфере:  стресс: нагрузки на работе;</a:t>
            </a:r>
          </a:p>
          <a:p>
            <a:pPr eaLnBrk="0" hangingPunct="0"/>
            <a:r>
              <a:rPr lang="ru-RU">
                <a:latin typeface="Tahoma" pitchFamily="34" charset="0"/>
              </a:rPr>
              <a:t>«заражение» от выгоревших коллег.</a:t>
            </a:r>
          </a:p>
          <a:p>
            <a:pPr eaLnBrk="0" hangingPunct="0"/>
            <a:r>
              <a:rPr lang="ru-RU">
                <a:latin typeface="Tahoma" pitchFamily="34" charset="0"/>
              </a:rPr>
              <a:t>В личной сфере, в семье : проблемы воспитания детей, финансовые проблемы)</a:t>
            </a:r>
          </a:p>
          <a:p>
            <a:pPr eaLnBrk="0" hangingPunct="0"/>
            <a:r>
              <a:rPr lang="ru-RU" i="1">
                <a:latin typeface="Tahoma" pitchFamily="34" charset="0"/>
              </a:rPr>
              <a:t>Недостающие способности.</a:t>
            </a:r>
          </a:p>
          <a:p>
            <a:pPr eaLnBrk="0" hangingPunct="0"/>
            <a:endParaRPr lang="ru-RU"/>
          </a:p>
        </p:txBody>
      </p:sp>
      <p:pic>
        <p:nvPicPr>
          <p:cNvPr id="7171" name="Рисунок 3" descr="http://im0-tub-ru.yandex.net/i?id=1422c1cfad732d415d87ed5d84b6bd6a-109-144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4714875"/>
            <a:ext cx="20716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85750" y="495300"/>
            <a:ext cx="84248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800" b="1" i="1" dirty="0">
                <a:solidFill>
                  <a:srgbClr val="FFFF00"/>
                </a:solidFill>
                <a:latin typeface="Tahoma" pitchFamily="34" charset="0"/>
              </a:rPr>
              <a:t>Профессия педагога  - </a:t>
            </a:r>
          </a:p>
          <a:p>
            <a:pPr algn="ctr" eaLnBrk="0" hangingPunct="0"/>
            <a:r>
              <a:rPr lang="ru-RU" sz="4800" b="1" i="1" dirty="0">
                <a:solidFill>
                  <a:srgbClr val="FFFF00"/>
                </a:solidFill>
                <a:latin typeface="Tahoma" pitchFamily="34" charset="0"/>
              </a:rPr>
              <a:t>это «работа сердца и нервов» </a:t>
            </a:r>
          </a:p>
          <a:p>
            <a:pPr algn="ctr" eaLnBrk="0" hangingPunct="0"/>
            <a:endParaRPr lang="ru-RU" dirty="0">
              <a:latin typeface="Tahoma" pitchFamily="34" charset="0"/>
            </a:endParaRPr>
          </a:p>
          <a:p>
            <a:pPr algn="r" eaLnBrk="0" hangingPunct="0"/>
            <a:endParaRPr lang="ru-RU" dirty="0">
              <a:latin typeface="Tahoma" pitchFamily="34" charset="0"/>
            </a:endParaRPr>
          </a:p>
          <a:p>
            <a:pPr algn="r" eaLnBrk="0" hangingPunct="0"/>
            <a:r>
              <a:rPr lang="ru-RU" dirty="0">
                <a:latin typeface="Tahoma" pitchFamily="34" charset="0"/>
              </a:rPr>
              <a:t>(В.А.Сухомлинский).</a:t>
            </a:r>
          </a:p>
        </p:txBody>
      </p:sp>
      <p:pic>
        <p:nvPicPr>
          <p:cNvPr id="3" name="Рисунок 2" descr="Как &quot;не сгореть&quot; на работе. Список профессий, представителям которых грозит синдром эмоционального выгорания Все Новости Мир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214686"/>
            <a:ext cx="4143404" cy="3009892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ча на ветру- особенности cиндрома профессионального выгорания - Рамблер-Новост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57166"/>
            <a:ext cx="3714776" cy="2908781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18 Декабря 2013 - Ювенальная Юстиция - Независимые Родител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786190"/>
            <a:ext cx="3286148" cy="2786077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Синдром профессионального выгорания: признак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7166"/>
            <a:ext cx="3643338" cy="2857520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диета при узлах щитовидке или кто сидел на японской диете 2 раза... Adolphus's Mobile Blo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3643314"/>
            <a:ext cx="2905144" cy="2833698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К 2020 году основной причиной смертности станет депрессия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2143116"/>
            <a:ext cx="3071834" cy="301736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95288" y="192088"/>
            <a:ext cx="82804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ПРЕОБЛАДАЮЩИЕ ЗАБОЛЕВАНИЯ ПЕДАГОГОВ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сердечно - сосудистые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желудочно-кишечные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нарушения опорно-двигательного аппарата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болезни крови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нарушения функций щитовидной железы</a:t>
            </a:r>
          </a:p>
          <a:p>
            <a:pPr eaLnBrk="0" hangingPunct="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аботу &quot; Женский эксперт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143380"/>
            <a:ext cx="3000396" cy="2357454"/>
          </a:xfrm>
          <a:prstGeom prst="rect">
            <a:avLst/>
          </a:prstGeom>
          <a:ln w="762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выгорание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2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3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профвыгорание</Template>
  <TotalTime>81</TotalTime>
  <Words>498</Words>
  <Application>Microsoft Office PowerPoint</Application>
  <PresentationFormat>Экран (4:3)</PresentationFormat>
  <Paragraphs>86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профвыгорание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6</cp:revision>
  <dcterms:created xsi:type="dcterms:W3CDTF">2015-02-25T12:01:23Z</dcterms:created>
  <dcterms:modified xsi:type="dcterms:W3CDTF">2015-05-07T20:36:55Z</dcterms:modified>
</cp:coreProperties>
</file>