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60" r:id="rId4"/>
    <p:sldId id="262" r:id="rId5"/>
    <p:sldId id="258" r:id="rId6"/>
    <p:sldId id="266" r:id="rId7"/>
    <p:sldId id="267" r:id="rId8"/>
    <p:sldId id="265" r:id="rId9"/>
    <p:sldId id="259" r:id="rId10"/>
    <p:sldId id="261" r:id="rId11"/>
    <p:sldId id="263" r:id="rId12"/>
  </p:sldIdLst>
  <p:sldSz cx="9144000" cy="6858000" type="screen4x3"/>
  <p:notesSz cx="6858000" cy="9144000"/>
  <p:custDataLst>
    <p:tags r:id="rId14"/>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61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3CCE55-CA2D-4E92-886E-49EB9E001F25}" type="datetimeFigureOut">
              <a:rPr lang="ru-RU" smtClean="0"/>
              <a:pPr/>
              <a:t>25.03.2015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076B41-005E-4599-8BC5-76F4C56F505E}"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2987824" y="6597352"/>
            <a:ext cx="1080120" cy="187496"/>
          </a:xfrm>
        </p:spPr>
        <p:txBody>
          <a:bodyPr/>
          <a:lstStyle>
            <a:lvl1pPr>
              <a:defRPr lang="en-US" sz="1400" smtClean="0">
                <a:solidFill>
                  <a:srgbClr val="FFFFFF"/>
                </a:solidFill>
                <a:latin typeface="Arial" pitchFamily="34" charset="0"/>
                <a:cs typeface="Arial" pitchFamily="34" charset="0"/>
              </a:defRPr>
            </a:lvl1pPr>
            <a:extLst/>
          </a:lstStyle>
          <a:p>
            <a:fld id="{08AC529B-42BE-4876-8A32-BC214948D109}" type="datetimeFigureOut">
              <a:rPr lang="ru-RU" smtClean="0"/>
              <a:pPr/>
              <a:t>25.03.2015</a:t>
            </a:fld>
            <a:endParaRPr lang="ru-RU" dirty="0"/>
          </a:p>
        </p:txBody>
      </p:sp>
    </p:spTree>
  </p:cSld>
  <p:clrMapOvr>
    <a:masterClrMapping/>
  </p:clrMapOvr>
  <p:transition>
    <p:push/>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8AC529B-42BE-4876-8A32-BC214948D109}" type="datetimeFigureOut">
              <a:rPr lang="ru-RU" smtClean="0"/>
              <a:pPr/>
              <a:t>25.03.2015</a:t>
            </a:fld>
            <a:endParaRPr lang="ru-RU"/>
          </a:p>
        </p:txBody>
      </p:sp>
      <p:sp>
        <p:nvSpPr>
          <p:cNvPr id="5" name="Нижний колонтитул 4"/>
          <p:cNvSpPr>
            <a:spLocks noGrp="1"/>
          </p:cNvSpPr>
          <p:nvPr>
            <p:ph type="ftr" sz="quarter" idx="11"/>
          </p:nvPr>
        </p:nvSpPr>
        <p:spPr>
          <a:xfrm>
            <a:off x="457200" y="6557946"/>
            <a:ext cx="3657600" cy="228600"/>
          </a:xfrm>
          <a:prstGeom prst="rect">
            <a:avLst/>
          </a:prstGeom>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8ABF4D0-4DB8-4831-B5A6-1FA6FC748736}" type="slidenum">
              <a:rPr lang="ru-RU" smtClean="0"/>
              <a:pPr/>
              <a:t>‹#›</a:t>
            </a:fld>
            <a:endParaRPr lang="ru-RU"/>
          </a:p>
        </p:txBody>
      </p:sp>
    </p:spTree>
  </p:cSld>
  <p:clrMapOvr>
    <a:masterClrMapping/>
  </p:clrMapOvr>
  <p:transition>
    <p:push/>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8AC529B-42BE-4876-8A32-BC214948D109}" type="datetimeFigureOut">
              <a:rPr lang="ru-RU" smtClean="0"/>
              <a:pPr/>
              <a:t>25.03.2015</a:t>
            </a:fld>
            <a:endParaRPr lang="ru-RU"/>
          </a:p>
        </p:txBody>
      </p:sp>
      <p:sp>
        <p:nvSpPr>
          <p:cNvPr id="6" name="Нижний колонтитул 5"/>
          <p:cNvSpPr>
            <a:spLocks noGrp="1"/>
          </p:cNvSpPr>
          <p:nvPr>
            <p:ph type="ftr" sz="quarter" idx="11"/>
          </p:nvPr>
        </p:nvSpPr>
        <p:spPr>
          <a:xfrm>
            <a:off x="457200" y="6557946"/>
            <a:ext cx="3657600" cy="228600"/>
          </a:xfrm>
          <a:prstGeom prst="rect">
            <a:avLst/>
          </a:prstGeom>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88ABF4D0-4DB8-4831-B5A6-1FA6FC748736}" type="slidenum">
              <a:rPr lang="ru-RU" smtClean="0"/>
              <a:pPr/>
              <a:t>‹#›</a:t>
            </a:fld>
            <a:endParaRPr lang="ru-RU"/>
          </a:p>
        </p:txBody>
      </p:sp>
    </p:spTree>
  </p:cSld>
  <p:clrMapOvr>
    <a:masterClrMapping/>
  </p:clrMapOvr>
  <p:transition>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08AC529B-42BE-4876-8A32-BC214948D109}" type="datetimeFigureOut">
              <a:rPr lang="ru-RU" smtClean="0"/>
              <a:pPr/>
              <a:t>25.03.2015</a:t>
            </a:fld>
            <a:endParaRPr lang="ru-RU"/>
          </a:p>
        </p:txBody>
      </p:sp>
      <p:sp>
        <p:nvSpPr>
          <p:cNvPr id="8" name="Нижний колонтитул 7"/>
          <p:cNvSpPr>
            <a:spLocks noGrp="1"/>
          </p:cNvSpPr>
          <p:nvPr>
            <p:ph type="ftr" sz="quarter" idx="11"/>
          </p:nvPr>
        </p:nvSpPr>
        <p:spPr>
          <a:xfrm>
            <a:off x="457200" y="6557946"/>
            <a:ext cx="3657600" cy="228600"/>
          </a:xfrm>
          <a:prstGeom prst="rect">
            <a:avLst/>
          </a:prstGeom>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88ABF4D0-4DB8-4831-B5A6-1FA6FC748736}" type="slidenum">
              <a:rPr lang="ru-RU" smtClean="0"/>
              <a:pPr/>
              <a:t>‹#›</a:t>
            </a:fld>
            <a:endParaRPr lang="ru-RU"/>
          </a:p>
        </p:txBody>
      </p:sp>
    </p:spTree>
  </p:cSld>
  <p:clrMapOvr>
    <a:masterClrMapping/>
  </p:clrMapOvr>
  <p:transition>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08AC529B-42BE-4876-8A32-BC214948D109}" type="datetimeFigureOut">
              <a:rPr lang="ru-RU" smtClean="0"/>
              <a:pPr/>
              <a:t>25.03.2015</a:t>
            </a:fld>
            <a:endParaRPr lang="ru-RU"/>
          </a:p>
        </p:txBody>
      </p:sp>
      <p:sp>
        <p:nvSpPr>
          <p:cNvPr id="4" name="Нижний колонтитул 3"/>
          <p:cNvSpPr>
            <a:spLocks noGrp="1"/>
          </p:cNvSpPr>
          <p:nvPr>
            <p:ph type="ftr" sz="quarter" idx="11"/>
          </p:nvPr>
        </p:nvSpPr>
        <p:spPr>
          <a:xfrm>
            <a:off x="457200" y="6557946"/>
            <a:ext cx="3657600" cy="228600"/>
          </a:xfrm>
          <a:prstGeom prst="rect">
            <a:avLst/>
          </a:prstGeom>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88ABF4D0-4DB8-4831-B5A6-1FA6FC748736}" type="slidenum">
              <a:rPr lang="ru-RU" smtClean="0"/>
              <a:pPr/>
              <a:t>‹#›</a:t>
            </a:fld>
            <a:endParaRPr lang="ru-RU"/>
          </a:p>
        </p:txBody>
      </p:sp>
    </p:spTree>
  </p:cSld>
  <p:clrMapOvr>
    <a:masterClrMapping/>
  </p:clrMapOvr>
  <p:transition>
    <p:push/>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08AC529B-42BE-4876-8A32-BC214948D109}" type="datetimeFigureOut">
              <a:rPr lang="ru-RU" smtClean="0"/>
              <a:pPr/>
              <a:t>25.03.2015</a:t>
            </a:fld>
            <a:endParaRPr lang="ru-RU"/>
          </a:p>
        </p:txBody>
      </p:sp>
      <p:sp>
        <p:nvSpPr>
          <p:cNvPr id="3" name="Нижний колонтитул 2"/>
          <p:cNvSpPr>
            <a:spLocks noGrp="1"/>
          </p:cNvSpPr>
          <p:nvPr>
            <p:ph type="ftr" sz="quarter" idx="11"/>
          </p:nvPr>
        </p:nvSpPr>
        <p:spPr>
          <a:xfrm>
            <a:off x="457200" y="6557946"/>
            <a:ext cx="3657600" cy="228600"/>
          </a:xfrm>
          <a:prstGeom prst="rect">
            <a:avLst/>
          </a:prstGeom>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88ABF4D0-4DB8-4831-B5A6-1FA6FC748736}" type="slidenum">
              <a:rPr lang="ru-RU" smtClean="0"/>
              <a:pPr/>
              <a:t>‹#›</a:t>
            </a:fld>
            <a:endParaRPr lang="ru-RU"/>
          </a:p>
        </p:txBody>
      </p:sp>
    </p:spTree>
  </p:cSld>
  <p:clrMapOvr>
    <a:masterClrMapping/>
  </p:clrMapOvr>
  <p:transition>
    <p:push/>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08AC529B-42BE-4876-8A32-BC214948D109}" type="datetimeFigureOut">
              <a:rPr lang="ru-RU" smtClean="0"/>
              <a:pPr/>
              <a:t>25.03.2015</a:t>
            </a:fld>
            <a:endParaRPr lang="ru-RU"/>
          </a:p>
        </p:txBody>
      </p:sp>
      <p:sp>
        <p:nvSpPr>
          <p:cNvPr id="6" name="Нижний колонтитул 5"/>
          <p:cNvSpPr>
            <a:spLocks noGrp="1"/>
          </p:cNvSpPr>
          <p:nvPr>
            <p:ph type="ftr" sz="quarter" idx="11"/>
          </p:nvPr>
        </p:nvSpPr>
        <p:spPr>
          <a:xfrm>
            <a:off x="457200" y="6557946"/>
            <a:ext cx="3657600" cy="228600"/>
          </a:xfrm>
          <a:prstGeom prst="rect">
            <a:avLst/>
          </a:prstGeom>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88ABF4D0-4DB8-4831-B5A6-1FA6FC748736}"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masterClrMapping/>
  </p:clrMapOvr>
  <p:transition>
    <p:push/>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9"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1763688" y="6557946"/>
            <a:ext cx="902128" cy="300054"/>
          </a:xfrm>
          <a:prstGeom prst="rect">
            <a:avLst/>
          </a:prstGeom>
        </p:spPr>
        <p:txBody>
          <a:bodyPr vert="horz" tIns="0" bIns="0" anchor="b"/>
          <a:lstStyle>
            <a:lvl1pPr algn="l" eaLnBrk="1" latinLnBrk="0" hangingPunct="1">
              <a:defRPr kumimoji="0" sz="1000">
                <a:solidFill>
                  <a:schemeClr val="tx2"/>
                </a:solidFill>
              </a:defRPr>
            </a:lvl1pPr>
            <a:extLst/>
          </a:lstStyle>
          <a:p>
            <a:fld id="{08AC529B-42BE-4876-8A32-BC214948D109}" type="datetimeFigureOut">
              <a:rPr lang="ru-RU" smtClean="0"/>
              <a:pPr/>
              <a:t>25.03.2015</a:t>
            </a:fld>
            <a:endParaRPr lang="ru-RU"/>
          </a:p>
        </p:txBody>
      </p:sp>
      <p:sp>
        <p:nvSpPr>
          <p:cNvPr id="16" name="Номер слайда 15"/>
          <p:cNvSpPr>
            <a:spLocks noGrp="1"/>
          </p:cNvSpPr>
          <p:nvPr>
            <p:ph type="sldNum" sz="quarter" idx="4"/>
          </p:nvPr>
        </p:nvSpPr>
        <p:spPr>
          <a:xfrm>
            <a:off x="8244408" y="6381328"/>
            <a:ext cx="251560" cy="259504"/>
          </a:xfrm>
          <a:prstGeom prst="rect">
            <a:avLst/>
          </a:prstGeom>
        </p:spPr>
        <p:txBody>
          <a:bodyPr vert="horz" lIns="0" tIns="0" rIns="0" bIns="0" anchor="b"/>
          <a:lstStyle>
            <a:lvl1pPr algn="r" eaLnBrk="1" latinLnBrk="0" hangingPunct="1">
              <a:defRPr kumimoji="0" sz="1100">
                <a:solidFill>
                  <a:schemeClr val="tx1"/>
                </a:solidFill>
              </a:defRPr>
            </a:lvl1pPr>
            <a:extLst/>
          </a:lstStyle>
          <a:p>
            <a:fld id="{88ABF4D0-4DB8-4831-B5A6-1FA6FC748736}"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 id="2147483669" r:id="rId7"/>
  </p:sldLayoutIdLst>
  <p:transition>
    <p:push/>
  </p:transition>
  <p:timing>
    <p:tnLst>
      <p:par>
        <p:cTn id="1" dur="indefinite" restart="never" nodeType="tmRoot"/>
      </p:par>
    </p:tnLst>
  </p:timing>
  <p:hf hdr="0" ftr="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6.xml"/><Relationship Id="rId4" Type="http://schemas.openxmlformats.org/officeDocument/2006/relationships/image" Target="../media/image12.jpeg"/></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366868" y="1412776"/>
            <a:ext cx="5105400" cy="1988792"/>
          </a:xfrm>
        </p:spPr>
        <p:txBody>
          <a:bodyPr/>
          <a:lstStyle/>
          <a:p>
            <a:pPr algn="ctr"/>
            <a:r>
              <a:rPr lang="en-US" sz="5400" dirty="0" err="1" smtClean="0"/>
              <a:t>Uzlovaya</a:t>
            </a:r>
            <a:r>
              <a:rPr lang="en-US" sz="5400" dirty="0" smtClean="0"/>
              <a:t> – my native Town</a:t>
            </a:r>
            <a:endParaRPr lang="ru-RU" sz="5400" dirty="0"/>
          </a:p>
        </p:txBody>
      </p:sp>
      <p:sp>
        <p:nvSpPr>
          <p:cNvPr id="3" name="Подзаголовок 2"/>
          <p:cNvSpPr>
            <a:spLocks noGrp="1"/>
          </p:cNvSpPr>
          <p:nvPr>
            <p:ph type="subTitle" idx="1"/>
          </p:nvPr>
        </p:nvSpPr>
        <p:spPr>
          <a:xfrm>
            <a:off x="6084168" y="5445224"/>
            <a:ext cx="2880320" cy="1245264"/>
          </a:xfrm>
        </p:spPr>
        <p:txBody>
          <a:bodyPr/>
          <a:lstStyle/>
          <a:p>
            <a:pPr algn="just"/>
            <a:r>
              <a:rPr lang="en-US" dirty="0" smtClean="0"/>
              <a:t>Made by </a:t>
            </a:r>
            <a:r>
              <a:rPr lang="en-US" dirty="0" err="1" smtClean="0"/>
              <a:t>Malygina</a:t>
            </a:r>
            <a:r>
              <a:rPr lang="en-US" smtClean="0"/>
              <a:t> </a:t>
            </a:r>
            <a:r>
              <a:rPr lang="en-US" smtClean="0"/>
              <a:t>Valeria</a:t>
            </a:r>
            <a:r>
              <a:rPr lang="en-US" dirty="0" smtClean="0"/>
              <a:t>, 8a form, Municipal Gymnasium</a:t>
            </a:r>
            <a:endParaRPr lang="ru-RU" dirty="0"/>
          </a:p>
        </p:txBody>
      </p:sp>
      <p:sp>
        <p:nvSpPr>
          <p:cNvPr id="4" name="Дата 3"/>
          <p:cNvSpPr>
            <a:spLocks noGrp="1"/>
          </p:cNvSpPr>
          <p:nvPr>
            <p:ph type="dt" sz="half" idx="10"/>
          </p:nvPr>
        </p:nvSpPr>
        <p:spPr/>
        <p:txBody>
          <a:bodyPr/>
          <a:lstStyle/>
          <a:p>
            <a:fld id="{A039245B-3DAB-4863-B8D1-9EC50595C493}" type="datetime1">
              <a:rPr lang="ru-RU" smtClean="0"/>
              <a:pPr/>
              <a:t>25.03.2015</a:t>
            </a:fld>
            <a:endParaRPr lang="ru-RU" dirty="0"/>
          </a:p>
        </p:txBody>
      </p:sp>
    </p:spTree>
  </p:cSld>
  <p:clrMapOvr>
    <a:masterClrMapping/>
  </p:clrMapOvr>
  <p:transition>
    <p:pu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t>There are a lot of historical places in our town, connected with the Great Patriotic War</a:t>
            </a:r>
            <a:endParaRPr lang="ru-RU" sz="2400" dirty="0"/>
          </a:p>
        </p:txBody>
      </p:sp>
      <p:sp>
        <p:nvSpPr>
          <p:cNvPr id="3" name="Содержимое 2"/>
          <p:cNvSpPr>
            <a:spLocks noGrp="1"/>
          </p:cNvSpPr>
          <p:nvPr>
            <p:ph idx="1"/>
          </p:nvPr>
        </p:nvSpPr>
        <p:spPr>
          <a:xfrm>
            <a:off x="539552" y="1556792"/>
            <a:ext cx="3456384" cy="739464"/>
          </a:xfrm>
        </p:spPr>
        <p:txBody>
          <a:bodyPr>
            <a:normAutofit/>
          </a:bodyPr>
          <a:lstStyle/>
          <a:p>
            <a:r>
              <a:rPr lang="ru-RU" sz="2000" dirty="0" smtClean="0"/>
              <a:t>Улица имени 14 декабря</a:t>
            </a:r>
            <a:endParaRPr lang="ru-RU" sz="2000" dirty="0"/>
          </a:p>
        </p:txBody>
      </p:sp>
      <p:pic>
        <p:nvPicPr>
          <p:cNvPr id="3074" name="Picture 2" descr="https://upload.wikimedia.org/wikipedia/ru/thumb/1/18/%D0%9F%D0%B0%D0%BC%D1%8F%D1%82%D0%BD%D0%B8%D0%BA_%D0%B7%D0%B5%D0%BD%D0%B8%D1%82%D1%87%D0%B8%D1%86%D0%B0%D0%BC-%D0%B7%D0%B0%D1%89%D0%B8%D1%82%D0%BD%D0%B8%D0%BA%D0%B0%D0%BC_%D0%A3%D0%B7%D0%BB%D0%BE%D0%B2%D0%BE%D0%B9_%2856_%D0%B8_153_%D0%BE%D0%B7%D0%B0%D0%B4%29.jpg/220px-%D0%9F%D0%B0%D0%BC%D1%8F%D1%82%D0%BD%D0%B8%D0%BA_%D0%B7%D0%B5%D0%BD%D0%B8%D1%82%D1%87%D0%B8%D1%86%D0%B0%D0%BC-%D0%B7%D0%B0%D1%89%D0%B8%D1%82%D0%BD%D0%B8%D0%BA%D0%B0%D0%BC_%D0%A3%D0%B7%D0%BB%D0%BE%D0%B2%D0%BE%D0%B9_%2856_%D0%B8_153_%D0%BE%D0%B7%D0%B0%D0%B4%29.jpg"/>
          <p:cNvPicPr>
            <a:picLocks noChangeAspect="1" noChangeArrowheads="1"/>
          </p:cNvPicPr>
          <p:nvPr/>
        </p:nvPicPr>
        <p:blipFill>
          <a:blip r:embed="rId2" cstate="print"/>
          <a:srcRect/>
          <a:stretch>
            <a:fillRect/>
          </a:stretch>
        </p:blipFill>
        <p:spPr bwMode="auto">
          <a:xfrm>
            <a:off x="4716016" y="1412776"/>
            <a:ext cx="2952328" cy="3960440"/>
          </a:xfrm>
          <a:prstGeom prst="round2DiagRect">
            <a:avLst/>
          </a:prstGeom>
          <a:noFill/>
          <a:ln w="38100">
            <a:solidFill>
              <a:schemeClr val="tx2">
                <a:lumMod val="7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5" name="Прямоугольник 4"/>
          <p:cNvSpPr/>
          <p:nvPr/>
        </p:nvSpPr>
        <p:spPr>
          <a:xfrm>
            <a:off x="4860032" y="5517232"/>
            <a:ext cx="2664296" cy="584775"/>
          </a:xfrm>
          <a:prstGeom prst="rect">
            <a:avLst/>
          </a:prstGeom>
        </p:spPr>
        <p:txBody>
          <a:bodyPr wrap="square">
            <a:spAutoFit/>
          </a:bodyPr>
          <a:lstStyle/>
          <a:p>
            <a:r>
              <a:rPr lang="ru-RU" sz="1600" dirty="0" smtClean="0"/>
              <a:t>Памятник зенитчицам-защитникам Узловой</a:t>
            </a:r>
            <a:endParaRPr lang="ru-RU" sz="1600" dirty="0"/>
          </a:p>
        </p:txBody>
      </p:sp>
      <p:pic>
        <p:nvPicPr>
          <p:cNvPr id="3076" name="Picture 4" descr="http://img-fotki.yandex.ru/get/4214/alex-mescheriackov.1/0_3543f_151b4206_L.jpg"/>
          <p:cNvPicPr>
            <a:picLocks noChangeAspect="1" noChangeArrowheads="1"/>
          </p:cNvPicPr>
          <p:nvPr/>
        </p:nvPicPr>
        <p:blipFill>
          <a:blip r:embed="rId3" cstate="print"/>
          <a:srcRect/>
          <a:stretch>
            <a:fillRect/>
          </a:stretch>
        </p:blipFill>
        <p:spPr bwMode="auto">
          <a:xfrm>
            <a:off x="899592" y="2132856"/>
            <a:ext cx="3024336" cy="4104456"/>
          </a:xfrm>
          <a:prstGeom prst="round2DiagRect">
            <a:avLst/>
          </a:prstGeom>
          <a:noFill/>
          <a:ln w="38100">
            <a:solidFill>
              <a:schemeClr val="tx2">
                <a:lumMod val="7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8" name="Номер слайда 7"/>
          <p:cNvSpPr>
            <a:spLocks noGrp="1"/>
          </p:cNvSpPr>
          <p:nvPr>
            <p:ph type="sldNum" sz="quarter" idx="12"/>
          </p:nvPr>
        </p:nvSpPr>
        <p:spPr/>
        <p:txBody>
          <a:bodyPr/>
          <a:lstStyle/>
          <a:p>
            <a:fld id="{88ABF4D0-4DB8-4831-B5A6-1FA6FC748736}" type="slidenum">
              <a:rPr lang="ru-RU" smtClean="0"/>
              <a:pPr/>
              <a:t>10</a:t>
            </a:fld>
            <a:endParaRPr lang="ru-RU"/>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fade">
                                      <p:cBhvr>
                                        <p:cTn id="7" dur="2000"/>
                                        <p:tgtEl>
                                          <p:spTgt spid="3076"/>
                                        </p:tgtEl>
                                      </p:cBhvr>
                                    </p:animEffect>
                                  </p:childTnLst>
                                </p:cTn>
                              </p:par>
                              <p:par>
                                <p:cTn id="8" presetID="10" presetClass="entr" presetSubtype="0" fill="hold" nodeType="withEffect">
                                  <p:stCondLst>
                                    <p:cond delay="0"/>
                                  </p:stCondLst>
                                  <p:childTnLst>
                                    <p:set>
                                      <p:cBhvr>
                                        <p:cTn id="9" dur="1" fill="hold">
                                          <p:stCondLst>
                                            <p:cond delay="0"/>
                                          </p:stCondLst>
                                        </p:cTn>
                                        <p:tgtEl>
                                          <p:spTgt spid="3074"/>
                                        </p:tgtEl>
                                        <p:attrNameLst>
                                          <p:attrName>style.visibility</p:attrName>
                                        </p:attrNameLst>
                                      </p:cBhvr>
                                      <p:to>
                                        <p:strVal val="visible"/>
                                      </p:to>
                                    </p:set>
                                    <p:animEffect transition="in" filter="fade">
                                      <p:cBhvr>
                                        <p:cTn id="10"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067944" y="1340768"/>
            <a:ext cx="3960440" cy="5256584"/>
          </a:xfrm>
        </p:spPr>
        <p:txBody>
          <a:bodyPr>
            <a:noAutofit/>
          </a:bodyPr>
          <a:lstStyle/>
          <a:p>
            <a:r>
              <a:rPr lang="ru-RU" sz="2000" dirty="0" smtClean="0">
                <a:latin typeface="Arial" pitchFamily="34" charset="0"/>
                <a:cs typeface="Arial" pitchFamily="34" charset="0"/>
              </a:rPr>
              <a:t>Есть края красивее, я знаю,    Но душой нисколько не кривя,  Я на них тебя не променяю,     Узловая – родина моя.              Пусть твое название не звучно -  Мне на это незачем  пенять, - Сердцу моему оно </a:t>
            </a:r>
            <a:r>
              <a:rPr lang="ru-RU" sz="2000" dirty="0" err="1" smtClean="0">
                <a:latin typeface="Arial" pitchFamily="34" charset="0"/>
                <a:cs typeface="Arial" pitchFamily="34" charset="0"/>
              </a:rPr>
              <a:t>сузвучно</a:t>
            </a:r>
            <a:r>
              <a:rPr lang="ru-RU" sz="2000" dirty="0" smtClean="0">
                <a:latin typeface="Arial" pitchFamily="34" charset="0"/>
                <a:cs typeface="Arial" pitchFamily="34" charset="0"/>
              </a:rPr>
              <a:t>,  Как созвучно сыну слово мать. Для меня роднее нету края: Здесь моя любовь, работа, дом. Жизнь моя с тобою, Узловая, Неразрывным связана узлом!</a:t>
            </a:r>
          </a:p>
          <a:p>
            <a:pPr algn="r"/>
            <a:r>
              <a:rPr lang="ru-RU" sz="2000" dirty="0" smtClean="0"/>
              <a:t> Владимир Сапронов</a:t>
            </a:r>
          </a:p>
          <a:p>
            <a:endParaRPr lang="ru-RU" sz="2000" dirty="0"/>
          </a:p>
        </p:txBody>
      </p:sp>
      <p:pic>
        <p:nvPicPr>
          <p:cNvPr id="1026" name="Picture 2" descr="http://dic.academic.ru/pictures/wiki/files/85/Uzlovaya1.jpg"/>
          <p:cNvPicPr>
            <a:picLocks noChangeAspect="1" noChangeArrowheads="1"/>
          </p:cNvPicPr>
          <p:nvPr/>
        </p:nvPicPr>
        <p:blipFill>
          <a:blip r:embed="rId2" cstate="screen"/>
          <a:srcRect/>
          <a:stretch>
            <a:fillRect/>
          </a:stretch>
        </p:blipFill>
        <p:spPr bwMode="auto">
          <a:xfrm>
            <a:off x="467544" y="1196752"/>
            <a:ext cx="3312368" cy="2615027"/>
          </a:xfrm>
          <a:prstGeom prst="snip2DiagRect">
            <a:avLst/>
          </a:prstGeom>
          <a:noFill/>
          <a:ln w="38100">
            <a:solidFill>
              <a:schemeClr val="tx2">
                <a:lumMod val="7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1028" name="Picture 4" descr="http://icdn.lenta.ru/images/2013/10/08/18/20131008185514415/pic_b9174ac747b096a880f8f81651696592.jpg"/>
          <p:cNvPicPr>
            <a:picLocks noChangeAspect="1" noChangeArrowheads="1"/>
          </p:cNvPicPr>
          <p:nvPr/>
        </p:nvPicPr>
        <p:blipFill>
          <a:blip r:embed="rId3" cstate="print"/>
          <a:srcRect/>
          <a:stretch>
            <a:fillRect/>
          </a:stretch>
        </p:blipFill>
        <p:spPr bwMode="auto">
          <a:xfrm>
            <a:off x="323528" y="4199788"/>
            <a:ext cx="3600400" cy="2400267"/>
          </a:xfrm>
          <a:prstGeom prst="snip2DiagRect">
            <a:avLst/>
          </a:prstGeom>
          <a:noFill/>
          <a:ln w="38100">
            <a:solidFill>
              <a:schemeClr val="tx2">
                <a:lumMod val="7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6" name="Номер слайда 5"/>
          <p:cNvSpPr>
            <a:spLocks noGrp="1"/>
          </p:cNvSpPr>
          <p:nvPr>
            <p:ph type="sldNum" sz="quarter" idx="12"/>
          </p:nvPr>
        </p:nvSpPr>
        <p:spPr/>
        <p:txBody>
          <a:bodyPr/>
          <a:lstStyle/>
          <a:p>
            <a:fld id="{88ABF4D0-4DB8-4831-B5A6-1FA6FC748736}" type="slidenum">
              <a:rPr lang="ru-RU" smtClean="0"/>
              <a:pPr/>
              <a:t>11</a:t>
            </a:fld>
            <a:endParaRPr lang="ru-RU"/>
          </a:p>
        </p:txBody>
      </p:sp>
      <p:sp>
        <p:nvSpPr>
          <p:cNvPr id="8" name="Прямоугольник 7"/>
          <p:cNvSpPr/>
          <p:nvPr/>
        </p:nvSpPr>
        <p:spPr>
          <a:xfrm>
            <a:off x="251520" y="332656"/>
            <a:ext cx="7704856" cy="646331"/>
          </a:xfrm>
          <a:prstGeom prst="rect">
            <a:avLst/>
          </a:prstGeom>
        </p:spPr>
        <p:txBody>
          <a:bodyPr wrap="square">
            <a:spAutoFit/>
          </a:bodyPr>
          <a:lstStyle/>
          <a:p>
            <a:pPr algn="ctr"/>
            <a:r>
              <a:rPr lang="en-US" b="1" dirty="0" smtClean="0">
                <a:ln/>
                <a:solidFill>
                  <a:schemeClr val="accent1">
                    <a:lumMod val="75000"/>
                  </a:schemeClr>
                </a:solidFill>
              </a:rPr>
              <a:t> </a:t>
            </a:r>
            <a:r>
              <a:rPr lang="en-US" sz="3600" b="1" dirty="0" smtClean="0">
                <a:ln/>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I am proud of my native town</a:t>
            </a:r>
            <a:endParaRPr lang="ru-RU" sz="3600" b="1" dirty="0">
              <a:ln/>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1028"/>
                                        </p:tgtEl>
                                        <p:attrNameLst>
                                          <p:attrName>style.visibility</p:attrName>
                                        </p:attrNameLst>
                                      </p:cBhvr>
                                      <p:to>
                                        <p:strVal val="visible"/>
                                      </p:to>
                                    </p:set>
                                    <p:animEffect transition="in" filter="fade">
                                      <p:cBhvr>
                                        <p:cTn id="11" dur="1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Заголовок 16"/>
          <p:cNvSpPr>
            <a:spLocks noGrp="1"/>
          </p:cNvSpPr>
          <p:nvPr>
            <p:ph type="title"/>
          </p:nvPr>
        </p:nvSpPr>
        <p:spPr>
          <a:xfrm>
            <a:off x="4067944" y="320040"/>
            <a:ext cx="3960440" cy="1143000"/>
          </a:xfrm>
        </p:spPr>
        <p:txBody>
          <a:bodyPr>
            <a:normAutofit fontScale="90000"/>
          </a:bodyPr>
          <a:lstStyle/>
          <a:p>
            <a:pPr algn="ctr"/>
            <a:r>
              <a:rPr lang="en-US" dirty="0" smtClean="0"/>
              <a:t>Historical Page</a:t>
            </a:r>
            <a:endParaRPr lang="ru-RU" dirty="0"/>
          </a:p>
        </p:txBody>
      </p:sp>
      <p:sp>
        <p:nvSpPr>
          <p:cNvPr id="16" name="Номер слайда 15"/>
          <p:cNvSpPr>
            <a:spLocks noGrp="1"/>
          </p:cNvSpPr>
          <p:nvPr>
            <p:ph type="sldNum" sz="quarter" idx="12"/>
          </p:nvPr>
        </p:nvSpPr>
        <p:spPr/>
        <p:txBody>
          <a:bodyPr/>
          <a:lstStyle/>
          <a:p>
            <a:fld id="{88ABF4D0-4DB8-4831-B5A6-1FA6FC748736}" type="slidenum">
              <a:rPr lang="ru-RU" smtClean="0"/>
              <a:pPr/>
              <a:t>2</a:t>
            </a:fld>
            <a:endParaRPr lang="ru-RU"/>
          </a:p>
        </p:txBody>
      </p:sp>
      <p:sp>
        <p:nvSpPr>
          <p:cNvPr id="3" name="Содержимое 2"/>
          <p:cNvSpPr>
            <a:spLocks noGrp="1"/>
          </p:cNvSpPr>
          <p:nvPr>
            <p:ph idx="4294967295"/>
          </p:nvPr>
        </p:nvSpPr>
        <p:spPr>
          <a:xfrm>
            <a:off x="0" y="188913"/>
            <a:ext cx="3960813" cy="6192837"/>
          </a:xfrm>
        </p:spPr>
        <p:txBody>
          <a:bodyPr>
            <a:noAutofit/>
          </a:bodyPr>
          <a:lstStyle/>
          <a:p>
            <a:pPr algn="just"/>
            <a:r>
              <a:rPr lang="en-US" sz="2000" dirty="0" smtClean="0">
                <a:latin typeface="Arial" pitchFamily="34" charset="0"/>
                <a:cs typeface="Arial" pitchFamily="34" charset="0"/>
              </a:rPr>
              <a:t>April 26, 1872, Emperor Alexander 2 approved the Charter </a:t>
            </a:r>
            <a:r>
              <a:rPr lang="en-US" sz="2000" dirty="0" err="1" smtClean="0">
                <a:latin typeface="Arial" pitchFamily="34" charset="0"/>
                <a:cs typeface="Arial" pitchFamily="34" charset="0"/>
              </a:rPr>
              <a:t>Ryazhskaya-Vyazma</a:t>
            </a:r>
            <a:r>
              <a:rPr lang="en-US" sz="2000" dirty="0" smtClean="0">
                <a:latin typeface="Arial" pitchFamily="34" charset="0"/>
                <a:cs typeface="Arial" pitchFamily="34" charset="0"/>
              </a:rPr>
              <a:t> railway. In the summer of 1873 began the construction of the station </a:t>
            </a:r>
            <a:r>
              <a:rPr lang="en-US" sz="2000" dirty="0" err="1" smtClean="0">
                <a:latin typeface="Arial" pitchFamily="34" charset="0"/>
                <a:cs typeface="Arial" pitchFamily="34" charset="0"/>
              </a:rPr>
              <a:t>Khrushchevka</a:t>
            </a:r>
            <a:r>
              <a:rPr lang="en-US" sz="2000" dirty="0" smtClean="0">
                <a:latin typeface="Arial" pitchFamily="34" charset="0"/>
                <a:cs typeface="Arial" pitchFamily="34" charset="0"/>
              </a:rPr>
              <a:t>. In December 1874 the railroad was built, then - the depot for 12 locomotives, several residential homes, schools and hospitals.   Railroad defined way of life and the fate of the inhabitants of the village, which grew due to the inflow from the surrounding villages of hungry people.  </a:t>
            </a:r>
          </a:p>
          <a:p>
            <a:pPr algn="just"/>
            <a:r>
              <a:rPr lang="en-US" sz="2000" dirty="0" smtClean="0">
                <a:latin typeface="Arial" pitchFamily="34" charset="0"/>
                <a:cs typeface="Arial" pitchFamily="34" charset="0"/>
              </a:rPr>
              <a:t>So my native town has appeared on the map in 1873. Since that time our town has always been a very important railway station.</a:t>
            </a:r>
            <a:endParaRPr lang="ru-RU" sz="2000" dirty="0">
              <a:latin typeface="Arial" pitchFamily="34" charset="0"/>
              <a:cs typeface="Arial" pitchFamily="34" charset="0"/>
            </a:endParaRPr>
          </a:p>
        </p:txBody>
      </p:sp>
      <p:sp>
        <p:nvSpPr>
          <p:cNvPr id="1026" name="AutoShape 2" descr="http://www.uzlovaya1.ru/istorija/uchiichse.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8" name="AutoShape 4" descr="http://www.uzlovaya1.ru/istorija/uchiichse.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0" name="AutoShape 6" descr="http://www.uzlovaya1.ru/istorija/uchiichse.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2" name="AutoShape 8" descr="http://www.uzlovaya1.ru/istorija/uchiichse.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4" name="AutoShape 10" descr="http://www.uzlovaya1.ru/istorija/uchiichse.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6" name="AutoShape 12" descr="http://www.uzlovaya1.ru/istorija/uchiichse.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8" name="AutoShape 14" descr="http://www.uzlovaya1.ru/istorija/uchiichse.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40" name="AutoShape 16" descr="http://www.uzlovaya1.ru/istorija/uchiichse.jpg"/>
          <p:cNvSpPr>
            <a:spLocks noChangeAspect="1" noChangeArrowheads="1"/>
          </p:cNvSpPr>
          <p:nvPr/>
        </p:nvSpPr>
        <p:spPr bwMode="auto">
          <a:xfrm>
            <a:off x="155575" y="-1851025"/>
            <a:ext cx="4943475" cy="386715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42" name="AutoShape 18" descr="http://www.uzlovaya1.ru/istorija/uchiichse.jpg"/>
          <p:cNvSpPr>
            <a:spLocks noChangeAspect="1" noChangeArrowheads="1"/>
          </p:cNvSpPr>
          <p:nvPr/>
        </p:nvSpPr>
        <p:spPr bwMode="auto">
          <a:xfrm>
            <a:off x="155575" y="-1851025"/>
            <a:ext cx="4943475" cy="386715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44" name="AutoShape 20" descr="http://www.uzlovaya1.ru/istorija/uchiichse.jpg"/>
          <p:cNvSpPr>
            <a:spLocks noChangeAspect="1" noChangeArrowheads="1"/>
          </p:cNvSpPr>
          <p:nvPr/>
        </p:nvSpPr>
        <p:spPr bwMode="auto">
          <a:xfrm>
            <a:off x="155575" y="-1851025"/>
            <a:ext cx="4943475" cy="386715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46" name="AutoShape 22" descr="http://www.uzlovaya1.ru/istorija/uchiichse.jpg"/>
          <p:cNvSpPr>
            <a:spLocks noChangeAspect="1" noChangeArrowheads="1"/>
          </p:cNvSpPr>
          <p:nvPr/>
        </p:nvSpPr>
        <p:spPr bwMode="auto">
          <a:xfrm>
            <a:off x="155575" y="-1851025"/>
            <a:ext cx="4943475" cy="3867150"/>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7170" name="Picture 2" descr="http://www.uzlovaya1.ru/istorija/uchiichse.jpg"/>
          <p:cNvPicPr>
            <a:picLocks noChangeAspect="1" noChangeArrowheads="1"/>
          </p:cNvPicPr>
          <p:nvPr/>
        </p:nvPicPr>
        <p:blipFill>
          <a:blip r:embed="rId2" cstate="print"/>
          <a:srcRect/>
          <a:stretch>
            <a:fillRect/>
          </a:stretch>
        </p:blipFill>
        <p:spPr bwMode="auto">
          <a:xfrm>
            <a:off x="4211960" y="2852936"/>
            <a:ext cx="3899867" cy="3096344"/>
          </a:xfrm>
          <a:prstGeom prst="rect">
            <a:avLst/>
          </a:prstGeom>
          <a:noFill/>
        </p:spPr>
      </p:pic>
      <p:sp>
        <p:nvSpPr>
          <p:cNvPr id="18" name="TextBox 17"/>
          <p:cNvSpPr txBox="1"/>
          <p:nvPr/>
        </p:nvSpPr>
        <p:spPr>
          <a:xfrm>
            <a:off x="4355976" y="2276872"/>
            <a:ext cx="2767104" cy="369332"/>
          </a:xfrm>
          <a:prstGeom prst="rect">
            <a:avLst/>
          </a:prstGeom>
          <a:noFill/>
        </p:spPr>
        <p:txBody>
          <a:bodyPr wrap="none" rtlCol="0">
            <a:spAutoFit/>
          </a:bodyPr>
          <a:lstStyle/>
          <a:p>
            <a:r>
              <a:rPr lang="en-US" dirty="0" smtClean="0"/>
              <a:t>The first railway workers</a:t>
            </a:r>
            <a:endParaRPr lang="ru-RU" dirty="0"/>
          </a:p>
        </p:txBody>
      </p:sp>
    </p:spTree>
  </p:cSld>
  <p:clrMapOvr>
    <a:masterClrMapping/>
  </p:clrMapOvr>
  <p:transition>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427168" cy="1020728"/>
          </a:xfrm>
        </p:spPr>
        <p:txBody>
          <a:bodyPr>
            <a:noAutofit/>
          </a:bodyPr>
          <a:lstStyle/>
          <a:p>
            <a:r>
              <a:rPr lang="ru-RU" sz="2400" dirty="0" smtClean="0"/>
              <a:t>Герб и флаг Муниципального образования</a:t>
            </a:r>
            <a:br>
              <a:rPr lang="ru-RU" sz="2400" dirty="0" smtClean="0"/>
            </a:br>
            <a:r>
              <a:rPr lang="ru-RU" sz="2400" dirty="0" smtClean="0"/>
              <a:t>«Город узловая и </a:t>
            </a:r>
            <a:r>
              <a:rPr lang="ru-RU" sz="2400" dirty="0" err="1" smtClean="0"/>
              <a:t>узловского</a:t>
            </a:r>
            <a:r>
              <a:rPr lang="ru-RU" sz="2400" dirty="0" smtClean="0"/>
              <a:t> района</a:t>
            </a:r>
            <a:endParaRPr lang="ru-RU" sz="2400" dirty="0"/>
          </a:p>
        </p:txBody>
      </p:sp>
      <p:sp>
        <p:nvSpPr>
          <p:cNvPr id="3" name="Содержимое 2"/>
          <p:cNvSpPr>
            <a:spLocks noGrp="1"/>
          </p:cNvSpPr>
          <p:nvPr>
            <p:ph idx="1"/>
          </p:nvPr>
        </p:nvSpPr>
        <p:spPr>
          <a:xfrm>
            <a:off x="457200" y="1484784"/>
            <a:ext cx="7239000" cy="1296144"/>
          </a:xfrm>
        </p:spPr>
        <p:txBody>
          <a:bodyPr/>
          <a:lstStyle/>
          <a:p>
            <a:r>
              <a:rPr lang="ru-RU" dirty="0" smtClean="0"/>
              <a:t>«Дорогами доброты по полям надежды колесо приводит к богатству и достатку».</a:t>
            </a:r>
            <a:endParaRPr lang="ru-RU" dirty="0"/>
          </a:p>
        </p:txBody>
      </p:sp>
      <p:sp>
        <p:nvSpPr>
          <p:cNvPr id="17410" name="AutoShape 2" descr="data:image/jpeg;base64,/9j/4AAQSkZJRgABAQAAAQABAAD/2wCEAAkGBxQSDxQUEhQWFRUVFBUWFxQXFRQWFxYVGBcWFhQeGBQZHSggGBolHBUUITEhJTU3MjAuFx8zRDMvNygtLi0BCgoKDg0OGxAQGywkICYsLS4wNSwsNSwsMCwsLCw0LCwsLCw2LCwsLSwsLCwsLC0sLCw0LCwsLCwsLCwsLCwsLP/AABEIAK8AiwMBEQACEQEDEQH/xAAbAAEAAgMBAQAAAAAAAAAAAAAABQYDBAcCAf/EAEoQAAIBAgIFBgkHCQcFAAAAAAECAwARBCEFBhIxQRNRUmFxsiIyQnKBkZOh0TM0U2JzkrMHFBdDVIKxwdIjJDVjouHwFiVElNP/xAAbAQEAAgMBAQAAAAAAAAAAAAAABAYBAwUCB//EADsRAAIBAgMEBgoCAQIHAAAAAAABAgMEETFRBRIhcTI0QVJhkQYTFCKBobHB0fAz4XIVQiMkU2KSovH/2gAMAwEAAhEDEQA/AJOfVBpsGmIgeQyEOXj5STwvDbNfCyPV/wAOualmmQrulWkt6jJp6FOZSDYtICMiOUkyPHjWjflqcF3lwng5M+Z9J/aSf1U35aj22477GfSf2knxpvy1Httx32M+k/tJPjTflqPbbjvsZ9J/aSfGm/LUe23HfYz6T+0k/qpvy1Httx32M+k/tJPjTflqPbbjvsZ9J/aSfGm/LUe23HfYz6T+0k+NN+Wo9tuO+xn0n9pJ/VTflqPbbjvsZ9J/aSfGm/LUe23HfYz6T+0k+NN+Wo9tuO+xn0n9pJ8ab8tR7bcd9jPpP7ST+qm/LUe23HfYz6T+0k+NN+Wo9tuO+ywarary4ttrakSIHwn25M+cL4WZ6+Hur3Del2k6zV1Xe85tR/cjPjgYJpIo3cIkjqoLscto8SakHdOh6ofMYex/xHoCP1s1RTFAyR2Sbn8l+puY9da5097iQLyxjXWK4S/czleKwzxuUkUqymxU7xUdrArdSnKnLdksGYqweRQChgUAoZFAKAUMChkUAoBQFw1R1Nae0s4Kxb1Xc0nwX+NbYU8eLOtZbOc/fq5aanToYgihVAVVFgBkAKkHeSSWCOU6f+dz/bSd40MnQdUPmMPY/wCI9ATFAQusmrkeMTwvBkA8GQDMdR516q8ygpEa5tYV44Sz7Gcl0voqTDSmOVbHeDwYc6niKiyi08GVmvbzoy3ZGlWDSKGBQCgFDIoYFAKAUMgC+QoEm3gjomqGpOzabFDPIrEeHMX6/q1vhT7Wd6y2duYTq56aF9rcdcUBybT/AM7n+2k7xoDoOqHzGHsf8R6AmKAUBo6X0VHiYjHKtxwPlKedTwNYcU1gzVVowqx3Zo5LrJq7Jg3s3hIfFkAyPUeZuqo0oOJWruznQeq1IavBDFAKAUAoBQCgMuGw7SOERSzMbBRvJrKWJ7hCU5bsVizqWqWqC4a0ktnm4dGPs5z11IhT3eLLJZ2MaC3pcZfTkWqthPFAKA5Np/53P9tJ3jQHQdUPmMPY/wCI9ATFAKAUBhxeGSVCkihlYWINYaxPMoqSwa4HLNbNUXwpMkd3hPHyk6m6uuo86e7kV682e6Xvw4x+hVmYC3XkBxJ5gOJrW3gsWc+FOU3uxWL8CRw+hMQ4uImUc72j9zEGoFTalrB4b+L8OP0OpS2Jd1Fi1hzM/wD01P8A5XtR8K0/6xR7sv8AxJa9HK/bJfM8S6vYgbow/mOjH1Xr1Ha9s+k3HmmjTU2BdRWKwfJ/kjJVKtsuCjdFgVa3Yd4666FOpCot6DTXg8TlVrarReFSLRuaJ0XJiZRHEtzxPBRzk8BWxJt4IULedaW7E6zq1q3Hg0y8KQjwpCMz1LzLUmMFEs1tawoRwWfaybr2SRQCgFAcm0/87n+2k7xoDoOqHzGHsf8AEegJigFAKAUBXtIaaMl0gtsm4MpG0G4ERpufj4R8EddcbaG2IW7cKeEpLPRc/wAIk0bZ1OLyI3RehI4fEUITvIzc9shz9AqmXV/Os8ZPe55fCP5JtG3pUVhTikSK4ZRwF+c5n1mocq9R8MfsbjJYVqxYPDwKd6g+gV7jVnHJsGtjNGrIuywDL0XG0vovmO0VvpXcoS3snquD/DPMoxksJLFGDQ39yuiR3jY3ZP1g60f9YB0DmOB4VabDbuC3a3Fd5dn+S+6IErCFNP1Kw8C14XErIgdCGU7iPUQRwIOVqtMZKSxWREM1ZAoBQCgOTae+dz/bSd40Bq6sazyYN2HjxGSTajvu8NrleY/xqPvuMmcKV9KhcTT4xx/cDrOjdIRzxiSJgyn1g8xHA1vTT4o7VOpGpHei8UbVZPYoCt6bxplYwp4gOy9v1jcUB6A8o+jnrg7Y2n6leppvB4cX3V+X2eZLtqG/70sj1h4Avba17WyG4AcB1VRalVz4LL9+Z0TwcQWcpEhkceNY2VL7tt/J7Mz1VP2fsivecVwjq/tqaateMOZr6Z0HjGhJjxAEgz5NECqRzB2uS3XkDzCrVR9HbWmuOMn4/hHLurm4lD/gtJmLVh3OETlSxfwg2141wxGfXVQ2pTjTu5wisEmdG0lOVGLnnhx5kRqhgsbOzOZ2SIM4BdQ+1mbBVPDdnerfHYtrXppuGHBcVw7Dj0bm79dPefuJvDFfQseIeSD5dRsfTJfYHW6nOPtzHXXEv/R2rRTnRe8tO3+/3gdeldKXCXAzOgYWOY/5axqvRnKDxRKNOKVsPIXW5U5ug/WAb2A+lUD94C3NVm2PtX1L3JdB/wDq9f8AF/Ii3FDfW8sy0xSBlDKQVYAgjcQcwRV1Oae6AUBQtb9dtm8OFNzmGlG4dSc5660zqdiORe7RUPcpZ66FN0WbxXOZLyG/XyjV7p9FE6ybdCLehGcW8+TvtUefSZXL3rE+ZJ6C03LhJNuM5G20h8Vh1/GkZOORi2up0JYxy7Udb0Dp2LFx7UZswttIfGU/zHXUmMlLIs1C4hWjvRMmm8YY4vA8dyEQngTva3HZALeitF3cq2oyqvs+b7F5kqnDfkokNo7DhVFt1rLfM7POTxJOZPXXzW7qynNqTxeOL8X/AFkdhJJYI+aTmKhRtGNWNnmtfk14nqJ3AnIbzuqTsm2oV7hRrSwWmr0NVecoxxiixYDDxxxqsQATeLG4N877XlE778a+kxiorBLBHJbxNisgrGj/ABW+1l/Eavm22uvVOf2Otb/xoldW/mcPmfzNfRKH8UeS+hy5dJklW08lVISLE8nAdqM32kXMQOM7bW4A9DeOw5U30jtLeDVWLSm81r4/uZPtZyfB5G1NHtLbcd4PMeFVenPclj+4E0auYnZdoTuN5E6je0qdgJDDqc81X/Yd362i6Unxjl4xeX4ObdU92WK7SdmlVFLMQqqLkk2AA5zXbIjaSxZzLW/XIz3igJWLczbmk5+xf41HnUx4I4N7tFz9yllrqU6tRyCS0V8kPOk77VKp9FFsserw5EZxbz5O+1R59JldvesT5n2vJFNjR+OkgkEkTFWHEe8EcR1VlNp4o20q06Ut6D4l9wenDjyrFdjk12CPJMkhu5HYiD2hribeueEIc5P4cF8/oXbZNZV4Orhh2E5LIFUsTZVBJPMALn3VSknJ4LNnWbwNVcYyKpxEZiDAENfaTwtwZrDYbMCx48TXbvtg3Fst6Pvx8M18DRTuYz4PgZI4GiO1h2CXNzGReJue6+STzr76xYbdr2vuy96OjzXJirbxnxXBklgtMqzBJRyUh3KxurH6km5uzI9VXSy2jQu4403x0efkc+pSlDMr+B0pGFbNmHKS+Escjr8ox8ZVIPoqlbXoTleVGsM9UuzmdChJKmiU0NpaKPBQXbaLL4KJ4TsQTeyjdbiTkONXn19OjQjOpJJYL6fM5265SaSPE8ss3jnko/o0PhHz5B3V9Zqq3/pJKeMLZYLV5/Bdn7kTaVqlxkYllVCIoU2mAyiQDwQdxY7kG/M7899ce02fc3096K5yeXn2m+dWFNGTCSswYOoV0Yqyg7QBFiLGwuCCp9Na9o2UrOu6TeOTx1M0qm/HE09IziBxMfFjZZGt0PEm7bI21+7XR2Jcerrwfjuvk8vma7pL1Tb7OJT9ataZMW2yLpCDknS625z1cKus5uRRby+lXe7HhH68yvV4OeKAktFfJDzpO+1SqfRRbLHq8ORGcW8+TvtUefSZXb3rE+Z9ryRRQF31EjtDfpSyN91UQfwqo7dljWl4RivNtl72HFKzj44/UsOlQDFsnc7xxnzXkVW9xNc7ZEN+9pp64+XE6Vd4U2Whxe4IuDvBzBB33FfTDkELPoUpnhiFH0LX5M+ad8Z7Ljq41xr/AGJb3WMl7stV90SKVxKHDNEPiF5ebkZYyqookkRwLMSxEQvuZbo5y6I66qNxZ1tncZ9J8ItadrXml5k2M41cjdmxqIwU9XDIc1QqdrUqR30b8DUx8awyCdVzYokmyty6sdlMhmWDMLdpFe7dTrr2fN/7ef8AZrlhH3iSg0fLNm5MMfRFjK3a26MdQuesVabD0chDCdy8Xosvjr+5kOrdN8IExhMIkS7MahRvy4niSd5PWas8YqKwisERG8cyFxQ2cbKODRQv+9eWM+6OP1VTfSmnhUpz1TXl/wDSdZvg0aem4duJlPlxyoexo2FcGznuy3tHF+TRLmt6LXgcpia6g84B91fRXmfMZLBtHqsGBQElor5IedJ32qVT6KLXY9XhyIzi3nyd9qjz6TK7e9YnzPteSKKAu+ocl4AOjLKv3gjj3GqjtyOFaXiovyxRfNiSxs4+GP1JXW+PawM3Uob0KwY+4Gubsqe7eU344eZLvoOdvOK0f0NDVHXbZtDijluWU7x1P1ddfRoVOxlUstpY+5Vfx/P5LXiNObVxhgJTu5Qn+yX94fKdi9lxUG/2xb2nBvGWi++hYKdCU+RDyFopxLLIXEirG7myqjKzGKwGSoeUcdpGZqnXl9U2isZJYx4pLR583wT8yfCmqWRsz4BXbaN+sDjUKleTpw3ESMTBpJuUdYFJvtJI5U5xqrbSm/AllFuw81erWcqD9oWay8X/AF2/A1TSl7pIwaUliymBlT6VB4YH14x43av3at2z/SKlWwhX92WvY/x8fMhVbWUeMeJi0/rfDBEDGyyuwuiqbjtYjcOrfXflUSWKOTdXcLdcc9Ct6mYyTETYmaVixPJJfgLbbEAcAA65ddU30lqYypxejf0/DJew6k6tOdSfa/oib0zMEiZj5KSuexY2JriWcN6W7q4rzaO1J4RbOTwrZVHMAPdX0V5nzGTxk2e6weRQElor5IedJ32qVT6KLZY9XhyIzi3nyd9qjz6TK7e9YnzPteSKKAsmpGK2ZJUPHYlA61usn+lk+6a4G3KO9uT1xj58Y/PEtvo5WxhOk+zj5l9miDoytmrKVI5wRY+41T4ycJKSzRZGsUVjQ2pUcdjO3LMNy2smW4lfKPbl1V3Lzbtast2kt1fPz7P3icq02PQoS32sX49nIsK4gsxSBOUZcjbwY06mfcD9UXPVWmw2NcXj3ujHV/bX94k+pXjDh2m/hdBrcNORM3RItEvmxm9+1rns3VdLHZVvZr3FjLV5/wBHPqVpTzIPA6NUq1mkA5SQbIkcAAOwAAvkLDhVN2tV3LycUlnoifQWMEyQ0PoaJ8JE1ikmzflUNnuSc2Y32+xr1d3aUa9vGFSKawXw4dmhz9+UZNpnmflIPlhtIP1yA2A53TMp2i445VVNoejtSl79v7y07f7JtK6T4S4EZpfV2DFDbHguRcSpbPm2hucf8uK5lntO4s3uritH+8Dzd2FC6j7646rMz6t6J/NYNgkMxZmZgCASchkfqhR6K1bQvPa63rMMFgkl++J7s7VW1FUlxwI7XTFbOHkHSAi7ds3f/QD66nbHouVaHPe+Ecvma9p1lRtZy8MPMoFXU+digFASWivkh50nfapVPootlj1eHIjOLefJ32qPPpMrt71ifM+15IooDPgcWYZUkUX2Dcr0lOTj0i/ptUe6t1cUpU325eD7GTtn3btq6n2ZPkdS0biVdBsnaBUMp6SHxT/L0VQLmm4yxaw7H4PtPoaaaxRoa2YWeTDnkGYEZsi5F1tmA28Hs37qkbLq29OunXjitX2PXAiX0K06LVF4S/fIsOqmz+YwbNrcmu7geOXA19Kg8Ypo5lNNQSlngS1ej2VjR/it9rL+I1fNttdeqc/sda3/AI0SurfzOHzP5mvolD+KPJfQ5cukySraeSiYHDudITyRNs4baICixSR7DaKjcADe5G8+mqZ6R1rdy3Ek59r0Wj1f0JNlTrKcpSfudi+5NzSbK39Q5zwFVinBzlgdM5xrXpDlJ9gG6xXBI3NKfHPYMlHY1XbY9tuU3Va4yy/xWXnn5FQ9ILzfqKjHJZ8yFrrlcFAKGSS0V8kPOk77VKp9FFrserw5EZxbz5O+1R59JldvesT5n2vJFFAKAntWNN8i3JyNZCbo53Rsd4Y9Bvce3LibV2f6xOrTWL/3LVarxXzLRsTaaX/L1Xyf2/B0KGba6iN45v8AbrqnVKbh4rUtRj5BkYvA2wxN2Ujajc/WW4sfrCx7d1dTZ22q1p7nSjo+zkzRVt4z49puR6dI+WhdeuMcqvo2Rte6rbbbds6y4y3X/wB3D55EGdtUj2Ymhoxrxk2IvJIRdSpsXYjwWAI9NUza84zvJyi01j2cVkT6CappM96G0yEw0aCOZnVbEcmyC9z5T2Hqq7f6rZ0aUd6oslwXF5eH3IHqZyk8EfcQ0s+UpCR/QoSdr7STIkfVAA6zVev/AEknUThbrdWrz+GhJp2qXGRkJVF4KoHYAOFhVaSlOWC4tkwqutOnuTBRDaUjL/KU+Ufrkbhw3139l7N9a8X0Fm+89F4avtOXtTaMbSngum8vyUcCreUOUnJtvM+0PIoZFASWivkh50nfapVPootdj1eHIjOLefJ32qPPpMrt71ifM+15IooBQChkmtC6wvDZHu8YyUjx4x9Unxl+qf8AauPe7KjVxnSwTeaeT/D8SxbO246aVOvxWvb8S9YHSiyC48LIHIEMAd21GfCWqtcWM6UsJJxej+zyZbIVIzWMXibkc6tuIPpz9VQ5UpxzR7MleAeXcDeQO02rMYSlkga8+OVVJysPKY7KD94/yqRC1lKW689Fxfkg2lxZU9YdZHVikYIe3jupULfoRtmTbym9VWOy2K86y3Vp2vm+xeCOFtHbMaH/AA6axl8l+Sok3JJJJJJJOZJO8k8TVjjFRSjFYJFOq1Z1ZOc3i2KyaxQCgFASWivkh50nfapVPootlj1eHIjOLefJ32qPPpMrt71ifM+15IooBQCgFAdq0fgI5cJByiBiIksfKXIbmGYqS4RnDdkk14lzotqEcNEY59XQfEmkHMHCSqPvDa/1VzZ7EtJPGKcf8Xh8siXG5qLtMB1fl+lh/wDXk/8AvWj/AECj/wBSfy/B79sn4HuPV0+XNb7KJE977Z9RrZHYVsuk5S5v8YHl3dRkhhdERIwYLtONzuS7DsLbvRXSoWtGgsKUUuRolOUs2cv1/wD8Ql7E7orxU6TKxtTrD5IrteDnCgFAKAUBJaK+SHnSd9qlU+ii2WPV4ciN8pvtJO+1R59JldvesT5ivJFFAKAUMigO6aFH91h+yTuipkckXKl0I8kbtZPYoBQCgORflCH/AHCTzU7oqLU6RWtqdYfJFbrwc8UMCgFAKGST0Sh5EZeVJ+I1SqfRRa7Hq8ORH4kWmmHRxE6+qVxUefSZX75YXEjxXkhigFDIoBQHdtED+7Q/ZR90VMjki5U+guSNusnsUAoBQHI/yiD/ALg/mx90VGqdIrW1OsfBFarWc8UMCgFDIoYLtqXo0yYFHsTd5uHNNIP5VKp9FFts1hQgvArmtOE5LSOKS1v7ZpB1iW0l/WzD0Vpqr3jibUhu18dURlazmigFAKGRQHd9FfN4fso+4KmRyLlT6C5I2qyexQCgFAck/KL/AIg/mR90VGqdIre1P5/gis1rOcKGBQCgPjGwvzZ0MpYvA7VqDo3k9GYYMCCY9sjmMjGQ+96mJYIuVOO5BR0RBflQ1XklK4vDoXdE2JY1F2dAboyAb2W7ZcQ3Vn4qR3kRb619fDhmsjmCSqdxGW8cR2jeDUdporU6U6bwmmj3WDWKAUAoZO76K+bw/ZR9wVMWRcqfRXI2qyexQCgFAck/KN/iD+ZH3RUar0it7U/n+CKzWs5ooBQHwkDfQzhiS2qurr6QmCqD+bhgZprHZKg3ZEbczsMstwN+atsIPHFnXsLGe+qlRYJZHeEUAAAWAFgOYDdUg7x6oCM0jq/hZzebDxSHnZFJ9dqB8eDI1tQtHn/xkHYWH8DWN1aGv1VPuryPP6P9H/sy/ef403VoPU0+6vIfo/0f+zL95/jTdWg9TT7q8h+j/R/7Mv3n+NN1aD1NPuryNn/o/C2sFkFt2zPOtuyz1k2GvNoGeDwsHO7gf+NiGMiMBwSY/wBpGx5yWHVQG3onSa4iPaUFSrFJI2yeOQeMrjgRl1EEEZEUBHQzT44n83fkMMCV/OAoaWYjImAMCqoOmQb8BbMgbqaoYfe5nkPFnxE5v6AwUegUBim1FwLm7QbR52eQn1lqxgjxKnGTxaT+B4/R/o/9mX7z/Gm6tDHqafdXkP0f6P8A2ZfvP8abq0HqafdXkfRqBo/9mX7z/Gm6tB6qn3V5Gxh9TMAhBXCQ3GdygY+s0wR6jGMclgTkaBQAoAA3ACwHYKyej1QCgFAKAUAoBQCgFAVPWbQEsmIU4dthMTaHF52PJKCwZOaS21HfmcdGgLTBEqKFUBVUABRkABkABQHugFAKAUAoBQCgFAf/2Q=="/>
          <p:cNvSpPr>
            <a:spLocks noChangeAspect="1" noChangeArrowheads="1"/>
          </p:cNvSpPr>
          <p:nvPr/>
        </p:nvSpPr>
        <p:spPr bwMode="auto">
          <a:xfrm>
            <a:off x="155575" y="-998538"/>
            <a:ext cx="1657350" cy="2085976"/>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4098" name="Picture 2" descr="http://dic.academic.ru/pictures/wiki/files/67/Coat_of_Arms_of_Uzlovaya_(Tula_oblast).png"/>
          <p:cNvPicPr>
            <a:picLocks noChangeAspect="1" noChangeArrowheads="1"/>
          </p:cNvPicPr>
          <p:nvPr/>
        </p:nvPicPr>
        <p:blipFill>
          <a:blip r:embed="rId2" cstate="print"/>
          <a:srcRect/>
          <a:stretch>
            <a:fillRect/>
          </a:stretch>
        </p:blipFill>
        <p:spPr bwMode="auto">
          <a:xfrm>
            <a:off x="683568" y="2852936"/>
            <a:ext cx="2016224" cy="2808312"/>
          </a:xfrm>
          <a:prstGeom prst="rect">
            <a:avLst/>
          </a:prstGeom>
          <a:noFill/>
          <a:ln w="38100">
            <a:solidFill>
              <a:schemeClr val="tx2">
                <a:lumMod val="7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4100" name="Picture 4" descr="Флаг"/>
          <p:cNvPicPr>
            <a:picLocks noChangeAspect="1" noChangeArrowheads="1"/>
          </p:cNvPicPr>
          <p:nvPr/>
        </p:nvPicPr>
        <p:blipFill>
          <a:blip r:embed="rId3" cstate="print"/>
          <a:srcRect/>
          <a:stretch>
            <a:fillRect/>
          </a:stretch>
        </p:blipFill>
        <p:spPr bwMode="auto">
          <a:xfrm>
            <a:off x="3923928" y="3068960"/>
            <a:ext cx="3672408" cy="2304256"/>
          </a:xfrm>
          <a:prstGeom prst="rect">
            <a:avLst/>
          </a:prstGeom>
          <a:noFill/>
          <a:ln w="38100">
            <a:solidFill>
              <a:schemeClr val="tx2">
                <a:lumMod val="7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8" name="Номер слайда 7"/>
          <p:cNvSpPr>
            <a:spLocks noGrp="1"/>
          </p:cNvSpPr>
          <p:nvPr>
            <p:ph type="sldNum" sz="quarter" idx="12"/>
          </p:nvPr>
        </p:nvSpPr>
        <p:spPr/>
        <p:txBody>
          <a:bodyPr/>
          <a:lstStyle/>
          <a:p>
            <a:fld id="{88ABF4D0-4DB8-4831-B5A6-1FA6FC748736}" type="slidenum">
              <a:rPr lang="ru-RU" smtClean="0"/>
              <a:pPr/>
              <a:t>3</a:t>
            </a:fld>
            <a:endParaRPr lang="ru-RU"/>
          </a:p>
        </p:txBody>
      </p:sp>
    </p:spTree>
  </p:cSld>
  <p:clrMapOvr>
    <a:masterClrMapping/>
  </p:clrMapOvr>
  <p:transition>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444664"/>
          </a:xfrm>
        </p:spPr>
        <p:txBody>
          <a:bodyPr>
            <a:normAutofit fontScale="90000"/>
          </a:bodyPr>
          <a:lstStyle/>
          <a:p>
            <a:pPr algn="ctr"/>
            <a:r>
              <a:rPr lang="en-US" dirty="0" err="1" smtClean="0"/>
              <a:t>Uzlovaya</a:t>
            </a:r>
            <a:r>
              <a:rPr lang="en-US" dirty="0" smtClean="0"/>
              <a:t> on the map</a:t>
            </a:r>
            <a:endParaRPr lang="ru-RU" dirty="0"/>
          </a:p>
        </p:txBody>
      </p:sp>
      <p:sp>
        <p:nvSpPr>
          <p:cNvPr id="18436" name="AutoShape 4" descr="http://narlist.ru/wp-content/uploads/2013/03/uzlovaya.jpg"/>
          <p:cNvSpPr>
            <a:spLocks noChangeAspect="1" noChangeArrowheads="1"/>
          </p:cNvSpPr>
          <p:nvPr/>
        </p:nvSpPr>
        <p:spPr bwMode="auto">
          <a:xfrm>
            <a:off x="155575" y="-1455738"/>
            <a:ext cx="5705475" cy="3038476"/>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8438" name="AutoShape 6" descr="http://narlist.ru/wp-content/uploads/2013/03/uzlovaya.jpg"/>
          <p:cNvSpPr>
            <a:spLocks noChangeAspect="1" noChangeArrowheads="1"/>
          </p:cNvSpPr>
          <p:nvPr/>
        </p:nvSpPr>
        <p:spPr bwMode="auto">
          <a:xfrm>
            <a:off x="155575" y="-1455738"/>
            <a:ext cx="5705475" cy="3038476"/>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052" name="Picture 4" descr="http://static-maps.yandex.ru/1.x/?lang=ru-RU&amp;ll=38.157595,53.972176&amp;size=555,350&amp;z=12&amp;==&amp;l=map&amp;pt=38.157595,53.972176,pm2lbl"/>
          <p:cNvPicPr>
            <a:picLocks noChangeAspect="1" noChangeArrowheads="1"/>
          </p:cNvPicPr>
          <p:nvPr/>
        </p:nvPicPr>
        <p:blipFill>
          <a:blip r:embed="rId2" cstate="print"/>
          <a:srcRect/>
          <a:stretch>
            <a:fillRect/>
          </a:stretch>
        </p:blipFill>
        <p:spPr bwMode="auto">
          <a:xfrm>
            <a:off x="683568" y="1052736"/>
            <a:ext cx="6912768" cy="5112568"/>
          </a:xfrm>
          <a:prstGeom prst="rect">
            <a:avLst/>
          </a:prstGeom>
          <a:noFill/>
          <a:ln w="38100">
            <a:solidFill>
              <a:schemeClr val="tx2">
                <a:lumMod val="7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7" name="Номер слайда 6"/>
          <p:cNvSpPr>
            <a:spLocks noGrp="1"/>
          </p:cNvSpPr>
          <p:nvPr>
            <p:ph type="sldNum" sz="quarter" idx="12"/>
          </p:nvPr>
        </p:nvSpPr>
        <p:spPr/>
        <p:txBody>
          <a:bodyPr/>
          <a:lstStyle/>
          <a:p>
            <a:fld id="{88ABF4D0-4DB8-4831-B5A6-1FA6FC748736}" type="slidenum">
              <a:rPr lang="ru-RU" smtClean="0"/>
              <a:pPr/>
              <a:t>4</a:t>
            </a:fld>
            <a:endParaRPr lang="ru-RU"/>
          </a:p>
        </p:txBody>
      </p:sp>
    </p:spTree>
  </p:cSld>
  <p:clrMapOvr>
    <a:masterClrMapping/>
  </p:clrMapOvr>
  <p:transition>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260648"/>
            <a:ext cx="7239000" cy="516672"/>
          </a:xfrm>
        </p:spPr>
        <p:txBody>
          <a:bodyPr>
            <a:normAutofit fontScale="90000"/>
          </a:bodyPr>
          <a:lstStyle/>
          <a:p>
            <a:r>
              <a:rPr lang="en-US" dirty="0" err="1" smtClean="0"/>
              <a:t>Uzlovaya</a:t>
            </a:r>
            <a:r>
              <a:rPr lang="en-US" dirty="0" smtClean="0"/>
              <a:t>  in war years</a:t>
            </a:r>
            <a:endParaRPr lang="ru-RU" dirty="0"/>
          </a:p>
        </p:txBody>
      </p:sp>
      <p:sp>
        <p:nvSpPr>
          <p:cNvPr id="3" name="Содержимое 2"/>
          <p:cNvSpPr>
            <a:spLocks noGrp="1"/>
          </p:cNvSpPr>
          <p:nvPr>
            <p:ph idx="1"/>
          </p:nvPr>
        </p:nvSpPr>
        <p:spPr>
          <a:xfrm>
            <a:off x="395536" y="836712"/>
            <a:ext cx="7239000" cy="1440160"/>
          </a:xfrm>
        </p:spPr>
        <p:txBody>
          <a:bodyPr>
            <a:normAutofit fontScale="92500"/>
          </a:bodyPr>
          <a:lstStyle/>
          <a:p>
            <a:pPr algn="just"/>
            <a:r>
              <a:rPr lang="en-US" sz="2400" dirty="0" err="1" smtClean="0">
                <a:latin typeface="Arial" pitchFamily="34" charset="0"/>
                <a:cs typeface="Arial" pitchFamily="34" charset="0"/>
              </a:rPr>
              <a:t>Uzlovaya</a:t>
            </a:r>
            <a:r>
              <a:rPr lang="en-US" sz="2400" dirty="0" smtClean="0">
                <a:latin typeface="Arial" pitchFamily="34" charset="0"/>
                <a:cs typeface="Arial" pitchFamily="34" charset="0"/>
              </a:rPr>
              <a:t> has always been a very important railway point. This strategic point was on the German maps. That’s why during the Great Patriotic War </a:t>
            </a:r>
            <a:r>
              <a:rPr lang="en-US" sz="2400" dirty="0" err="1" smtClean="0">
                <a:latin typeface="Arial" pitchFamily="34" charset="0"/>
                <a:cs typeface="Arial" pitchFamily="34" charset="0"/>
              </a:rPr>
              <a:t>Uzlovaya</a:t>
            </a:r>
            <a:r>
              <a:rPr lang="en-US" sz="2400" dirty="0" smtClean="0">
                <a:latin typeface="Arial" pitchFamily="34" charset="0"/>
                <a:cs typeface="Arial" pitchFamily="34" charset="0"/>
              </a:rPr>
              <a:t> became the scene of cruel fighting</a:t>
            </a:r>
            <a:r>
              <a:rPr lang="en-US" sz="1800" dirty="0" smtClean="0"/>
              <a:t>.  </a:t>
            </a:r>
            <a:endParaRPr lang="ru-RU" sz="1800" dirty="0"/>
          </a:p>
        </p:txBody>
      </p:sp>
      <p:sp>
        <p:nvSpPr>
          <p:cNvPr id="15362" name="AutoShape 2" descr="http://www.pomnite-nas.ru/img/71/200702092307310.2.jpg"/>
          <p:cNvSpPr>
            <a:spLocks noChangeAspect="1" noChangeArrowheads="1"/>
          </p:cNvSpPr>
          <p:nvPr/>
        </p:nvSpPr>
        <p:spPr bwMode="auto">
          <a:xfrm>
            <a:off x="155575" y="-2147888"/>
            <a:ext cx="2114550" cy="4486276"/>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5364" name="AutoShape 4" descr="http://www.pomnite-nas.ru/img/71/200702092307310.2.jpg"/>
          <p:cNvSpPr>
            <a:spLocks noChangeAspect="1" noChangeArrowheads="1"/>
          </p:cNvSpPr>
          <p:nvPr/>
        </p:nvSpPr>
        <p:spPr bwMode="auto">
          <a:xfrm>
            <a:off x="155575" y="-2147888"/>
            <a:ext cx="2114550" cy="4486276"/>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9" name="Номер слайда 8"/>
          <p:cNvSpPr>
            <a:spLocks noGrp="1"/>
          </p:cNvSpPr>
          <p:nvPr>
            <p:ph type="sldNum" sz="quarter" idx="12"/>
          </p:nvPr>
        </p:nvSpPr>
        <p:spPr/>
        <p:txBody>
          <a:bodyPr/>
          <a:lstStyle/>
          <a:p>
            <a:fld id="{88ABF4D0-4DB8-4831-B5A6-1FA6FC748736}" type="slidenum">
              <a:rPr lang="ru-RU" smtClean="0"/>
              <a:pPr/>
              <a:t>5</a:t>
            </a:fld>
            <a:endParaRPr lang="ru-RU"/>
          </a:p>
        </p:txBody>
      </p:sp>
      <p:pic>
        <p:nvPicPr>
          <p:cNvPr id="10" name="Рисунок 9" descr="война.jpg"/>
          <p:cNvPicPr>
            <a:picLocks noChangeAspect="1"/>
          </p:cNvPicPr>
          <p:nvPr/>
        </p:nvPicPr>
        <p:blipFill>
          <a:blip r:embed="rId2"/>
          <a:stretch>
            <a:fillRect/>
          </a:stretch>
        </p:blipFill>
        <p:spPr>
          <a:xfrm>
            <a:off x="1259632" y="2708920"/>
            <a:ext cx="5638006" cy="3753301"/>
          </a:xfrm>
          <a:prstGeom prst="rect">
            <a:avLst/>
          </a:prstGeom>
          <a:ln w="38100">
            <a:solidFill>
              <a:schemeClr val="tx2">
                <a:lumMod val="7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cSld>
  <p:clrMapOvr>
    <a:masterClrMapping/>
  </p:clrMapOvr>
  <p:transition>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p:txBody>
          <a:bodyPr/>
          <a:lstStyle/>
          <a:p>
            <a:fld id="{88ABF4D0-4DB8-4831-B5A6-1FA6FC748736}" type="slidenum">
              <a:rPr lang="ru-RU" smtClean="0"/>
              <a:pPr/>
              <a:t>6</a:t>
            </a:fld>
            <a:endParaRPr lang="ru-RU"/>
          </a:p>
        </p:txBody>
      </p:sp>
      <p:sp>
        <p:nvSpPr>
          <p:cNvPr id="6" name="Прямоугольник 5"/>
          <p:cNvSpPr/>
          <p:nvPr/>
        </p:nvSpPr>
        <p:spPr>
          <a:xfrm>
            <a:off x="971600" y="332656"/>
            <a:ext cx="6558206" cy="523220"/>
          </a:xfrm>
          <a:prstGeom prst="rect">
            <a:avLst/>
          </a:prstGeom>
        </p:spPr>
        <p:txBody>
          <a:bodyPr wrap="none">
            <a:spAutoFit/>
          </a:bodyPr>
          <a:lstStyle/>
          <a:p>
            <a:r>
              <a:rPr lang="en-US" sz="2800" dirty="0" smtClean="0">
                <a:latin typeface="Arial" pitchFamily="34" charset="0"/>
                <a:cs typeface="Arial" pitchFamily="34" charset="0"/>
              </a:rPr>
              <a:t>For 21 days fascists occupied my town. </a:t>
            </a:r>
            <a:endParaRPr lang="ru-RU" sz="2800" dirty="0">
              <a:latin typeface="Arial" pitchFamily="34" charset="0"/>
              <a:cs typeface="Arial" pitchFamily="34" charset="0"/>
            </a:endParaRPr>
          </a:p>
        </p:txBody>
      </p:sp>
      <p:pic>
        <p:nvPicPr>
          <p:cNvPr id="7" name="Рисунок 6" descr="разруха.jpg"/>
          <p:cNvPicPr>
            <a:picLocks noChangeAspect="1"/>
          </p:cNvPicPr>
          <p:nvPr/>
        </p:nvPicPr>
        <p:blipFill>
          <a:blip r:embed="rId2"/>
          <a:stretch>
            <a:fillRect/>
          </a:stretch>
        </p:blipFill>
        <p:spPr>
          <a:xfrm>
            <a:off x="1043608" y="1124744"/>
            <a:ext cx="6191250" cy="4829175"/>
          </a:xfrm>
          <a:prstGeom prst="rect">
            <a:avLst/>
          </a:prstGeom>
          <a:ln w="38100">
            <a:solidFill>
              <a:schemeClr val="tx2">
                <a:lumMod val="7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cSld>
  <p:clrMapOvr>
    <a:masterClrMapping/>
  </p:clrMapOvr>
  <p:transition>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fld id="{88ABF4D0-4DB8-4831-B5A6-1FA6FC748736}" type="slidenum">
              <a:rPr lang="ru-RU" smtClean="0"/>
              <a:pPr/>
              <a:t>7</a:t>
            </a:fld>
            <a:endParaRPr lang="ru-RU"/>
          </a:p>
        </p:txBody>
      </p:sp>
      <p:sp>
        <p:nvSpPr>
          <p:cNvPr id="4" name="Прямоугольник 3"/>
          <p:cNvSpPr/>
          <p:nvPr/>
        </p:nvSpPr>
        <p:spPr>
          <a:xfrm>
            <a:off x="251520" y="0"/>
            <a:ext cx="7632848" cy="3108543"/>
          </a:xfrm>
          <a:prstGeom prst="rect">
            <a:avLst/>
          </a:prstGeom>
        </p:spPr>
        <p:txBody>
          <a:bodyPr wrap="square">
            <a:spAutoFit/>
          </a:bodyPr>
          <a:lstStyle/>
          <a:p>
            <a:r>
              <a:rPr lang="en-US" sz="2800" dirty="0" smtClean="0">
                <a:latin typeface="Arial" pitchFamily="34" charset="0"/>
                <a:cs typeface="Arial" pitchFamily="34" charset="0"/>
              </a:rPr>
              <a:t>But </a:t>
            </a:r>
            <a:r>
              <a:rPr lang="en-US" sz="2800" dirty="0" err="1" smtClean="0">
                <a:latin typeface="Arial" pitchFamily="34" charset="0"/>
                <a:cs typeface="Arial" pitchFamily="34" charset="0"/>
              </a:rPr>
              <a:t>Uzlovaya</a:t>
            </a:r>
            <a:r>
              <a:rPr lang="en-US" sz="2800" dirty="0" smtClean="0">
                <a:latin typeface="Arial" pitchFamily="34" charset="0"/>
                <a:cs typeface="Arial" pitchFamily="34" charset="0"/>
              </a:rPr>
              <a:t> and Tula stood on the road of enemy to Moscow. Many inhabitants went to the front and gave their lives for our Motherland. The young and old rose to the </a:t>
            </a:r>
            <a:r>
              <a:rPr lang="en-US" sz="2800" dirty="0" err="1" smtClean="0">
                <a:latin typeface="Arial" pitchFamily="34" charset="0"/>
                <a:cs typeface="Arial" pitchFamily="34" charset="0"/>
              </a:rPr>
              <a:t>clefence</a:t>
            </a:r>
            <a:r>
              <a:rPr lang="en-US" sz="2800" dirty="0" smtClean="0">
                <a:latin typeface="Arial" pitchFamily="34" charset="0"/>
                <a:cs typeface="Arial" pitchFamily="34" charset="0"/>
              </a:rPr>
              <a:t> of our capital. The fascists’ army could not take Moscow. The fascists were defeated. The victory was won at a high price.</a:t>
            </a:r>
            <a:endParaRPr lang="ru-RU" sz="2800" dirty="0">
              <a:latin typeface="Arial" pitchFamily="34" charset="0"/>
              <a:cs typeface="Arial" pitchFamily="34" charset="0"/>
            </a:endParaRPr>
          </a:p>
        </p:txBody>
      </p:sp>
      <p:pic>
        <p:nvPicPr>
          <p:cNvPr id="6" name="Рисунок 5" descr="за москвjpg.jpg"/>
          <p:cNvPicPr>
            <a:picLocks noChangeAspect="1"/>
          </p:cNvPicPr>
          <p:nvPr/>
        </p:nvPicPr>
        <p:blipFill>
          <a:blip r:embed="rId2" cstate="screen"/>
          <a:stretch>
            <a:fillRect/>
          </a:stretch>
        </p:blipFill>
        <p:spPr>
          <a:xfrm>
            <a:off x="4355976" y="3140968"/>
            <a:ext cx="3696072" cy="2460198"/>
          </a:xfrm>
          <a:prstGeom prst="rect">
            <a:avLst/>
          </a:prstGeom>
          <a:ln w="38100">
            <a:solidFill>
              <a:schemeClr val="tx2">
                <a:lumMod val="7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7" name="Рисунок 6" descr="за москвуjpg.jpg"/>
          <p:cNvPicPr>
            <a:picLocks noChangeAspect="1"/>
          </p:cNvPicPr>
          <p:nvPr/>
        </p:nvPicPr>
        <p:blipFill>
          <a:blip r:embed="rId3"/>
          <a:stretch>
            <a:fillRect/>
          </a:stretch>
        </p:blipFill>
        <p:spPr>
          <a:xfrm>
            <a:off x="179512" y="3991135"/>
            <a:ext cx="4064955" cy="2462201"/>
          </a:xfrm>
          <a:prstGeom prst="rect">
            <a:avLst/>
          </a:prstGeom>
          <a:ln w="38100">
            <a:solidFill>
              <a:schemeClr val="tx2">
                <a:lumMod val="7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cSld>
  <p:clrMapOvr>
    <a:masterClrMapping/>
  </p:clrMapOvr>
  <p:transition>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p:txBody>
          <a:bodyPr/>
          <a:lstStyle/>
          <a:p>
            <a:fld id="{88ABF4D0-4DB8-4831-B5A6-1FA6FC748736}" type="slidenum">
              <a:rPr lang="ru-RU" smtClean="0"/>
              <a:pPr/>
              <a:t>8</a:t>
            </a:fld>
            <a:endParaRPr lang="ru-RU"/>
          </a:p>
        </p:txBody>
      </p:sp>
      <p:sp>
        <p:nvSpPr>
          <p:cNvPr id="3" name="Содержимое 2"/>
          <p:cNvSpPr>
            <a:spLocks noGrp="1"/>
          </p:cNvSpPr>
          <p:nvPr>
            <p:ph idx="4294967295"/>
          </p:nvPr>
        </p:nvSpPr>
        <p:spPr>
          <a:xfrm>
            <a:off x="539552" y="188640"/>
            <a:ext cx="7239000" cy="2016224"/>
          </a:xfrm>
        </p:spPr>
        <p:txBody>
          <a:bodyPr>
            <a:normAutofit/>
          </a:bodyPr>
          <a:lstStyle/>
          <a:p>
            <a:r>
              <a:rPr lang="en-US" sz="2800" dirty="0" smtClean="0">
                <a:latin typeface="Arial" pitchFamily="34" charset="0"/>
                <a:cs typeface="Arial" pitchFamily="34" charset="0"/>
              </a:rPr>
              <a:t> Nowadays on the 9</a:t>
            </a:r>
            <a:r>
              <a:rPr lang="en-US" sz="2800" baseline="30000" dirty="0" smtClean="0">
                <a:latin typeface="Arial" pitchFamily="34" charset="0"/>
                <a:cs typeface="Arial" pitchFamily="34" charset="0"/>
              </a:rPr>
              <a:t>th</a:t>
            </a:r>
            <a:r>
              <a:rPr lang="en-US" sz="2800" dirty="0" smtClean="0">
                <a:latin typeface="Arial" pitchFamily="34" charset="0"/>
                <a:cs typeface="Arial" pitchFamily="34" charset="0"/>
              </a:rPr>
              <a:t> of May people from all town parts come to Always Fire to </a:t>
            </a:r>
            <a:r>
              <a:rPr lang="en-US" sz="2800" dirty="0" err="1" smtClean="0">
                <a:latin typeface="Arial" pitchFamily="34" charset="0"/>
                <a:cs typeface="Arial" pitchFamily="34" charset="0"/>
              </a:rPr>
              <a:t>honour</a:t>
            </a:r>
            <a:r>
              <a:rPr lang="en-US" sz="2800" dirty="0" smtClean="0">
                <a:latin typeface="Arial" pitchFamily="34" charset="0"/>
                <a:cs typeface="Arial" pitchFamily="34" charset="0"/>
              </a:rPr>
              <a:t> the memory of heroes who defended their Motherland.</a:t>
            </a:r>
            <a:endParaRPr lang="ru-RU" sz="2800" dirty="0" smtClean="0">
              <a:latin typeface="Arial" pitchFamily="34" charset="0"/>
              <a:cs typeface="Arial" pitchFamily="34" charset="0"/>
            </a:endParaRPr>
          </a:p>
          <a:p>
            <a:endParaRPr lang="ru-RU" dirty="0"/>
          </a:p>
        </p:txBody>
      </p:sp>
      <p:pic>
        <p:nvPicPr>
          <p:cNvPr id="7" name="Рисунок 6" descr="ветераны1.jpg"/>
          <p:cNvPicPr>
            <a:picLocks noChangeAspect="1"/>
          </p:cNvPicPr>
          <p:nvPr/>
        </p:nvPicPr>
        <p:blipFill>
          <a:blip r:embed="rId2"/>
          <a:stretch>
            <a:fillRect/>
          </a:stretch>
        </p:blipFill>
        <p:spPr>
          <a:xfrm>
            <a:off x="395536" y="2420888"/>
            <a:ext cx="4098860" cy="2739405"/>
          </a:xfrm>
          <a:prstGeom prst="round2DiagRect">
            <a:avLst/>
          </a:prstGeom>
          <a:ln w="38100">
            <a:solidFill>
              <a:schemeClr val="tx2">
                <a:lumMod val="7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8" name="Рисунок 7" descr="ветераjpg.jpg"/>
          <p:cNvPicPr>
            <a:picLocks noChangeAspect="1"/>
          </p:cNvPicPr>
          <p:nvPr/>
        </p:nvPicPr>
        <p:blipFill>
          <a:blip r:embed="rId3" cstate="screen"/>
          <a:stretch>
            <a:fillRect/>
          </a:stretch>
        </p:blipFill>
        <p:spPr>
          <a:xfrm>
            <a:off x="5436096" y="1700808"/>
            <a:ext cx="2376264" cy="2376264"/>
          </a:xfrm>
          <a:prstGeom prst="round2DiagRect">
            <a:avLst/>
          </a:prstGeom>
          <a:ln w="38100">
            <a:solidFill>
              <a:schemeClr val="tx2">
                <a:lumMod val="7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9" name="Рисунок 8" descr="у вечного огня.jpg"/>
          <p:cNvPicPr>
            <a:picLocks noChangeAspect="1"/>
          </p:cNvPicPr>
          <p:nvPr/>
        </p:nvPicPr>
        <p:blipFill>
          <a:blip r:embed="rId4" cstate="screen"/>
          <a:stretch>
            <a:fillRect/>
          </a:stretch>
        </p:blipFill>
        <p:spPr>
          <a:xfrm>
            <a:off x="4644008" y="4221088"/>
            <a:ext cx="3384376" cy="2465760"/>
          </a:xfrm>
          <a:prstGeom prst="round2DiagRect">
            <a:avLst/>
          </a:prstGeom>
          <a:ln w="38100">
            <a:solidFill>
              <a:schemeClr val="tx2">
                <a:lumMod val="7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cSld>
  <p:clrMapOvr>
    <a:masterClrMapping/>
  </p:clrMapOvr>
  <p:transition>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260648"/>
            <a:ext cx="7239000" cy="1224136"/>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2800" b="1" dirty="0" smtClean="0">
                <a:ln/>
                <a:solidFill>
                  <a:schemeClr val="accent1">
                    <a:lumMod val="75000"/>
                  </a:schemeClr>
                </a:solidFill>
              </a:rPr>
              <a:t>Since the war </a:t>
            </a:r>
            <a:r>
              <a:rPr lang="en-US" sz="2800" b="1" dirty="0" err="1" smtClean="0">
                <a:ln/>
                <a:solidFill>
                  <a:schemeClr val="accent1">
                    <a:lumMod val="75000"/>
                  </a:schemeClr>
                </a:solidFill>
              </a:rPr>
              <a:t>Uzlovaya</a:t>
            </a:r>
            <a:r>
              <a:rPr lang="en-US" sz="2800" b="1" dirty="0" smtClean="0">
                <a:ln/>
                <a:solidFill>
                  <a:schemeClr val="accent1">
                    <a:lumMod val="75000"/>
                  </a:schemeClr>
                </a:solidFill>
              </a:rPr>
              <a:t> has risen from ruins and is finer than ever</a:t>
            </a:r>
            <a:endParaRPr lang="ru-RU" sz="2800" b="1" dirty="0">
              <a:ln/>
              <a:solidFill>
                <a:schemeClr val="accent1">
                  <a:lumMod val="75000"/>
                </a:schemeClr>
              </a:solidFill>
            </a:endParaRPr>
          </a:p>
        </p:txBody>
      </p:sp>
      <p:pic>
        <p:nvPicPr>
          <p:cNvPr id="5122" name="Picture 2" descr="http://uzlnet.ru/uploads/posts/2012-03/1331141070_0_35a34_7e663201_xl.jpg"/>
          <p:cNvPicPr>
            <a:picLocks noChangeAspect="1" noChangeArrowheads="1"/>
          </p:cNvPicPr>
          <p:nvPr/>
        </p:nvPicPr>
        <p:blipFill>
          <a:blip r:embed="rId2" cstate="screen"/>
          <a:srcRect/>
          <a:stretch>
            <a:fillRect/>
          </a:stretch>
        </p:blipFill>
        <p:spPr bwMode="auto">
          <a:xfrm rot="21412292">
            <a:off x="4264489" y="1240246"/>
            <a:ext cx="3744416" cy="2592288"/>
          </a:xfrm>
          <a:prstGeom prst="rect">
            <a:avLst/>
          </a:prstGeom>
          <a:noFill/>
          <a:ln w="38100">
            <a:solidFill>
              <a:schemeClr val="accent1">
                <a:lumMod val="7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5124" name="Picture 4" descr="http://album.foto.ru/photos/pr0/362614/1803212.jpg"/>
          <p:cNvPicPr>
            <a:picLocks noChangeAspect="1" noChangeArrowheads="1"/>
          </p:cNvPicPr>
          <p:nvPr/>
        </p:nvPicPr>
        <p:blipFill>
          <a:blip r:embed="rId3" cstate="screen"/>
          <a:srcRect/>
          <a:stretch>
            <a:fillRect/>
          </a:stretch>
        </p:blipFill>
        <p:spPr bwMode="auto">
          <a:xfrm rot="21315822">
            <a:off x="269020" y="1416415"/>
            <a:ext cx="3672408" cy="2319933"/>
          </a:xfrm>
          <a:prstGeom prst="rect">
            <a:avLst/>
          </a:prstGeom>
          <a:noFill/>
          <a:ln w="38100">
            <a:solidFill>
              <a:schemeClr val="tx2">
                <a:lumMod val="7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5126" name="Picture 6" descr="http://www.znamyuzl.ru/uploads/posts/2011-06/1308661522_vokzal.3b-pokaz.jpg"/>
          <p:cNvPicPr>
            <a:picLocks noChangeAspect="1" noChangeArrowheads="1"/>
          </p:cNvPicPr>
          <p:nvPr/>
        </p:nvPicPr>
        <p:blipFill>
          <a:blip r:embed="rId4" cstate="print"/>
          <a:srcRect l="2141" t="1547" r="2947" b="2336"/>
          <a:stretch>
            <a:fillRect/>
          </a:stretch>
        </p:blipFill>
        <p:spPr bwMode="auto">
          <a:xfrm rot="248688">
            <a:off x="1832873" y="3928920"/>
            <a:ext cx="3827261" cy="2672943"/>
          </a:xfrm>
          <a:prstGeom prst="rect">
            <a:avLst/>
          </a:prstGeom>
          <a:noFill/>
          <a:ln w="38100">
            <a:solidFill>
              <a:schemeClr val="tx2">
                <a:lumMod val="7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7" name="Номер слайда 6"/>
          <p:cNvSpPr>
            <a:spLocks noGrp="1"/>
          </p:cNvSpPr>
          <p:nvPr>
            <p:ph type="sldNum" sz="quarter" idx="12"/>
          </p:nvPr>
        </p:nvSpPr>
        <p:spPr/>
        <p:txBody>
          <a:bodyPr/>
          <a:lstStyle/>
          <a:p>
            <a:fld id="{88ABF4D0-4DB8-4831-B5A6-1FA6FC748736}" type="slidenum">
              <a:rPr lang="ru-RU" smtClean="0"/>
              <a:pPr/>
              <a:t>9</a:t>
            </a:fld>
            <a:endParaRPr lang="ru-RU"/>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5122"/>
                                        </p:tgtEl>
                                        <p:attrNameLst>
                                          <p:attrName>style.visibility</p:attrName>
                                        </p:attrNameLst>
                                      </p:cBhvr>
                                      <p:to>
                                        <p:strVal val="visible"/>
                                      </p:to>
                                    </p:set>
                                    <p:anim calcmode="lin" valueType="num">
                                      <p:cBhvr>
                                        <p:cTn id="7" dur="1000" fill="hold"/>
                                        <p:tgtEl>
                                          <p:spTgt spid="5122"/>
                                        </p:tgtEl>
                                        <p:attrNameLst>
                                          <p:attrName>ppt_w</p:attrName>
                                        </p:attrNameLst>
                                      </p:cBhvr>
                                      <p:tavLst>
                                        <p:tav tm="0">
                                          <p:val>
                                            <p:fltVal val="0"/>
                                          </p:val>
                                        </p:tav>
                                        <p:tav tm="100000">
                                          <p:val>
                                            <p:strVal val="#ppt_w"/>
                                          </p:val>
                                        </p:tav>
                                      </p:tavLst>
                                    </p:anim>
                                    <p:anim calcmode="lin" valueType="num">
                                      <p:cBhvr>
                                        <p:cTn id="8" dur="1000" fill="hold"/>
                                        <p:tgtEl>
                                          <p:spTgt spid="5122"/>
                                        </p:tgtEl>
                                        <p:attrNameLst>
                                          <p:attrName>ppt_h</p:attrName>
                                        </p:attrNameLst>
                                      </p:cBhvr>
                                      <p:tavLst>
                                        <p:tav tm="0">
                                          <p:val>
                                            <p:fltVal val="0"/>
                                          </p:val>
                                        </p:tav>
                                        <p:tav tm="100000">
                                          <p:val>
                                            <p:strVal val="#ppt_h"/>
                                          </p:val>
                                        </p:tav>
                                      </p:tavLst>
                                    </p:anim>
                                    <p:anim calcmode="lin" valueType="num">
                                      <p:cBhvr>
                                        <p:cTn id="9" dur="1000" fill="hold"/>
                                        <p:tgtEl>
                                          <p:spTgt spid="5122"/>
                                        </p:tgtEl>
                                        <p:attrNameLst>
                                          <p:attrName>style.rotation</p:attrName>
                                        </p:attrNameLst>
                                      </p:cBhvr>
                                      <p:tavLst>
                                        <p:tav tm="0">
                                          <p:val>
                                            <p:fltVal val="90"/>
                                          </p:val>
                                        </p:tav>
                                        <p:tav tm="100000">
                                          <p:val>
                                            <p:fltVal val="0"/>
                                          </p:val>
                                        </p:tav>
                                      </p:tavLst>
                                    </p:anim>
                                    <p:animEffect transition="in" filter="fade">
                                      <p:cBhvr>
                                        <p:cTn id="10" dur="1000"/>
                                        <p:tgtEl>
                                          <p:spTgt spid="5122"/>
                                        </p:tgtEl>
                                      </p:cBhvr>
                                    </p:animEffect>
                                  </p:childTnLst>
                                </p:cTn>
                              </p:par>
                            </p:childTnLst>
                          </p:cTn>
                        </p:par>
                        <p:par>
                          <p:cTn id="11" fill="hold">
                            <p:stCondLst>
                              <p:cond delay="1000"/>
                            </p:stCondLst>
                            <p:childTnLst>
                              <p:par>
                                <p:cTn id="12" presetID="10" presetClass="entr" presetSubtype="0" fill="hold" nodeType="afterEffect">
                                  <p:stCondLst>
                                    <p:cond delay="0"/>
                                  </p:stCondLst>
                                  <p:childTnLst>
                                    <p:set>
                                      <p:cBhvr>
                                        <p:cTn id="13" dur="1" fill="hold">
                                          <p:stCondLst>
                                            <p:cond delay="0"/>
                                          </p:stCondLst>
                                        </p:cTn>
                                        <p:tgtEl>
                                          <p:spTgt spid="5124"/>
                                        </p:tgtEl>
                                        <p:attrNameLst>
                                          <p:attrName>style.visibility</p:attrName>
                                        </p:attrNameLst>
                                      </p:cBhvr>
                                      <p:to>
                                        <p:strVal val="visible"/>
                                      </p:to>
                                    </p:set>
                                    <p:animEffect transition="in" filter="fade">
                                      <p:cBhvr>
                                        <p:cTn id="14" dur="2000"/>
                                        <p:tgtEl>
                                          <p:spTgt spid="5124"/>
                                        </p:tgtEl>
                                      </p:cBhvr>
                                    </p:animEffect>
                                  </p:childTnLst>
                                </p:cTn>
                              </p:par>
                            </p:childTnLst>
                          </p:cTn>
                        </p:par>
                        <p:par>
                          <p:cTn id="15" fill="hold">
                            <p:stCondLst>
                              <p:cond delay="3000"/>
                            </p:stCondLst>
                            <p:childTnLst>
                              <p:par>
                                <p:cTn id="16" presetID="10" presetClass="entr" presetSubtype="0" fill="hold" nodeType="afterEffect">
                                  <p:stCondLst>
                                    <p:cond delay="0"/>
                                  </p:stCondLst>
                                  <p:childTnLst>
                                    <p:set>
                                      <p:cBhvr>
                                        <p:cTn id="17" dur="1" fill="hold">
                                          <p:stCondLst>
                                            <p:cond delay="0"/>
                                          </p:stCondLst>
                                        </p:cTn>
                                        <p:tgtEl>
                                          <p:spTgt spid="5126"/>
                                        </p:tgtEl>
                                        <p:attrNameLst>
                                          <p:attrName>style.visibility</p:attrName>
                                        </p:attrNameLst>
                                      </p:cBhvr>
                                      <p:to>
                                        <p:strVal val="visible"/>
                                      </p:to>
                                    </p:set>
                                    <p:animEffect transition="in" filter="fade">
                                      <p:cBhvr>
                                        <p:cTn id="18" dur="1000"/>
                                        <p:tgtEl>
                                          <p:spTgt spid="5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2d8ce9345328bce93f499ea848a32d92cc1f49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417</Words>
  <Application>Microsoft Office PowerPoint</Application>
  <PresentationFormat>Экран (4:3)</PresentationFormat>
  <Paragraphs>32</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Изящная</vt:lpstr>
      <vt:lpstr>Uzlovaya – my native Town</vt:lpstr>
      <vt:lpstr>Historical Page</vt:lpstr>
      <vt:lpstr>Герб и флаг Муниципального образования «Город узловая и узловского района</vt:lpstr>
      <vt:lpstr>Uzlovaya on the map</vt:lpstr>
      <vt:lpstr>Uzlovaya  in war years</vt:lpstr>
      <vt:lpstr>Слайд 6</vt:lpstr>
      <vt:lpstr>Слайд 7</vt:lpstr>
      <vt:lpstr>Слайд 8</vt:lpstr>
      <vt:lpstr>Слайд 9</vt:lpstr>
      <vt:lpstr>There are a lot of historical places in our town, connected with the Great Patriotic War</vt:lpstr>
      <vt:lpstr>Слайд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Uzlovaya</dc:title>
  <dc:creator>Андрей</dc:creator>
  <cp:lastModifiedBy>Кириллова</cp:lastModifiedBy>
  <cp:revision>52</cp:revision>
  <dcterms:created xsi:type="dcterms:W3CDTF">2015-03-01T15:07:34Z</dcterms:created>
  <dcterms:modified xsi:type="dcterms:W3CDTF">2015-03-24T22:53:15Z</dcterms:modified>
</cp:coreProperties>
</file>