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5" r:id="rId3"/>
    <p:sldId id="292" r:id="rId4"/>
    <p:sldId id="293" r:id="rId5"/>
    <p:sldId id="272" r:id="rId6"/>
    <p:sldId id="276" r:id="rId7"/>
    <p:sldId id="273" r:id="rId8"/>
    <p:sldId id="274" r:id="rId9"/>
    <p:sldId id="278" r:id="rId10"/>
    <p:sldId id="279" r:id="rId11"/>
    <p:sldId id="280" r:id="rId12"/>
    <p:sldId id="267" r:id="rId13"/>
    <p:sldId id="29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00"/>
    <a:srgbClr val="FEF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C597809-6DA6-4B05-AA97-C6984BDC44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35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BFD87-ED11-41F3-BADD-87AAA6787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47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C303-B54F-4F18-8FEC-0C200A4C70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32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8DECD-BBE3-4065-BEF9-DB3EBB068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58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2981-8318-4812-A672-9B06C8E95F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76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B341F-F323-4A53-9223-7A5093FCA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3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0E1A-4D6A-4479-9FB0-25D45564CF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1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71C3-CEF7-4547-A2E2-4294402EEE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7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E4A2B-0737-4EF0-9FC1-F8DAF8BE2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43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F9B2-BADA-4FAE-91A6-4A6C32ED2E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84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6460F-64A2-47C6-82D4-60F5099FB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54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7043-AE12-448B-AA2E-43018382C6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56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A0285-D367-4BB5-AF0E-FE1498F3A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04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417DD2-71BA-4811-B11B-3B12E0A968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8604250" cy="2881313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>     </a:t>
            </a:r>
            <a:r>
              <a:rPr lang="ru-RU" altLang="ru-RU" sz="3600" b="1" i="1" smtClean="0"/>
              <a:t>Приемы и виды упражнений по развитию речи у детей школьного возраста с нарушением слуха и после кохлеарной имплантации в условиях инклюзивного обучения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33825"/>
            <a:ext cx="9144000" cy="2924175"/>
          </a:xfrm>
        </p:spPr>
        <p:txBody>
          <a:bodyPr/>
          <a:lstStyle/>
          <a:p>
            <a:pPr algn="r" eaLnBrk="1" hangingPunct="1"/>
            <a:r>
              <a:rPr lang="ru-RU" altLang="ru-RU" sz="1800" b="1" smtClean="0"/>
              <a:t>учитель-дефектолог, </a:t>
            </a:r>
            <a:br>
              <a:rPr lang="ru-RU" altLang="ru-RU" sz="1800" b="1" smtClean="0"/>
            </a:br>
            <a:r>
              <a:rPr lang="ru-RU" altLang="ru-RU" sz="1800" b="1" smtClean="0"/>
              <a:t>сурдопедагог высшей квалификационной категории </a:t>
            </a:r>
            <a:br>
              <a:rPr lang="ru-RU" altLang="ru-RU" sz="1800" b="1" smtClean="0"/>
            </a:br>
            <a:r>
              <a:rPr lang="ru-RU" altLang="ru-RU" sz="1800" b="1" smtClean="0"/>
              <a:t>ГБОУ ЦДК И.В.Иогансен</a:t>
            </a:r>
          </a:p>
          <a:p>
            <a:pPr algn="r" eaLnBrk="1" hangingPunct="1"/>
            <a:endParaRPr lang="ru-RU" altLang="ru-RU" sz="1800" smtClean="0"/>
          </a:p>
          <a:p>
            <a:pPr algn="r" eaLnBrk="1" hangingPunct="1"/>
            <a:endParaRPr lang="ru-RU" altLang="ru-RU" sz="1800" smtClean="0"/>
          </a:p>
          <a:p>
            <a:pPr algn="r" eaLnBrk="1" hangingPunct="1"/>
            <a:endParaRPr lang="ru-RU" altLang="ru-RU" sz="1800" smtClean="0"/>
          </a:p>
          <a:p>
            <a:pPr algn="r" eaLnBrk="1" hangingPunct="1"/>
            <a:endParaRPr lang="ru-RU" altLang="ru-RU" sz="1800" smtClean="0"/>
          </a:p>
          <a:p>
            <a:pPr eaLnBrk="1" hangingPunct="1"/>
            <a:r>
              <a:rPr lang="ru-RU" altLang="ru-RU" sz="1800" smtClean="0"/>
              <a:t>Санкт-Петербург</a:t>
            </a:r>
          </a:p>
          <a:p>
            <a:pPr eaLnBrk="1" hangingPunct="1"/>
            <a:r>
              <a:rPr lang="ru-RU" altLang="ru-RU" sz="1800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smtClean="0"/>
              <a:t>Классификация предметов и развитие слухового восприятия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4105275" cy="41148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Найди лишний предмет. </a:t>
            </a:r>
          </a:p>
          <a:p>
            <a:pPr eaLnBrk="1" hangingPunct="1"/>
            <a:r>
              <a:rPr lang="ru-RU" altLang="ru-RU" sz="2400" smtClean="0"/>
              <a:t>Выполни задание.</a:t>
            </a:r>
          </a:p>
        </p:txBody>
      </p:sp>
      <p:pic>
        <p:nvPicPr>
          <p:cNvPr id="12292" name="Picture 5" descr="картинка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90713"/>
            <a:ext cx="43878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Задания на развитие связной речи </a:t>
            </a:r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017713"/>
            <a:ext cx="8064500" cy="1339850"/>
          </a:xfrm>
        </p:spPr>
        <p:txBody>
          <a:bodyPr/>
          <a:lstStyle/>
          <a:p>
            <a:pPr eaLnBrk="1" hangingPunct="1"/>
            <a:r>
              <a:rPr lang="ru-RU" altLang="ru-RU" smtClean="0"/>
              <a:t>Разложи картинки по порядку</a:t>
            </a:r>
          </a:p>
          <a:p>
            <a:pPr eaLnBrk="1" hangingPunct="1"/>
            <a:r>
              <a:rPr lang="ru-RU" altLang="ru-RU" smtClean="0"/>
              <a:t>Составь рассказ по картинкам</a:t>
            </a:r>
          </a:p>
        </p:txBody>
      </p:sp>
      <p:pic>
        <p:nvPicPr>
          <p:cNvPr id="13316" name="Picture 7" descr="снеговик3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2238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снеговик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429000"/>
            <a:ext cx="216852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снеговик1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00438"/>
            <a:ext cx="220821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1630363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Приемы организации учебного процесса при обучении детей с нарушением слуха и после КИ в условиях инклюзии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396413" cy="5257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Необходимо постоянно использовать слуховые аппараты индивидуального пользования.</a:t>
            </a:r>
          </a:p>
          <a:p>
            <a:pPr eaLnBrk="1" hangingPunct="1"/>
            <a:r>
              <a:rPr lang="ru-RU" altLang="ru-RU" sz="2800" smtClean="0"/>
              <a:t>Лицо говорящего должно быть видимым плохослышащему ребенку.</a:t>
            </a:r>
          </a:p>
          <a:p>
            <a:pPr eaLnBrk="1" hangingPunct="1"/>
            <a:r>
              <a:rPr lang="ru-RU" altLang="ru-RU" sz="2800" smtClean="0"/>
              <a:t>Артикуляция говорящего должна быть четкой.</a:t>
            </a:r>
          </a:p>
          <a:p>
            <a:pPr eaLnBrk="1" hangingPunct="1"/>
            <a:r>
              <a:rPr lang="ru-RU" altLang="ru-RU" sz="2800" smtClean="0"/>
              <a:t>При слуховом восприятии текста (изложение, диктант) нужно использовать опережающий метод (использование печатного текста).</a:t>
            </a:r>
          </a:p>
          <a:p>
            <a:pPr eaLnBrk="1" hangingPunct="1"/>
            <a:r>
              <a:rPr lang="ru-RU" altLang="ru-RU" sz="2800" smtClean="0"/>
              <a:t>При общении необходимо находиться перед ребенком, либо со стороны 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55675" y="260350"/>
            <a:ext cx="8188325" cy="146208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Приемы организации учебного процесса при обучении детей с нарушением слуха и после КИ в условиях инклюзии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Необходимо использовать индивидуальные наглядные материалы (схемы, таблицы, задания в письменном виде).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Необходимо многократно повторять речевой материал;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При общении необходимо избегать продолжительных монологов, а вместо этого использовать короткие четко сформулированные фразы.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Необходимо осуществлять работу над лексическим значением слов.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Дети с нарушением слуха и после КИ должны сидеть на первой парте.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С детьми должны проводить коррекционные занятия учитель-логопед и учитель-дефектолог (сурдопедагог).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14313"/>
            <a:ext cx="8316912" cy="1462087"/>
          </a:xfrm>
        </p:spPr>
        <p:txBody>
          <a:bodyPr/>
          <a:lstStyle/>
          <a:p>
            <a:pPr algn="ctr" eaLnBrk="1" hangingPunct="1"/>
            <a:r>
              <a:rPr lang="ru-RU" altLang="ru-RU" sz="3600" smtClean="0"/>
              <a:t>Цели коррекционной работы в ОО с детьми, имеющими нарушения слуха и после КИ, в условиях инклюзии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893175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Накопление пассивного и активного словаря;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формирование грамматического и лексического строя;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развитие произносительной стороны речи;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развитие артикуляции;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развитие двигательной активности (крупная и мелкая моторика);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развитие коммуникативных возможностей;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развитие диалогической речи;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развитие связной речи;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развитие слухового восприятия;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развитие словесно-логического мышления, общих представлений об окружающем мире, памяти, внимания;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развитие эмоционально-волевых качеств.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8243887" cy="1200150"/>
          </a:xfrm>
        </p:spPr>
        <p:txBody>
          <a:bodyPr/>
          <a:lstStyle/>
          <a:p>
            <a:pPr eaLnBrk="1" hangingPunct="1"/>
            <a:r>
              <a:rPr lang="ru-RU" altLang="ru-RU" sz="3400" smtClean="0"/>
              <a:t>Виды упражнений по развитию речи у детей с нарушением слуха и после КИ в условиях инклюзивного обучения: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467850" cy="4941887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называние предметных картинок;</a:t>
            </a:r>
          </a:p>
          <a:p>
            <a:pPr eaLnBrk="1" hangingPunct="1"/>
            <a:r>
              <a:rPr lang="ru-RU" altLang="ru-RU" sz="2800" smtClean="0"/>
              <a:t>описание предметов (по цвету, форме, вкусу, величине);</a:t>
            </a:r>
          </a:p>
          <a:p>
            <a:pPr eaLnBrk="1" hangingPunct="1"/>
            <a:r>
              <a:rPr lang="ru-RU" altLang="ru-RU" sz="2800" smtClean="0"/>
              <a:t>отгадывание описательных загадок;</a:t>
            </a:r>
          </a:p>
          <a:p>
            <a:pPr eaLnBrk="1" hangingPunct="1"/>
            <a:r>
              <a:rPr lang="ru-RU" altLang="ru-RU" sz="2800" smtClean="0"/>
              <a:t>уточнение значений слов;</a:t>
            </a:r>
          </a:p>
          <a:p>
            <a:pPr eaLnBrk="1" hangingPunct="1"/>
            <a:r>
              <a:rPr lang="ru-RU" altLang="ru-RU" sz="2800" smtClean="0"/>
              <a:t>описание картинок по вопросам, по плану;</a:t>
            </a:r>
          </a:p>
          <a:p>
            <a:pPr eaLnBrk="1" hangingPunct="1"/>
            <a:r>
              <a:rPr lang="ru-RU" altLang="ru-RU" sz="2800" smtClean="0"/>
              <a:t>выкладывание серий сюжетных картинок с учетом логической последовательности;</a:t>
            </a:r>
          </a:p>
          <a:p>
            <a:pPr eaLnBrk="1" hangingPunct="1"/>
            <a:r>
              <a:rPr lang="ru-RU" altLang="ru-RU" sz="2800" smtClean="0"/>
              <a:t>составление предложений по вопросам, по картинкам;</a:t>
            </a:r>
          </a:p>
          <a:p>
            <a:pPr eaLnBrk="1" hangingPunct="1"/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113" y="0"/>
            <a:ext cx="8116887" cy="1676400"/>
          </a:xfrm>
        </p:spPr>
        <p:txBody>
          <a:bodyPr/>
          <a:lstStyle/>
          <a:p>
            <a:pPr eaLnBrk="1" hangingPunct="1"/>
            <a:r>
              <a:rPr lang="ru-RU" altLang="ru-RU" sz="3400" smtClean="0"/>
              <a:t>Виды упражнений по развитию речи у детей с нарушением слуха и после КИ в условиях инклюзивного обучения: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работа по закрытой картине (формирование диалогической речи);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составление рассказов по серии сюжетных картин;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составление предложений и текстов из деформированных;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разгадывание кроссвордов;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подбор иллюстраций к предложению и наоборот;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пересказ по схематичным рисункам, тексту;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написание изложений с опорой на текст или по восприятию на слух.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подбор картинок, зарисовка содержания предложения и наоборот.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14313"/>
            <a:ext cx="8259762" cy="1462087"/>
          </a:xfrm>
        </p:spPr>
        <p:txBody>
          <a:bodyPr/>
          <a:lstStyle/>
          <a:p>
            <a:pPr algn="ctr" eaLnBrk="1" hangingPunct="1"/>
            <a:r>
              <a:rPr lang="ru-RU" altLang="ru-RU" sz="3600" smtClean="0"/>
              <a:t>Задание на обогащение словарного запаса, формирование связной речи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4679950" cy="41148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Рассмотри картинки. Все ли нарисовал художник? Что делают ребята? </a:t>
            </a:r>
          </a:p>
          <a:p>
            <a:pPr eaLnBrk="1" hangingPunct="1"/>
            <a:r>
              <a:rPr lang="ru-RU" altLang="ru-RU" sz="2400" smtClean="0"/>
              <a:t>Придумай рассказ о детях.</a:t>
            </a:r>
          </a:p>
        </p:txBody>
      </p:sp>
      <p:pic>
        <p:nvPicPr>
          <p:cNvPr id="7172" name="Picture 4" descr="картинка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32543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400" smtClean="0"/>
              <a:t>Задания на обогащение словарного запаса, развитие диалогической и монологической речи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949950"/>
            <a:ext cx="3816350" cy="687388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Выполни задания.</a:t>
            </a:r>
          </a:p>
        </p:txBody>
      </p:sp>
      <p:pic>
        <p:nvPicPr>
          <p:cNvPr id="8196" name="Picture 4" descr="картинка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44675"/>
            <a:ext cx="42672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4319588" cy="41148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Назови картинки. Дополни предложения по картинкам. Прочитай рассказ. Ответь на вопросы.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14313"/>
            <a:ext cx="8188325" cy="1462087"/>
          </a:xfrm>
          <a:noFill/>
        </p:spPr>
        <p:txBody>
          <a:bodyPr/>
          <a:lstStyle/>
          <a:p>
            <a:pPr algn="ctr" eaLnBrk="1" hangingPunct="1"/>
            <a:r>
              <a:rPr lang="ru-RU" altLang="ru-RU" sz="3200" smtClean="0"/>
              <a:t>Задание на расширение словарного запаса, формирование навыка чтения и развитие диалогической речи.</a:t>
            </a:r>
          </a:p>
        </p:txBody>
      </p:sp>
      <p:pic>
        <p:nvPicPr>
          <p:cNvPr id="9220" name="Picture 5" descr="картинка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6766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313"/>
            <a:ext cx="8332787" cy="1462087"/>
          </a:xfrm>
        </p:spPr>
        <p:txBody>
          <a:bodyPr/>
          <a:lstStyle/>
          <a:p>
            <a:pPr algn="ctr" eaLnBrk="1" hangingPunct="1"/>
            <a:r>
              <a:rPr lang="ru-RU" altLang="ru-RU" sz="3600" smtClean="0"/>
              <a:t>Задание на накопление словарного запаса, развитие диалогической и монологической речи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4392613" cy="41148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Назови картинки. Прочитай рассказ. Ответь на вопросы. Составь и задай вопросы к рассказу.</a:t>
            </a:r>
          </a:p>
        </p:txBody>
      </p:sp>
      <p:pic>
        <p:nvPicPr>
          <p:cNvPr id="10244" name="Picture 4" descr="картинка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9438"/>
            <a:ext cx="391795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Отгадай кроссворд</a:t>
            </a:r>
          </a:p>
        </p:txBody>
      </p:sp>
      <p:graphicFrame>
        <p:nvGraphicFramePr>
          <p:cNvPr id="29762" name="Group 66"/>
          <p:cNvGraphicFramePr>
            <a:graphicFrameLocks noGrp="1"/>
          </p:cNvGraphicFramePr>
          <p:nvPr>
            <p:ph sz="half" idx="1"/>
          </p:nvPr>
        </p:nvGraphicFramePr>
        <p:xfrm>
          <a:off x="1182688" y="2017713"/>
          <a:ext cx="3894137" cy="2132012"/>
        </p:xfrm>
        <a:graphic>
          <a:graphicData uri="http://schemas.openxmlformats.org/drawingml/2006/table">
            <a:tbl>
              <a:tblPr/>
              <a:tblGrid>
                <a:gridCol w="649287"/>
                <a:gridCol w="649288"/>
                <a:gridCol w="649287"/>
                <a:gridCol w="646113"/>
                <a:gridCol w="650875"/>
                <a:gridCol w="649287"/>
              </a:tblGrid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</a:tr>
              <a:tr h="709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</a:tr>
            </a:tbl>
          </a:graphicData>
        </a:graphic>
      </p:graphicFrame>
      <p:pic>
        <p:nvPicPr>
          <p:cNvPr id="11297" name="Содержимое 4" descr="04laba08112475726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345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ph sz="half" idx="2"/>
          </p:nvPr>
        </p:nvGraphicFramePr>
        <p:xfrm>
          <a:off x="539750" y="4149725"/>
          <a:ext cx="4537075" cy="1439863"/>
        </p:xfrm>
        <a:graphic>
          <a:graphicData uri="http://schemas.openxmlformats.org/drawingml/2006/table">
            <a:tbl>
              <a:tblPr/>
              <a:tblGrid>
                <a:gridCol w="649288"/>
                <a:gridCol w="647700"/>
                <a:gridCol w="647700"/>
                <a:gridCol w="647700"/>
                <a:gridCol w="649287"/>
                <a:gridCol w="647700"/>
                <a:gridCol w="647700"/>
              </a:tblGrid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8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CD"/>
                    </a:solidFill>
                  </a:tcPr>
                </a:tc>
              </a:tr>
            </a:tbl>
          </a:graphicData>
        </a:graphic>
      </p:graphicFrame>
      <p:sp>
        <p:nvSpPr>
          <p:cNvPr id="11324" name="Text Box 67"/>
          <p:cNvSpPr txBox="1">
            <a:spLocks noChangeArrowheads="1"/>
          </p:cNvSpPr>
          <p:nvPr/>
        </p:nvSpPr>
        <p:spPr bwMode="auto">
          <a:xfrm>
            <a:off x="0" y="5964238"/>
            <a:ext cx="529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       Какие ягоды собрал медведь?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1227</TotalTime>
  <Words>524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Палитра</vt:lpstr>
      <vt:lpstr>       Приемы и виды упражнений по развитию речи у детей школьного возраста с нарушением слуха и после кохлеарной имплантации в условиях инклюзивного обучения</vt:lpstr>
      <vt:lpstr>Цели коррекционной работы в ОО с детьми, имеющими нарушения слуха и после КИ, в условиях инклюзии</vt:lpstr>
      <vt:lpstr>Виды упражнений по развитию речи у детей с нарушением слуха и после КИ в условиях инклюзивного обучения:</vt:lpstr>
      <vt:lpstr>Виды упражнений по развитию речи у детей с нарушением слуха и после КИ в условиях инклюзивного обучения:</vt:lpstr>
      <vt:lpstr>Задание на обогащение словарного запаса, формирование связной речи</vt:lpstr>
      <vt:lpstr>Задания на обогащение словарного запаса, развитие диалогической и монологической речи</vt:lpstr>
      <vt:lpstr>Задание на расширение словарного запаса, формирование навыка чтения и развитие диалогической речи.</vt:lpstr>
      <vt:lpstr>Задание на накопление словарного запаса, развитие диалогической и монологической речи</vt:lpstr>
      <vt:lpstr>Отгадай кроссворд</vt:lpstr>
      <vt:lpstr>Классификация предметов и развитие слухового восприятия</vt:lpstr>
      <vt:lpstr>Задания на развитие связной речи </vt:lpstr>
      <vt:lpstr>Приемы организации учебного процесса при обучении детей с нарушением слуха и после КИ в условиях инклюзии</vt:lpstr>
      <vt:lpstr>Приемы организации учебного процесса при обучении детей с нарушением слуха и после КИ в условиях инклюзии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с кохлеарным имплантом       Методы и приемы работы</dc:title>
  <dc:creator>Иогансен</dc:creator>
  <cp:lastModifiedBy>Ircen</cp:lastModifiedBy>
  <cp:revision>24</cp:revision>
  <dcterms:created xsi:type="dcterms:W3CDTF">2014-01-11T11:34:24Z</dcterms:created>
  <dcterms:modified xsi:type="dcterms:W3CDTF">2015-05-10T18:43:18Z</dcterms:modified>
</cp:coreProperties>
</file>