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sldIdLst>
    <p:sldId id="269" r:id="rId2"/>
    <p:sldId id="275" r:id="rId3"/>
    <p:sldId id="277" r:id="rId4"/>
    <p:sldId id="278" r:id="rId5"/>
    <p:sldId id="285" r:id="rId6"/>
    <p:sldId id="276" r:id="rId7"/>
    <p:sldId id="283" r:id="rId8"/>
    <p:sldId id="284" r:id="rId9"/>
    <p:sldId id="279" r:id="rId10"/>
    <p:sldId id="292" r:id="rId11"/>
    <p:sldId id="280" r:id="rId12"/>
    <p:sldId id="291" r:id="rId13"/>
    <p:sldId id="281" r:id="rId14"/>
    <p:sldId id="287" r:id="rId15"/>
    <p:sldId id="282" r:id="rId16"/>
    <p:sldId id="288" r:id="rId17"/>
    <p:sldId id="289" r:id="rId18"/>
    <p:sldId id="290" r:id="rId19"/>
    <p:sldId id="293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39FACFA-A73E-46C8-A576-1D825EDBD2B6}" type="datetimeFigureOut">
              <a:rPr lang="ru-RU"/>
              <a:pPr>
                <a:defRPr/>
              </a:pPr>
              <a:t>18.03.2014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8EE9555-8414-44DD-B4B5-35705C5FD5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7C8207-D4EC-44A1-8178-5BF7BF5543A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8EF606-E2CA-4059-9816-6712F77B469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5CFA9E-9F93-4BC2-AB08-93AC94F9D88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281878-C0E1-4A37-8B96-4E49B16793A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1212BA-4BDF-4C34-931E-32BCC6F77F1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CC7140-7672-433A-A215-2198DCBB8DF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38D6E3-0273-4EBA-8F37-42DFCBF4F80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1703E1-FF91-419A-993B-41F894E873B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D1EFF9E-9027-487B-A373-5A4A9C00700C}" type="datetimeFigureOut">
              <a:rPr lang="ru-RU"/>
              <a:pPr>
                <a:defRPr/>
              </a:pPr>
              <a:t>18.03.2014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353F5A9-71F1-423A-A2A3-86B143E8B6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0B88B-D8E0-4BF2-8AE8-E486350C6B33}" type="datetimeFigureOut">
              <a:rPr lang="ru-RU"/>
              <a:pPr>
                <a:defRPr/>
              </a:pPr>
              <a:t>18.03.2014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36831-25F6-4FE2-AC9E-53734F4B17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D9CD98-92E1-4157-A01B-6356A9DEB79F}" type="datetimeFigureOut">
              <a:rPr lang="ru-RU"/>
              <a:pPr>
                <a:defRPr/>
              </a:pPr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E3D7487D-A219-4CBA-93DC-669ED09F31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09826-BF4D-4313-A7A0-CEE4F1AB1F92}" type="datetimeFigureOut">
              <a:rPr lang="ru-RU"/>
              <a:pPr>
                <a:defRPr/>
              </a:pPr>
              <a:t>18.03.2014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81E7E-C768-4511-98B5-461FA24F78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17A15129-8CDF-458D-B598-7EBF34C85F0E}" type="datetimeFigureOut">
              <a:rPr lang="ru-RU"/>
              <a:pPr>
                <a:defRPr/>
              </a:pPr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39B993-D061-4E67-B538-DF6E6E7B14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4DA0F-AC89-49C3-BA53-EE2E72A73358}" type="datetimeFigureOut">
              <a:rPr lang="ru-RU"/>
              <a:pPr>
                <a:defRPr/>
              </a:pPr>
              <a:t>18.03.2014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4C2EA-7119-4ECC-A386-6BC6CEB022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4BBB5-18B2-4D5F-B127-DD3E77ED64C3}" type="datetimeFigureOut">
              <a:rPr lang="ru-RU"/>
              <a:pPr>
                <a:defRPr/>
              </a:pPr>
              <a:t>18.03.2014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6C85E-F53E-481D-88FC-B64D9A8701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02482-73F7-4327-8FC0-132FE806BEEA}" type="datetimeFigureOut">
              <a:rPr lang="ru-RU"/>
              <a:pPr>
                <a:defRPr/>
              </a:pPr>
              <a:t>18.03.2014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A38EC-4646-41C5-A6DB-4EC9FC8E22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4052B-838C-447F-8D11-ECB0F65441DF}" type="datetimeFigureOut">
              <a:rPr lang="ru-RU"/>
              <a:pPr>
                <a:defRPr/>
              </a:pPr>
              <a:t>18.03.2014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34B67-3DEC-414E-B6F9-391EBE0B17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B45E8-933F-468D-BB5A-A028BA9C2812}" type="datetimeFigureOut">
              <a:rPr lang="ru-RU"/>
              <a:pPr>
                <a:defRPr/>
              </a:pPr>
              <a:t>18.03.2014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22843-B14E-431C-9F8F-AF4097F47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7BE2AA2-4D12-4D53-824D-3EEBFEBA2495}" type="datetimeFigureOut">
              <a:rPr lang="ru-RU"/>
              <a:pPr>
                <a:defRPr/>
              </a:pPr>
              <a:t>18.03.2014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C68253-3E7D-4211-9DE2-F6DCD56DF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DF6EFB1-2D9D-487B-9C6E-B724A7916DE3}" type="datetimeFigureOut">
              <a:rPr lang="ru-RU"/>
              <a:pPr>
                <a:defRPr/>
              </a:pPr>
              <a:t>18.03.2014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BCE313C-9443-483F-A22B-FDE438F87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2" r:id="rId2"/>
    <p:sldLayoutId id="2147483780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81" r:id="rId9"/>
    <p:sldLayoutId id="2147483778" r:id="rId10"/>
    <p:sldLayoutId id="2147483782" r:id="rId11"/>
  </p:sldLayoutIdLst>
  <p:transition spd="slow">
    <p:dissolve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1" fontAlgn="base" hangingPunct="1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1" fontAlgn="base" hangingPunct="1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1" fontAlgn="base" hangingPunct="1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1" fontAlgn="base" hangingPunct="1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Родительское собрание </a:t>
            </a:r>
            <a:endParaRPr lang="ru-RU" dirty="0"/>
          </a:p>
        </p:txBody>
      </p:sp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2817813"/>
          </a:xfrm>
        </p:spPr>
        <p:txBody>
          <a:bodyPr/>
          <a:lstStyle/>
          <a:p>
            <a:pPr eaLnBrk="1" hangingPunct="1"/>
            <a:r>
              <a:rPr lang="ru-RU" sz="5100" smtClean="0"/>
              <a:t>Принципы родительского воспитания</a:t>
            </a:r>
          </a:p>
          <a:p>
            <a:pPr eaLnBrk="1" hangingPunct="1"/>
            <a:endParaRPr lang="ru-RU" sz="2600" smtClean="0"/>
          </a:p>
          <a:p>
            <a:pPr eaLnBrk="1" hangingPunct="1"/>
            <a:endParaRPr lang="ru-RU" sz="2600" smtClean="0"/>
          </a:p>
          <a:p>
            <a:pPr eaLnBrk="1" hangingPunct="1"/>
            <a:endParaRPr lang="ru-RU" sz="2600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type="pic" idx="1"/>
          </p:nvPr>
        </p:nvGraphicFramePr>
        <p:xfrm>
          <a:off x="357188" y="642938"/>
          <a:ext cx="4786346" cy="5000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6346"/>
              </a:tblGrid>
              <a:tr h="1857609"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r>
                        <a:rPr lang="ru-RU" sz="2400" baseline="0" dirty="0" smtClean="0"/>
                        <a:t>     </a:t>
                      </a:r>
                    </a:p>
                    <a:p>
                      <a:pPr algn="ctr"/>
                      <a:r>
                        <a:rPr lang="ru-RU" sz="2400" baseline="0" dirty="0" smtClean="0"/>
                        <a:t>    Называют ли тебя ласково  дома ? </a:t>
                      </a:r>
                      <a:endParaRPr lang="ru-RU" sz="2400" dirty="0"/>
                    </a:p>
                  </a:txBody>
                  <a:tcPr marL="62614" marR="62614"/>
                </a:tc>
              </a:tr>
              <a:tr h="1047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Да</a:t>
                      </a:r>
                      <a:r>
                        <a:rPr lang="ru-RU" sz="3200" baseline="0" dirty="0" smtClean="0"/>
                        <a:t> -14 чел.</a:t>
                      </a:r>
                      <a:endParaRPr lang="ru-RU" sz="3200" dirty="0" smtClean="0"/>
                    </a:p>
                  </a:txBody>
                  <a:tcPr marL="62614" marR="62614"/>
                </a:tc>
              </a:tr>
              <a:tr h="1047684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Нет – 1 чел.</a:t>
                      </a:r>
                      <a:endParaRPr lang="ru-RU" sz="3200" dirty="0"/>
                    </a:p>
                  </a:txBody>
                  <a:tcPr marL="62614" marR="62614"/>
                </a:tc>
              </a:tr>
              <a:tr h="1047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Иногда</a:t>
                      </a:r>
                      <a:r>
                        <a:rPr lang="ru-RU" sz="3200" baseline="0" dirty="0" smtClean="0"/>
                        <a:t> -</a:t>
                      </a:r>
                      <a:endParaRPr lang="ru-RU" sz="3200" dirty="0" smtClean="0"/>
                    </a:p>
                  </a:txBody>
                  <a:tcPr marL="62614" marR="62614"/>
                </a:tc>
              </a:tr>
            </a:tbl>
          </a:graphicData>
        </a:graphic>
      </p:graphicFrame>
      <p:pic>
        <p:nvPicPr>
          <p:cNvPr id="15374" name="Picture 2" descr="C:\Users\computer\Desktop\картинки и анимашки\Коллекция картинок (Microsoft)\Тематические\C19-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1857375"/>
            <a:ext cx="2849563" cy="290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computer\Desktop\картинки и анимашки\Коллекция картинок (Microsoft)\Тематические\C17-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13" y="4786313"/>
            <a:ext cx="2392362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28600"/>
            <a:ext cx="5786478" cy="117348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/>
              <a:t>Принцип доступности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571625"/>
            <a:ext cx="7239000" cy="4933950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			Быть доступным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– это значит в любую минуту отложить все свои дела, свою работу, чтобы пообщаться с ребёнком.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algn="just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/>
              <a:t>это значит вовремя прочитать вопрос в его глазах и ответить на него, доверить ребёнку свои переживания и помочь ему пережить его страдания, поговорить и обсудить их вовремя.</a:t>
            </a:r>
          </a:p>
          <a:p>
            <a:pPr marL="274320" indent="-274320" algn="just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dirty="0" smtClean="0"/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	Если у взрослых нет времени на общение с собственным ребёнком сегодня, то у выросшего ребёнка не будет времени на общение с родителями завтра.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type="pic" idx="1"/>
          </p:nvPr>
        </p:nvGraphicFramePr>
        <p:xfrm>
          <a:off x="357188" y="571500"/>
          <a:ext cx="5000659" cy="5179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59"/>
              </a:tblGrid>
              <a:tr h="1859520"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          </a:t>
                      </a:r>
                    </a:p>
                    <a:p>
                      <a:pPr algn="ctr"/>
                      <a:r>
                        <a:rPr lang="ru-RU" baseline="0" dirty="0" smtClean="0"/>
                        <a:t> С кем ты любишь проводить </a:t>
                      </a:r>
                    </a:p>
                    <a:p>
                      <a:pPr algn="ctr"/>
                      <a:r>
                        <a:rPr lang="ru-RU" baseline="0" dirty="0" smtClean="0"/>
                        <a:t>выходные дни ? </a:t>
                      </a:r>
                      <a:endParaRPr lang="ru-RU" dirty="0"/>
                    </a:p>
                  </a:txBody>
                  <a:tcPr marL="53139" marR="53139"/>
                </a:tc>
              </a:tr>
              <a:tr h="97411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 С друзьями</a:t>
                      </a:r>
                      <a:r>
                        <a:rPr lang="ru-RU" sz="2800" baseline="0" dirty="0" smtClean="0"/>
                        <a:t>- </a:t>
                      </a:r>
                      <a:r>
                        <a:rPr lang="ru-RU" sz="2800" dirty="0" smtClean="0"/>
                        <a:t> 4 чел. </a:t>
                      </a:r>
                      <a:endParaRPr lang="ru-RU" sz="2800" dirty="0"/>
                    </a:p>
                  </a:txBody>
                  <a:tcPr marL="53139" marR="53139"/>
                </a:tc>
              </a:tr>
              <a:tr h="97411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 С мамой, папой – 7 чел. </a:t>
                      </a:r>
                      <a:endParaRPr lang="ru-RU" sz="2800" dirty="0"/>
                    </a:p>
                  </a:txBody>
                  <a:tcPr marL="53139" marR="53139"/>
                </a:tc>
              </a:tr>
              <a:tr h="1192901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 бабушкой– 2 чел. </a:t>
                      </a:r>
                    </a:p>
                    <a:p>
                      <a:r>
                        <a:rPr lang="ru-RU" sz="2800" dirty="0" smtClean="0"/>
                        <a:t>С сестрой – 1ч.</a:t>
                      </a:r>
                    </a:p>
                    <a:p>
                      <a:r>
                        <a:rPr lang="ru-RU" sz="2800" dirty="0" smtClean="0"/>
                        <a:t>С родственницей – 1</a:t>
                      </a:r>
                      <a:r>
                        <a:rPr lang="ru-RU" sz="2800" baseline="0" dirty="0" smtClean="0"/>
                        <a:t> ч.</a:t>
                      </a:r>
                      <a:endParaRPr lang="ru-RU" sz="2800" dirty="0"/>
                    </a:p>
                  </a:txBody>
                  <a:tcPr marL="53139" marR="53139"/>
                </a:tc>
              </a:tr>
            </a:tbl>
          </a:graphicData>
        </a:graphic>
      </p:graphicFrame>
      <p:pic>
        <p:nvPicPr>
          <p:cNvPr id="17422" name="Picture 3" descr="C:\Users\computer\Desktop\картинки и анимашки\Коллекция картинок (Microsoft)\Тематические\C17-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2428875"/>
            <a:ext cx="31718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computer\Desktop\картинки и анимашки\Коллекция картинок (Microsoft)\Тематические\C41-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38" y="5000625"/>
            <a:ext cx="1733550" cy="168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28600"/>
            <a:ext cx="5715040" cy="117348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Воспитание ответственности и самодисциплины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28625" y="1643063"/>
            <a:ext cx="7239000" cy="4791075"/>
          </a:xfrm>
        </p:spPr>
        <p:txBody>
          <a:bodyPr>
            <a:normAutofit fontScale="55000" lnSpcReduction="2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	На проявление ребёнком этих качеств огромное влияние оказывает стиль поведения родителей в семье, их способность проявлять эти качества в обыденной жизни.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	 Мудрость ответственных родителей состоит в том, что всегда они выполняют то, что обещают детям, а если по какой-то причине этого не происходит, они находят в себе смелость признать своё неумение сдержать обещание и пытаются исправить свои ошибки.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Для формирования навыков самодисциплины необходимы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                   следующие условия: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Наличие в семье у ребёнка определённых обязанностей, которые он должен выполнять ежедневно.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Научить ребёнка брать ответственность за свои поступки на себя.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Использовать как метод воспитания ограничение. Надо научиться говорить ребёнку «нет».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type="pic" idx="1"/>
          </p:nvPr>
        </p:nvGraphicFramePr>
        <p:xfrm>
          <a:off x="357188" y="714375"/>
          <a:ext cx="4857785" cy="500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7785"/>
              </a:tblGrid>
              <a:tr h="239545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          </a:t>
                      </a:r>
                    </a:p>
                    <a:p>
                      <a:r>
                        <a:rPr lang="ru-RU" sz="2000" dirty="0" smtClean="0"/>
                        <a:t> </a:t>
                      </a:r>
                    </a:p>
                    <a:p>
                      <a:pPr algn="ctr"/>
                      <a:r>
                        <a:rPr lang="ru-RU" sz="2000" dirty="0" smtClean="0"/>
                        <a:t>Есть</a:t>
                      </a:r>
                      <a:r>
                        <a:rPr lang="ru-RU" sz="2000" baseline="0" dirty="0" smtClean="0"/>
                        <a:t> ли у тебя домашние обязанности?</a:t>
                      </a:r>
                    </a:p>
                    <a:p>
                      <a:endParaRPr lang="ru-RU" sz="2000" dirty="0"/>
                    </a:p>
                  </a:txBody>
                  <a:tcPr marL="53139" marR="53139"/>
                </a:tc>
              </a:tr>
              <a:tr h="130259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 Да -  14 чел.              </a:t>
                      </a:r>
                      <a:endParaRPr lang="ru-RU" sz="2800" dirty="0"/>
                    </a:p>
                  </a:txBody>
                  <a:tcPr marL="53139" marR="53139"/>
                </a:tc>
              </a:tr>
              <a:tr h="130259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 Нет – 1 чел.</a:t>
                      </a:r>
                      <a:endParaRPr lang="ru-RU" sz="2800" dirty="0"/>
                    </a:p>
                  </a:txBody>
                  <a:tcPr marL="53139" marR="53139"/>
                </a:tc>
              </a:tr>
            </a:tbl>
          </a:graphicData>
        </a:graphic>
      </p:graphicFrame>
      <p:pic>
        <p:nvPicPr>
          <p:cNvPr id="19468" name="Picture 2" descr="C:\Users\computer\Desktop\картинки и анимашки\Коллекция картинок (Microsoft)\Тематические\C41-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42063" y="1500188"/>
            <a:ext cx="1789112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C:\Users\computer\Desktop\картинки и анимашки\Коллекция картинок (Microsoft)\Тематические\C09-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63" y="214313"/>
            <a:ext cx="2092325" cy="20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6543692" cy="117348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/>
              <a:t>     Авторитетность  родителей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7239000" cy="4719637"/>
          </a:xfrm>
        </p:spPr>
        <p:txBody>
          <a:bodyPr>
            <a:normAutofit fontScale="5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Это прежде всего желание ребёнка говорить родителям правду, какой бы горькой она не была. Так будут поступать дети в том случае, если родители объяснят им, что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прожить жизнь, не совершая ошибок невозможно.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Авторитетные родители не ставят перед собой задачу наказать ребёнка, для них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важным является осознание ребёнком степени тяжести совершённого проступка по отношению к другим людям и самому себе.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Авторитетность состоит не в том, чтобы повысить голос, взять в руки ремень, а в том, чтобы спокойно, без ненужных истерик проанализировать ситуацию и предъявить ребёнку требования так,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чтобы он понял: об этом ему говорят раз и навсегда.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Родители сами должны научиться прощать и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просить прощение у ребёнка.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type="pic" idx="1"/>
          </p:nvPr>
        </p:nvGraphicFramePr>
        <p:xfrm>
          <a:off x="357188" y="785813"/>
          <a:ext cx="4786345" cy="50508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6345"/>
              </a:tblGrid>
              <a:tr h="1654787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</a:t>
                      </a:r>
                    </a:p>
                    <a:p>
                      <a:r>
                        <a:rPr lang="ru-RU" dirty="0" smtClean="0"/>
                        <a:t>      С кем ты делишься своими тайнами,   </a:t>
                      </a:r>
                    </a:p>
                    <a:p>
                      <a:r>
                        <a:rPr lang="ru-RU" dirty="0" smtClean="0"/>
                        <a:t>                             мечтами?</a:t>
                      </a:r>
                      <a:endParaRPr lang="ru-RU" dirty="0"/>
                    </a:p>
                  </a:txBody>
                  <a:tcPr marL="53139" marR="53139"/>
                </a:tc>
              </a:tr>
              <a:tr h="75179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 мамой, папой – 4 чел.</a:t>
                      </a:r>
                    </a:p>
                    <a:p>
                      <a:endParaRPr lang="ru-RU" sz="2800" dirty="0"/>
                    </a:p>
                  </a:txBody>
                  <a:tcPr marL="53139" marR="53139"/>
                </a:tc>
              </a:tr>
              <a:tr h="94758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 мамой, дедушкой -   6 чел.                     </a:t>
                      </a:r>
                      <a:endParaRPr lang="ru-RU" sz="2800" dirty="0"/>
                    </a:p>
                  </a:txBody>
                  <a:tcPr marL="53139" marR="53139"/>
                </a:tc>
              </a:tr>
              <a:tr h="75179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ни</a:t>
                      </a:r>
                      <a:r>
                        <a:rPr lang="ru-RU" sz="2800" baseline="0" dirty="0" smtClean="0"/>
                        <a:t> с кем– 1 чел. </a:t>
                      </a:r>
                      <a:endParaRPr lang="ru-RU" sz="2800" dirty="0"/>
                    </a:p>
                  </a:txBody>
                  <a:tcPr marL="53139" marR="53139"/>
                </a:tc>
              </a:tr>
              <a:tr h="75179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 друзьями – 4 чел. </a:t>
                      </a:r>
                      <a:endParaRPr lang="ru-RU" sz="2800" dirty="0"/>
                    </a:p>
                  </a:txBody>
                  <a:tcPr marL="53139" marR="53139"/>
                </a:tc>
              </a:tr>
            </a:tbl>
          </a:graphicData>
        </a:graphic>
      </p:graphicFrame>
      <p:pic>
        <p:nvPicPr>
          <p:cNvPr id="21520" name="Picture 2" descr="C:\Users\computer\Desktop\картинки и анимашки\Коллекция картинок (Microsoft)\Тематические\C09-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38" y="1643063"/>
            <a:ext cx="2957512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type="pic" idx="1"/>
          </p:nvPr>
        </p:nvGraphicFramePr>
        <p:xfrm>
          <a:off x="285750" y="714375"/>
          <a:ext cx="4857784" cy="48577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7784"/>
              </a:tblGrid>
              <a:tr h="1518664">
                <a:tc>
                  <a:txBody>
                    <a:bodyPr/>
                    <a:lstStyle/>
                    <a:p>
                      <a:r>
                        <a:rPr lang="ru-RU" dirty="0" smtClean="0"/>
                        <a:t>    </a:t>
                      </a:r>
                    </a:p>
                    <a:p>
                      <a:r>
                        <a:rPr lang="ru-RU" dirty="0" smtClean="0"/>
                        <a:t>         С кем ты поделишься радостной </a:t>
                      </a:r>
                    </a:p>
                    <a:p>
                      <a:r>
                        <a:rPr lang="ru-RU" dirty="0" smtClean="0"/>
                        <a:t>                        новостью?</a:t>
                      </a:r>
                      <a:endParaRPr lang="ru-RU" dirty="0"/>
                    </a:p>
                  </a:txBody>
                  <a:tcPr marL="64105" marR="64105"/>
                </a:tc>
              </a:tr>
              <a:tr h="734431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С</a:t>
                      </a:r>
                      <a:r>
                        <a:rPr lang="ru-RU" sz="2800" baseline="0" dirty="0" smtClean="0"/>
                        <a:t> папой, мамой – 6 чел.</a:t>
                      </a:r>
                      <a:endParaRPr lang="ru-RU" sz="2800" dirty="0"/>
                    </a:p>
                  </a:txBody>
                  <a:tcPr marL="64105" marR="64105"/>
                </a:tc>
              </a:tr>
              <a:tr h="113580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С</a:t>
                      </a:r>
                      <a:r>
                        <a:rPr lang="ru-RU" sz="2800" baseline="0" dirty="0" smtClean="0"/>
                        <a:t> друзьями, мамой – 2 чел. </a:t>
                      </a:r>
                      <a:endParaRPr lang="ru-RU" sz="2800" dirty="0"/>
                    </a:p>
                  </a:txBody>
                  <a:tcPr marL="64105" marR="64105"/>
                </a:tc>
              </a:tr>
              <a:tr h="734431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С</a:t>
                      </a:r>
                      <a:r>
                        <a:rPr lang="ru-RU" sz="2800" baseline="0" dirty="0" smtClean="0"/>
                        <a:t>  бабушкой – 3 чел.</a:t>
                      </a:r>
                      <a:endParaRPr lang="ru-RU" sz="2800" dirty="0"/>
                    </a:p>
                  </a:txBody>
                  <a:tcPr marL="64105" marR="64105"/>
                </a:tc>
              </a:tr>
              <a:tr h="734431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 мамой – 3 чел.</a:t>
                      </a:r>
                      <a:endParaRPr lang="ru-RU" sz="2800" dirty="0"/>
                    </a:p>
                  </a:txBody>
                  <a:tcPr marL="64105" marR="64105"/>
                </a:tc>
              </a:tr>
            </a:tbl>
          </a:graphicData>
        </a:graphic>
      </p:graphicFrame>
      <p:pic>
        <p:nvPicPr>
          <p:cNvPr id="22544" name="Picture 3" descr="C:\Users\computer\Desktop\картинки и анимашки\Коллекция картинок (Microsoft)\Тематические\C09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1857375"/>
            <a:ext cx="3228975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type="pic" idx="1"/>
          </p:nvPr>
        </p:nvGraphicFramePr>
        <p:xfrm>
          <a:off x="285750" y="857250"/>
          <a:ext cx="4857784" cy="48908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7784"/>
              </a:tblGrid>
              <a:tr h="893263">
                <a:tc>
                  <a:txBody>
                    <a:bodyPr/>
                    <a:lstStyle/>
                    <a:p>
                      <a:r>
                        <a:rPr lang="ru-RU" dirty="0" smtClean="0"/>
                        <a:t>    С кем ты поделишься печальным</a:t>
                      </a:r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                      известием?</a:t>
                      </a:r>
                      <a:endParaRPr lang="ru-RU" dirty="0"/>
                    </a:p>
                  </a:txBody>
                  <a:tcPr marL="63650" marR="63650"/>
                </a:tc>
              </a:tr>
              <a:tr h="76432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</a:t>
                      </a:r>
                      <a:r>
                        <a:rPr lang="ru-RU" sz="2400" baseline="0" dirty="0" smtClean="0"/>
                        <a:t> мамой - </a:t>
                      </a:r>
                      <a:r>
                        <a:rPr lang="ru-RU" sz="2400" dirty="0" smtClean="0"/>
                        <a:t>   4 чел.</a:t>
                      </a:r>
                    </a:p>
                    <a:p>
                      <a:r>
                        <a:rPr lang="ru-RU" sz="2400" dirty="0" smtClean="0"/>
                        <a:t>С папой-</a:t>
                      </a:r>
                      <a:r>
                        <a:rPr lang="ru-RU" sz="2400" baseline="0" dirty="0" smtClean="0"/>
                        <a:t>       2 ч</a:t>
                      </a:r>
                      <a:endParaRPr lang="ru-RU" sz="2400" dirty="0"/>
                    </a:p>
                  </a:txBody>
                  <a:tcPr marL="63650" marR="63650"/>
                </a:tc>
              </a:tr>
              <a:tr h="76432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</a:t>
                      </a:r>
                      <a:r>
                        <a:rPr lang="ru-RU" sz="2400" baseline="0" dirty="0" smtClean="0"/>
                        <a:t>  друзьями – 1 чел.</a:t>
                      </a:r>
                      <a:endParaRPr lang="ru-RU" sz="2400" dirty="0"/>
                    </a:p>
                  </a:txBody>
                  <a:tcPr marL="63650" marR="63650"/>
                </a:tc>
              </a:tr>
              <a:tr h="792771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 сестрой</a:t>
                      </a:r>
                      <a:r>
                        <a:rPr lang="ru-RU" sz="2400" baseline="0" dirty="0" smtClean="0"/>
                        <a:t> – 1ч</a:t>
                      </a:r>
                    </a:p>
                    <a:p>
                      <a:r>
                        <a:rPr lang="ru-RU" sz="2400" baseline="0" dirty="0" smtClean="0"/>
                        <a:t>С бабушкой – 2 ч</a:t>
                      </a:r>
                      <a:endParaRPr lang="ru-RU" sz="2400" dirty="0"/>
                    </a:p>
                  </a:txBody>
                  <a:tcPr marL="63650" marR="63650"/>
                </a:tc>
              </a:tr>
              <a:tr h="76432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Не</a:t>
                      </a:r>
                      <a:r>
                        <a:rPr lang="ru-RU" sz="2400" baseline="0" dirty="0" smtClean="0"/>
                        <a:t> знаю – 2 чел.</a:t>
                      </a:r>
                      <a:endParaRPr lang="ru-RU" sz="2400" dirty="0"/>
                    </a:p>
                  </a:txBody>
                  <a:tcPr marL="63650" marR="63650"/>
                </a:tc>
              </a:tr>
              <a:tr h="76432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 родителями– 2 чел. </a:t>
                      </a:r>
                    </a:p>
                    <a:p>
                      <a:r>
                        <a:rPr lang="ru-RU" sz="2400" dirty="0" smtClean="0"/>
                        <a:t>С мамой и дедушкой – 1 ч</a:t>
                      </a:r>
                      <a:endParaRPr lang="ru-RU" sz="2400" dirty="0"/>
                    </a:p>
                  </a:txBody>
                  <a:tcPr marL="63650" marR="63650"/>
                </a:tc>
              </a:tr>
            </a:tbl>
          </a:graphicData>
        </a:graphic>
      </p:graphicFrame>
      <p:pic>
        <p:nvPicPr>
          <p:cNvPr id="23570" name="Picture 2" descr="C:\Users\computer\Desktop\картинки и анимашки\Коллекция картинок (Microsoft)\Тематические\C09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25" y="2000250"/>
            <a:ext cx="210978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Правила благополучного родителя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Чем больше времени родители проведут со своим ребёнком в детстве и юности, тем больше шансов у престарелых родителей видеть взрослых детей в отцовском доме.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Чем меньше родители будут использовать в общении с собственным ребёнком угрозы и наказания, тем больше вероятность принятия взрослыми детьми права на спокойную старость их родителей.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Хамство и грубость детства практически всегда возвращаются неуютной и обиженной старостью, очень грустной и очень тоскливой.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Чем раньше родители научатся проявлять терпение и терпимость по отношению к ребёнку в детстве, тем больше шансов у состарившихся родителей почувствовать по отношению к себе проявление терпения и терпимости от взрослых детей.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computer\Desktop\картинки и анимашки\Коллекция картинок (Microsoft)\Тематические\C24-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214313"/>
            <a:ext cx="2714625" cy="233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29510" cy="117348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/>
              <a:t>Принципы родительского воспитания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975"/>
          </a:xfrm>
        </p:spPr>
        <p:txBody>
          <a:bodyPr>
            <a:normAutofit fontScale="6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Если дети живут в обстановке критики, они учатся критиковать и осуждать других людей.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Если дети живут в обстановке вражды и злобы, они учатся быть злыми, учатся драться.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Если дети живут среди насмешек, они становятся нерешительными и излишне скромными.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Если дети живут в обстановке стыда и смущения, чувство собственного достоинства уступает место чувству вины.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dirty="0" smtClean="0"/>
              <a:t>  													</a:t>
            </a:r>
            <a:r>
              <a:rPr lang="ru-RU" i="1" dirty="0" err="1" smtClean="0"/>
              <a:t>Дороти</a:t>
            </a:r>
            <a:r>
              <a:rPr lang="ru-RU" i="1" dirty="0" smtClean="0"/>
              <a:t> </a:t>
            </a:r>
            <a:r>
              <a:rPr lang="ru-RU" i="1" dirty="0" err="1" smtClean="0"/>
              <a:t>Нолт</a:t>
            </a:r>
            <a:endParaRPr lang="ru-RU" i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6329378" cy="117348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/>
              <a:t>Шесть Принципов   </a:t>
            </a:r>
            <a:r>
              <a:rPr lang="ru-RU" dirty="0"/>
              <a:t>родительского воспитания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857250" y="1643063"/>
            <a:ext cx="6838950" cy="4786312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Принятие ребёнка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Признание  ребёнка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Родительская любовь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Принцип доступности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Воспитание ответственности и самодисциплины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Авторитет родителей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8196" name="Picture 2" descr="C:\Users\computer\Desktop\картинки и анимашки\Коллекция картинок (Microsoft)\Тематические\C09-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4071938"/>
            <a:ext cx="2189162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/>
              <a:t>Принятие ребёнка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500188"/>
            <a:ext cx="7239000" cy="5143500"/>
          </a:xfrm>
        </p:spPr>
        <p:txBody>
          <a:bodyPr>
            <a:normAutofit fontScale="55000" lnSpcReduction="2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Это проявление такой родительской любви, когда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ребёнок понимает, что его любят несмотря ни на что</a:t>
            </a:r>
            <a:r>
              <a:rPr lang="ru-RU" dirty="0" smtClean="0"/>
              <a:t>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Принять ребёнка – значит любить его не за отметку в дневнике, а за сам факт его существования в этом мире.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Принимать его таким, какой он есть – здоровый или больной, добрый или не очень, покладистый или колючий…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	Любили тебя без особых причин: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	За то – что ты внук,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	За то, что ты сын,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	За то, что малыш,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	За то, что растёшь,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	За то, что на маму и папу похож…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	И эта любовь до конца твоих дней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	Останется тайной опорой твоей.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                                               (В. Берестов)</a:t>
            </a:r>
            <a:endParaRPr lang="ru-RU" dirty="0"/>
          </a:p>
        </p:txBody>
      </p:sp>
      <p:pic>
        <p:nvPicPr>
          <p:cNvPr id="9220" name="Picture 3" descr="C:\Users\computer\Desktop\картинки и анимашки\Коллекция картинок (Microsoft)\Тематические\C09-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3786188"/>
            <a:ext cx="2195513" cy="23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8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3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3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computer\Desktop\картинки и анимашки\Коллекция картинок (Microsoft)\Тематические\C09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1500188"/>
            <a:ext cx="24161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type="pic" idx="1"/>
          </p:nvPr>
        </p:nvGraphicFramePr>
        <p:xfrm>
          <a:off x="357188" y="714375"/>
          <a:ext cx="5000630" cy="47863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30"/>
              </a:tblGrid>
              <a:tr h="1336796">
                <a:tc>
                  <a:txBody>
                    <a:bodyPr/>
                    <a:lstStyle/>
                    <a:p>
                      <a:r>
                        <a:rPr lang="ru-RU" dirty="0" smtClean="0"/>
                        <a:t>    </a:t>
                      </a:r>
                    </a:p>
                    <a:p>
                      <a:pPr algn="ctr"/>
                      <a:r>
                        <a:rPr lang="ru-RU" dirty="0" smtClean="0"/>
                        <a:t>      С</a:t>
                      </a:r>
                      <a:r>
                        <a:rPr lang="ru-RU" baseline="0" dirty="0" smtClean="0"/>
                        <a:t> кем бы ты хотел жить на               </a:t>
                      </a:r>
                    </a:p>
                    <a:p>
                      <a:pPr algn="ctr"/>
                      <a:r>
                        <a:rPr lang="ru-RU" baseline="0" dirty="0" smtClean="0"/>
                        <a:t>            необитаемом острове?</a:t>
                      </a:r>
                      <a:endParaRPr lang="ru-RU" dirty="0"/>
                    </a:p>
                  </a:txBody>
                  <a:tcPr marL="71797" marR="71797"/>
                </a:tc>
              </a:tr>
              <a:tr h="68991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Мамой и папой – 4 чел. </a:t>
                      </a:r>
                      <a:endParaRPr lang="ru-RU" sz="3200" dirty="0"/>
                    </a:p>
                  </a:txBody>
                  <a:tcPr marL="71797" marR="71797"/>
                </a:tc>
              </a:tr>
              <a:tr h="68991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Мамой</a:t>
                      </a:r>
                      <a:r>
                        <a:rPr lang="ru-RU" sz="3200" baseline="0" dirty="0" smtClean="0"/>
                        <a:t> и семьёй</a:t>
                      </a:r>
                      <a:r>
                        <a:rPr lang="ru-RU" sz="3200" dirty="0" smtClean="0"/>
                        <a:t>– 3 чел. </a:t>
                      </a:r>
                      <a:endParaRPr lang="ru-RU" sz="3200" dirty="0"/>
                    </a:p>
                  </a:txBody>
                  <a:tcPr marL="71797" marR="71797"/>
                </a:tc>
              </a:tr>
              <a:tr h="68991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 друзьями – 4 чел.</a:t>
                      </a:r>
                      <a:endParaRPr lang="ru-RU" sz="3200" dirty="0"/>
                    </a:p>
                  </a:txBody>
                  <a:tcPr marL="71797" marR="71797"/>
                </a:tc>
              </a:tr>
              <a:tr h="68991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</a:t>
                      </a:r>
                      <a:r>
                        <a:rPr lang="ru-RU" sz="3200" baseline="0" dirty="0" smtClean="0"/>
                        <a:t> людьми</a:t>
                      </a:r>
                      <a:r>
                        <a:rPr lang="ru-RU" sz="3200" dirty="0" smtClean="0"/>
                        <a:t> – 3 чел.</a:t>
                      </a:r>
                      <a:endParaRPr lang="ru-RU" sz="3200" dirty="0"/>
                    </a:p>
                  </a:txBody>
                  <a:tcPr marL="71797" marR="71797"/>
                </a:tc>
              </a:tr>
              <a:tr h="689910">
                <a:tc>
                  <a:txBody>
                    <a:bodyPr/>
                    <a:lstStyle/>
                    <a:p>
                      <a:r>
                        <a:rPr lang="ru-RU" sz="3200" baseline="0" dirty="0" smtClean="0"/>
                        <a:t>С родными – 1 чел.</a:t>
                      </a:r>
                      <a:endParaRPr lang="ru-RU" sz="3200" dirty="0"/>
                    </a:p>
                  </a:txBody>
                  <a:tcPr marL="71797" marR="71797"/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C:\Users\computer\Desktop\картинки и анимашки\Коллекция картинок (Microsoft)\Тематические\C09-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285750"/>
            <a:ext cx="258286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/>
              <a:t>Признание ребёнка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714500"/>
            <a:ext cx="7239000" cy="4791075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000" dirty="0" smtClean="0"/>
              <a:t>Это сохранение у ребёнка чувства собственного достоинства и уверенности в себе, в своих силах.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3000" dirty="0" smtClean="0"/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000" dirty="0" smtClean="0"/>
              <a:t>Если родители признают значимость своего ребёнка, то они стараются подчёркивать  его достоинства, поздравляют с каждым, пусть маленьким успехом, ободряют его и поддерживают в минуты жизненных трудностей.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3000" dirty="0" smtClean="0"/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000" dirty="0" smtClean="0"/>
              <a:t>Признание предполагает 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одобрение, похвалу </a:t>
            </a:r>
            <a:r>
              <a:rPr lang="ru-RU" sz="3000" dirty="0" smtClean="0"/>
              <a:t>за любое , пусть самое незначительное усилие со стороны ребёнка, которое делает его лучше, умнее, добрее.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похвала</a:t>
            </a:r>
            <a:endParaRPr lang="ru-RU" sz="32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type="pic" idx="1"/>
          </p:nvPr>
        </p:nvGraphicFramePr>
        <p:xfrm>
          <a:off x="357188" y="785813"/>
          <a:ext cx="4929222" cy="4857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29222"/>
              </a:tblGrid>
              <a:tr h="1774144"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      Хвалят ли тебя</a:t>
                      </a:r>
                      <a:r>
                        <a:rPr lang="ru-RU" sz="2400" baseline="0" dirty="0" smtClean="0"/>
                        <a:t> дома?</a:t>
                      </a:r>
                      <a:endParaRPr lang="ru-RU" sz="2400" dirty="0"/>
                    </a:p>
                  </a:txBody>
                  <a:tcPr marL="69036" marR="69036"/>
                </a:tc>
              </a:tr>
              <a:tr h="102788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Да – 12 чел.</a:t>
                      </a:r>
                      <a:endParaRPr lang="ru-RU" sz="3600" dirty="0"/>
                    </a:p>
                  </a:txBody>
                  <a:tcPr marL="69036" marR="69036"/>
                </a:tc>
              </a:tr>
              <a:tr h="102788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Иногда – 0</a:t>
                      </a:r>
                      <a:endParaRPr lang="ru-RU" sz="3600" dirty="0"/>
                    </a:p>
                  </a:txBody>
                  <a:tcPr marL="69036" marR="69036"/>
                </a:tc>
              </a:tr>
              <a:tr h="102788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Нет – 3 ч.</a:t>
                      </a:r>
                      <a:endParaRPr lang="ru-RU" sz="3600" dirty="0"/>
                    </a:p>
                  </a:txBody>
                  <a:tcPr marL="69036" marR="69036"/>
                </a:tc>
              </a:tr>
            </a:tbl>
          </a:graphicData>
        </a:graphic>
      </p:graphicFrame>
      <p:pic>
        <p:nvPicPr>
          <p:cNvPr id="12303" name="Picture 3" descr="C:\Users\computer\Desktop\картинки и анимашки\Коллекция картинок (Microsoft)\Тематические\C38-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38" y="1571625"/>
            <a:ext cx="289718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760" y="1143000"/>
            <a:ext cx="2817338" cy="85724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наказание</a:t>
            </a:r>
            <a:endParaRPr lang="ru-RU" sz="28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type="pic" idx="1"/>
          </p:nvPr>
        </p:nvGraphicFramePr>
        <p:xfrm>
          <a:off x="357188" y="714375"/>
          <a:ext cx="5715040" cy="5648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20"/>
                <a:gridCol w="2857520"/>
              </a:tblGrid>
              <a:tr h="138022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</a:t>
                      </a:r>
                    </a:p>
                    <a:p>
                      <a:r>
                        <a:rPr lang="ru-RU" sz="2400" dirty="0" smtClean="0"/>
                        <a:t>         Часто наказывают тебя?</a:t>
                      </a:r>
                      <a:endParaRPr lang="ru-RU" sz="2400" dirty="0"/>
                    </a:p>
                  </a:txBody>
                  <a:tcPr marL="53139" marR="53139"/>
                </a:tc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Кто наказывает?</a:t>
                      </a:r>
                      <a:endParaRPr lang="ru-RU" sz="2400" dirty="0"/>
                    </a:p>
                  </a:txBody>
                  <a:tcPr marL="53139" marR="53139"/>
                </a:tc>
              </a:tr>
              <a:tr h="1159185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Нет – 4 чел.</a:t>
                      </a:r>
                    </a:p>
                    <a:p>
                      <a:endParaRPr lang="ru-RU" sz="3200" dirty="0"/>
                    </a:p>
                  </a:txBody>
                  <a:tcPr marL="53139" marR="53139"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 marL="53139" marR="53139"/>
                </a:tc>
              </a:tr>
              <a:tr h="1159185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Иногда – 9 чел.</a:t>
                      </a:r>
                      <a:endParaRPr lang="ru-RU" sz="3200" dirty="0"/>
                    </a:p>
                  </a:txBody>
                  <a:tcPr marL="53139" marR="53139"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Мама, </a:t>
                      </a:r>
                      <a:r>
                        <a:rPr lang="ru-RU" sz="3200" i="1" dirty="0" err="1" smtClean="0"/>
                        <a:t>папа</a:t>
                      </a:r>
                      <a:r>
                        <a:rPr lang="ru-RU" sz="3200" dirty="0" err="1" smtClean="0"/>
                        <a:t>,бабушка</a:t>
                      </a:r>
                      <a:r>
                        <a:rPr lang="ru-RU" sz="3200" dirty="0" smtClean="0"/>
                        <a:t> – 1 чел.</a:t>
                      </a:r>
                      <a:endParaRPr lang="ru-RU" sz="3200" dirty="0"/>
                    </a:p>
                  </a:txBody>
                  <a:tcPr marL="53139" marR="53139"/>
                </a:tc>
              </a:tr>
              <a:tr h="1159185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Да – 3 чел.</a:t>
                      </a:r>
                      <a:endParaRPr lang="ru-RU" sz="3200" dirty="0"/>
                    </a:p>
                  </a:txBody>
                  <a:tcPr marL="53139" marR="53139"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Бабушка,</a:t>
                      </a:r>
                      <a:r>
                        <a:rPr lang="ru-RU" sz="3200" baseline="0" dirty="0" smtClean="0"/>
                        <a:t> дедушка</a:t>
                      </a:r>
                      <a:r>
                        <a:rPr lang="ru-RU" sz="3200" dirty="0" smtClean="0"/>
                        <a:t> – 1 чел. </a:t>
                      </a:r>
                      <a:endParaRPr lang="ru-RU" sz="3200" dirty="0"/>
                    </a:p>
                  </a:txBody>
                  <a:tcPr marL="53139" marR="53139"/>
                </a:tc>
              </a:tr>
            </a:tbl>
          </a:graphicData>
        </a:graphic>
      </p:graphicFrame>
      <p:pic>
        <p:nvPicPr>
          <p:cNvPr id="13332" name="Picture 2" descr="C:\Users\computer\Desktop\картинки и анимашки\Коллекция картинок (Microsoft)\Тематические\C09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688" y="2571750"/>
            <a:ext cx="1622425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computer\Desktop\картинки и анимашки\Коллекция картинок (Microsoft)\Тематические\C25-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38" y="428625"/>
            <a:ext cx="2357437" cy="229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28600"/>
            <a:ext cx="4854914" cy="117348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/>
              <a:t>Родительская любовь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714500"/>
            <a:ext cx="7239000" cy="4791075"/>
          </a:xfrm>
        </p:spPr>
        <p:txBody>
          <a:bodyPr>
            <a:normAutofit fontScale="6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	Иногда родители сетуют на то, что ребёнок-подросток не подпускает к себе, сторонится родительских объятий, в такой ситуации нельзя     искать причину только в ребёнке.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	Это может быть связано с тем, что в младшем школьном возрасте проявление любви и ласки со стороны родителей ребёнок ощущал на себе достаточно редко, и у него не сформировалась потребность в родительском внимании.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	Любовь необходима ребёнку ещё и для того, чтобы он мог адекватно реагировать на те требования, которые к нему предъявляются в семье. Если требования есть, но любви ребёнок не ощущает, эти требования останутся невыполненными.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ринципы+воспитани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принципы+воспитания.ppt</Template>
  <TotalTime>47</TotalTime>
  <Words>800</Words>
  <Application>Microsoft Office PowerPoint</Application>
  <PresentationFormat>Экран (4:3)</PresentationFormat>
  <Paragraphs>163</Paragraphs>
  <Slides>19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принципы+воспитания</vt:lpstr>
      <vt:lpstr>Родительское собрание </vt:lpstr>
      <vt:lpstr>Принципы родительского воспитания </vt:lpstr>
      <vt:lpstr>Шесть Принципов   родительского воспитания</vt:lpstr>
      <vt:lpstr>Принятие ребёнка</vt:lpstr>
      <vt:lpstr>Слайд 5</vt:lpstr>
      <vt:lpstr>Признание ребёнка</vt:lpstr>
      <vt:lpstr>похвала</vt:lpstr>
      <vt:lpstr>наказание</vt:lpstr>
      <vt:lpstr>Родительская любовь</vt:lpstr>
      <vt:lpstr>Слайд 10</vt:lpstr>
      <vt:lpstr>Принцип доступности</vt:lpstr>
      <vt:lpstr>Слайд 12</vt:lpstr>
      <vt:lpstr>Воспитание ответственности и самодисциплины</vt:lpstr>
      <vt:lpstr>Слайд 14</vt:lpstr>
      <vt:lpstr>     Авторитетность  родителей</vt:lpstr>
      <vt:lpstr>Слайд 16</vt:lpstr>
      <vt:lpstr>Слайд 17</vt:lpstr>
      <vt:lpstr>Слайд 18</vt:lpstr>
      <vt:lpstr>Правила благополучного родителя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User</dc:creator>
  <cp:lastModifiedBy>User</cp:lastModifiedBy>
  <cp:revision>6</cp:revision>
  <dcterms:created xsi:type="dcterms:W3CDTF">2014-03-18T02:42:46Z</dcterms:created>
  <dcterms:modified xsi:type="dcterms:W3CDTF">2014-03-18T03:31:04Z</dcterms:modified>
</cp:coreProperties>
</file>