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22"/>
  </p:notesMasterIdLst>
  <p:sldIdLst>
    <p:sldId id="272" r:id="rId2"/>
    <p:sldId id="293" r:id="rId3"/>
    <p:sldId id="273" r:id="rId4"/>
    <p:sldId id="295" r:id="rId5"/>
    <p:sldId id="275" r:id="rId6"/>
    <p:sldId id="296" r:id="rId7"/>
    <p:sldId id="297" r:id="rId8"/>
    <p:sldId id="299" r:id="rId9"/>
    <p:sldId id="298" r:id="rId10"/>
    <p:sldId id="301" r:id="rId11"/>
    <p:sldId id="302" r:id="rId12"/>
    <p:sldId id="303" r:id="rId13"/>
    <p:sldId id="304" r:id="rId14"/>
    <p:sldId id="305" r:id="rId15"/>
    <p:sldId id="306" r:id="rId16"/>
    <p:sldId id="308" r:id="rId17"/>
    <p:sldId id="307" r:id="rId18"/>
    <p:sldId id="309" r:id="rId19"/>
    <p:sldId id="310" r:id="rId20"/>
    <p:sldId id="31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0000"/>
    <a:srgbClr val="FF9933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598" autoAdjust="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6281A811-C971-4C97-8A1F-498F73968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01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92F44-CA2C-4F22-BC82-D3D71703FCD3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3794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7073BB-7AEF-4C1E-8388-9E54927767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737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116DF-76E5-4E30-8589-58DB9331F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424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3972D-4DDF-47C5-8E64-7147EA40AC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38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B9538-9EEA-49BE-85F1-4EDCFC1278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82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88BB-3C62-459A-B1C9-1DA5B6604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468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1780C-6657-4FEE-A7AE-A29FAC8829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76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B2E12-A767-4161-92A2-F25CD62796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490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37D43-8959-4526-9BCF-505643C6CF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88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6B3E9-1DC1-4131-9A73-48FB3B5E5A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244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437D7-8301-4830-A278-FA4BE2D09C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1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7DD8A-0D18-4689-8F6E-A565914846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97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3745438-1DFF-46ED-A97F-346787BCF0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7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980728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4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dirty="0" smtClean="0"/>
              <a:t>Дополнительное образование детей</a:t>
            </a:r>
            <a:endParaRPr lang="ru-RU" sz="4800" dirty="0" smtClean="0">
              <a:solidFill>
                <a:srgbClr val="FF9933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619250" y="5373688"/>
            <a:ext cx="71278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836712"/>
            <a:ext cx="8136904" cy="5688632"/>
          </a:xfrm>
          <a:noFill/>
        </p:spPr>
      </p:pic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1143000" y="285750"/>
            <a:ext cx="7143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детский парк создан по приказу Екатерины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ее внука Александра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1143000" y="285750"/>
            <a:ext cx="7143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4714788" y="481227"/>
            <a:ext cx="407193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чрезвычайно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полезным считалось устраивать  в учебных заведениях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литературные беседы,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самым способствовать развитию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самостоятельного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мышления учащихся </a:t>
            </a:r>
          </a:p>
        </p:txBody>
      </p:sp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-468560" y="4792181"/>
            <a:ext cx="6444717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Николай Иванович Пирогов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(1810-1881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 </a:t>
            </a: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749307" y="5668303"/>
            <a:ext cx="6408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величайших врачей и педагогов, выдающийся авторитет по военно-полевой хирургии</a:t>
            </a:r>
          </a:p>
        </p:txBody>
      </p:sp>
      <p:pic>
        <p:nvPicPr>
          <p:cNvPr id="14344" name="Picture 8" descr="http://referatua.org.ua/i/37/5fb607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071834" cy="42207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1143000" y="285750"/>
            <a:ext cx="7143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642938" y="4786313"/>
            <a:ext cx="2555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ru-RU"/>
              <a:t> 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4214809" y="527004"/>
            <a:ext cx="435768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«нельзя преувеличивать влияние школы на развитие ребенка. Школа не имеет права вторгаться в чуждую ей область и мешать своими уроками влиянию других великих воспитателей человека: природы и жизни» </a:t>
            </a:r>
          </a:p>
          <a:p>
            <a:pPr indent="449263" algn="r" eaLnBrk="0" hangingPunct="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К.Д. Ушинский</a:t>
            </a:r>
          </a:p>
        </p:txBody>
      </p:sp>
      <p:pic>
        <p:nvPicPr>
          <p:cNvPr id="15367" name="Picture 7" descr="http://www.pravkamchatka.ru/wp-content/uploads/2012/02/ushin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352" y="519530"/>
            <a:ext cx="4015996" cy="57897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1143000" y="285750"/>
            <a:ext cx="7143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642938" y="4786313"/>
            <a:ext cx="2555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ru-RU"/>
              <a:t> 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409"/>
          <a:stretch>
            <a:fillRect/>
          </a:stretch>
        </p:blipFill>
        <p:spPr>
          <a:xfrm>
            <a:off x="179512" y="203178"/>
            <a:ext cx="8712968" cy="639417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1143000" y="285750"/>
            <a:ext cx="7143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Прямоугольник 6"/>
          <p:cNvSpPr>
            <a:spLocks noChangeArrowheads="1"/>
          </p:cNvSpPr>
          <p:nvPr/>
        </p:nvSpPr>
        <p:spPr bwMode="auto">
          <a:xfrm>
            <a:off x="642938" y="4786313"/>
            <a:ext cx="2555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ru-RU"/>
              <a:t> </a:t>
            </a:r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188640"/>
            <a:ext cx="8712968" cy="648072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1143000" y="285750"/>
            <a:ext cx="7143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Прямоугольник 6"/>
          <p:cNvSpPr>
            <a:spLocks noChangeArrowheads="1"/>
          </p:cNvSpPr>
          <p:nvPr/>
        </p:nvSpPr>
        <p:spPr bwMode="auto">
          <a:xfrm>
            <a:off x="642938" y="4786313"/>
            <a:ext cx="2555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ru-RU"/>
              <a:t> </a:t>
            </a: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285750"/>
            <a:ext cx="8640960" cy="6311602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1143000" y="285750"/>
            <a:ext cx="7143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Прямоугольник 6"/>
          <p:cNvSpPr>
            <a:spLocks noChangeArrowheads="1"/>
          </p:cNvSpPr>
          <p:nvPr/>
        </p:nvSpPr>
        <p:spPr bwMode="auto">
          <a:xfrm>
            <a:off x="642938" y="4786313"/>
            <a:ext cx="2555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ru-RU"/>
              <a:t> </a:t>
            </a: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323528" y="204203"/>
            <a:ext cx="8501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 eaLnBrk="0" hangingPunct="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Формы внешкольного образования в России (60-70-е гг. 19 века)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5868144" y="1772816"/>
            <a:ext cx="25717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Воскресные школы</a:t>
            </a:r>
          </a:p>
          <a:p>
            <a:pPr>
              <a:buFont typeface="Arial" charset="0"/>
              <a:buChar char="•"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Рабочие курсы</a:t>
            </a:r>
          </a:p>
          <a:p>
            <a:pPr>
              <a:buFont typeface="Arial" charset="0"/>
              <a:buChar char="•"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Народные чтения </a:t>
            </a:r>
          </a:p>
        </p:txBody>
      </p:sp>
      <p:pic>
        <p:nvPicPr>
          <p:cNvPr id="19464" name="Picture 8" descr="http://cdn.trinixy.ru/pics5/20130215/maxim_dmitreev_19.jpg"/>
          <p:cNvPicPr>
            <a:picLocks noChangeAspect="1" noChangeArrowheads="1"/>
          </p:cNvPicPr>
          <p:nvPr/>
        </p:nvPicPr>
        <p:blipFill>
          <a:blip r:embed="rId2"/>
          <a:srcRect b="7816"/>
          <a:stretch>
            <a:fillRect/>
          </a:stretch>
        </p:blipFill>
        <p:spPr bwMode="auto">
          <a:xfrm>
            <a:off x="500034" y="1142984"/>
            <a:ext cx="4357718" cy="53830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1143000" y="285750"/>
            <a:ext cx="7143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Прямоугольник 6"/>
          <p:cNvSpPr>
            <a:spLocks noChangeArrowheads="1"/>
          </p:cNvSpPr>
          <p:nvPr/>
        </p:nvSpPr>
        <p:spPr bwMode="auto">
          <a:xfrm>
            <a:off x="642938" y="4786313"/>
            <a:ext cx="2555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ru-RU"/>
              <a:t> 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263"/>
          <a:stretch>
            <a:fillRect/>
          </a:stretch>
        </p:blipFill>
        <p:spPr>
          <a:xfrm>
            <a:off x="642938" y="1764725"/>
            <a:ext cx="5143536" cy="4637783"/>
          </a:xfrm>
          <a:noFill/>
        </p:spPr>
      </p:pic>
      <p:sp>
        <p:nvSpPr>
          <p:cNvPr id="20485" name="Прямоугольник 10"/>
          <p:cNvSpPr>
            <a:spLocks noChangeArrowheads="1"/>
          </p:cNvSpPr>
          <p:nvPr/>
        </p:nvSpPr>
        <p:spPr bwMode="auto">
          <a:xfrm>
            <a:off x="642938" y="285750"/>
            <a:ext cx="81089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На рубеже Х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I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Х-ХХ веков сеть образовательных учреждений России представляла собой несколько типов учреждений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486" name="Прямоугольник 11"/>
          <p:cNvSpPr>
            <a:spLocks noChangeArrowheads="1"/>
          </p:cNvSpPr>
          <p:nvPr/>
        </p:nvSpPr>
        <p:spPr bwMode="auto">
          <a:xfrm>
            <a:off x="6286500" y="1857375"/>
            <a:ext cx="2286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>
              <a:buFont typeface="Arial" charset="0"/>
              <a:buChar char="•"/>
            </a:pPr>
            <a:r>
              <a:rPr lang="ru-RU" i="1" dirty="0">
                <a:latin typeface="Times New Roman" pitchFamily="18" charset="0"/>
              </a:rPr>
              <a:t>школы</a:t>
            </a:r>
          </a:p>
          <a:p>
            <a:pPr indent="449263" algn="just" eaLnBrk="0" hangingPunct="0">
              <a:buFont typeface="Arial" charset="0"/>
              <a:buChar char="•"/>
            </a:pPr>
            <a:endParaRPr lang="ru-RU" i="1" dirty="0">
              <a:latin typeface="Times New Roman" pitchFamily="18" charset="0"/>
            </a:endParaRPr>
          </a:p>
          <a:p>
            <a:pPr indent="449263" algn="just" eaLnBrk="0" hangingPunct="0">
              <a:buFont typeface="Arial" charset="0"/>
              <a:buChar char="•"/>
            </a:pPr>
            <a:r>
              <a:rPr lang="ru-RU" i="1" dirty="0">
                <a:latin typeface="Times New Roman" pitchFamily="18" charset="0"/>
              </a:rPr>
              <a:t>гимназии</a:t>
            </a:r>
          </a:p>
          <a:p>
            <a:pPr indent="449263" algn="just" eaLnBrk="0" hangingPunct="0">
              <a:buFont typeface="Arial" charset="0"/>
              <a:buChar char="•"/>
            </a:pPr>
            <a:endParaRPr lang="ru-RU" i="1" dirty="0">
              <a:latin typeface="Times New Roman" pitchFamily="18" charset="0"/>
            </a:endParaRPr>
          </a:p>
          <a:p>
            <a:pPr indent="449263" algn="just" eaLnBrk="0" hangingPunct="0">
              <a:buFont typeface="Arial" charset="0"/>
              <a:buChar char="•"/>
            </a:pPr>
            <a:r>
              <a:rPr lang="ru-RU" i="1" dirty="0">
                <a:latin typeface="Times New Roman" pitchFamily="18" charset="0"/>
              </a:rPr>
              <a:t>училища</a:t>
            </a:r>
          </a:p>
          <a:p>
            <a:pPr indent="449263" algn="just" eaLnBrk="0" hangingPunct="0">
              <a:buFont typeface="Arial" charset="0"/>
              <a:buChar char="•"/>
            </a:pPr>
            <a:endParaRPr lang="ru-RU" i="1" dirty="0">
              <a:latin typeface="Times New Roman" pitchFamily="18" charset="0"/>
            </a:endParaRPr>
          </a:p>
          <a:p>
            <a:pPr indent="449263" algn="just" eaLnBrk="0" hangingPunct="0">
              <a:buFont typeface="Arial" charset="0"/>
              <a:buChar char="•"/>
            </a:pPr>
            <a:r>
              <a:rPr lang="ru-RU" i="1" dirty="0">
                <a:latin typeface="Times New Roman" pitchFamily="18" charset="0"/>
              </a:rPr>
              <a:t>лицеи</a:t>
            </a:r>
          </a:p>
          <a:p>
            <a:pPr indent="449263" algn="just" eaLnBrk="0" hangingPunct="0">
              <a:buFont typeface="Arial" charset="0"/>
              <a:buChar char="•"/>
            </a:pPr>
            <a:endParaRPr lang="ru-RU" i="1" dirty="0">
              <a:latin typeface="Times New Roman" pitchFamily="18" charset="0"/>
            </a:endParaRPr>
          </a:p>
          <a:p>
            <a:pPr indent="449263" algn="just" eaLnBrk="0" hangingPunct="0">
              <a:buFont typeface="Arial" charset="0"/>
              <a:buChar char="•"/>
            </a:pPr>
            <a:r>
              <a:rPr lang="ru-RU" i="1" dirty="0">
                <a:latin typeface="Times New Roman" pitchFamily="18" charset="0"/>
              </a:rPr>
              <a:t>гимназии</a:t>
            </a:r>
          </a:p>
          <a:p>
            <a:pPr indent="449263" algn="just" eaLnBrk="0" hangingPunct="0">
              <a:buFont typeface="Arial" charset="0"/>
              <a:buChar char="•"/>
            </a:pPr>
            <a:endParaRPr lang="ru-RU" i="1" dirty="0">
              <a:latin typeface="Times New Roman" pitchFamily="18" charset="0"/>
            </a:endParaRPr>
          </a:p>
          <a:p>
            <a:pPr indent="449263" algn="just" eaLnBrk="0" hangingPunct="0">
              <a:buFont typeface="Arial" charset="0"/>
              <a:buChar char="•"/>
            </a:pPr>
            <a:r>
              <a:rPr lang="ru-RU" i="1" dirty="0" smtClean="0">
                <a:latin typeface="Times New Roman" pitchFamily="18" charset="0"/>
              </a:rPr>
              <a:t>институты  </a:t>
            </a:r>
            <a:endParaRPr lang="ru-RU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1143000" y="285750"/>
            <a:ext cx="7143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Прямоугольник 6"/>
          <p:cNvSpPr>
            <a:spLocks noChangeArrowheads="1"/>
          </p:cNvSpPr>
          <p:nvPr/>
        </p:nvSpPr>
        <p:spPr bwMode="auto">
          <a:xfrm>
            <a:off x="642938" y="4786313"/>
            <a:ext cx="2555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ru-RU"/>
              <a:t> </a:t>
            </a:r>
          </a:p>
        </p:txBody>
      </p:sp>
      <p:sp>
        <p:nvSpPr>
          <p:cNvPr id="21509" name="Прямоугольник 7"/>
          <p:cNvSpPr>
            <a:spLocks noChangeArrowheads="1"/>
          </p:cNvSpPr>
          <p:nvPr/>
        </p:nvSpPr>
        <p:spPr bwMode="auto">
          <a:xfrm>
            <a:off x="357158" y="142852"/>
            <a:ext cx="8358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Пречистенские рабочие курсы 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(основанные в 1897 г.)</a:t>
            </a:r>
          </a:p>
        </p:txBody>
      </p:sp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6228184" y="1239838"/>
            <a:ext cx="27146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Преподавали:</a:t>
            </a:r>
          </a:p>
          <a:p>
            <a:pPr algn="ctr"/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И.М. Сеченов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И.Е. Репин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Е.Б. Вахтангов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Выступали перед слушателями: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А.Б.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Гольденвейзер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К.Н. Игумнов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Л.В. Собинов и др. </a:t>
            </a:r>
          </a:p>
        </p:txBody>
      </p:sp>
      <p:pic>
        <p:nvPicPr>
          <p:cNvPr id="21512" name="Picture 8" descr="http://www.klintsy.ru/foto/sfoto/146_853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5655002" cy="48278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1143000" y="285750"/>
            <a:ext cx="7143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Прямоугольник 6"/>
          <p:cNvSpPr>
            <a:spLocks noChangeArrowheads="1"/>
          </p:cNvSpPr>
          <p:nvPr/>
        </p:nvSpPr>
        <p:spPr bwMode="auto">
          <a:xfrm>
            <a:off x="642938" y="4786313"/>
            <a:ext cx="2555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ru-RU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88" y="285750"/>
            <a:ext cx="82867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99FF99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Заслуга в этом представителей прогрессивной интеллигенции: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212" y="2143116"/>
            <a:ext cx="2643176" cy="28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14"/>
          <p:cNvSpPr>
            <a:spLocks noChangeArrowheads="1"/>
          </p:cNvSpPr>
          <p:nvPr/>
        </p:nvSpPr>
        <p:spPr bwMode="auto">
          <a:xfrm>
            <a:off x="785788" y="4969859"/>
            <a:ext cx="19288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Лесгафт</a:t>
            </a:r>
          </a:p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Пётр </a:t>
            </a:r>
          </a:p>
          <a:p>
            <a:pPr algn="ctr"/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Францевич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(1837-1909)</a:t>
            </a:r>
          </a:p>
        </p:txBody>
      </p:sp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9452" y="1298576"/>
            <a:ext cx="2008244" cy="292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Прямоугольник 15"/>
          <p:cNvSpPr>
            <a:spLocks noChangeArrowheads="1"/>
          </p:cNvSpPr>
          <p:nvPr/>
        </p:nvSpPr>
        <p:spPr bwMode="auto">
          <a:xfrm>
            <a:off x="3786182" y="4286256"/>
            <a:ext cx="15716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Станислав Теофилович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Шацкий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(1878—1934) </a:t>
            </a:r>
          </a:p>
        </p:txBody>
      </p:sp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143116"/>
            <a:ext cx="2483853" cy="285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Прямоугольник 16"/>
          <p:cNvSpPr>
            <a:spLocks noChangeArrowheads="1"/>
          </p:cNvSpPr>
          <p:nvPr/>
        </p:nvSpPr>
        <p:spPr bwMode="auto">
          <a:xfrm>
            <a:off x="6429388" y="5000636"/>
            <a:ext cx="15716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Устинович Зеленко 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(1871 -1953)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idx="1"/>
          </p:nvPr>
        </p:nvSpPr>
        <p:spPr>
          <a:xfrm>
            <a:off x="4474914" y="834901"/>
            <a:ext cx="4272211" cy="50405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дополнительное образование детей как неотъемлемая часть системы образования России приобрела системные характеристики в 90-х годах 20 века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000" b="1" dirty="0" smtClean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619250" y="5373688"/>
            <a:ext cx="71278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692696"/>
            <a:ext cx="4248472" cy="546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80728"/>
            <a:ext cx="609808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Презентацию подготовила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у</a:t>
            </a:r>
            <a:r>
              <a:rPr lang="ru-RU" dirty="0" smtClean="0"/>
              <a:t>читель начальных классов ГБОУ Лицей 1571</a:t>
            </a:r>
          </a:p>
          <a:p>
            <a:pPr algn="ctr"/>
            <a:endParaRPr lang="ru-RU" dirty="0"/>
          </a:p>
          <a:p>
            <a:pPr algn="ctr"/>
            <a:r>
              <a:rPr lang="ru-RU" dirty="0" err="1" smtClean="0"/>
              <a:t>Ихарова</a:t>
            </a:r>
            <a:r>
              <a:rPr lang="ru-RU" dirty="0" smtClean="0"/>
              <a:t> И.В.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Москва 2015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4339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8927" y="573719"/>
            <a:ext cx="3786187" cy="207168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внешкольные учреждения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92696"/>
            <a:ext cx="4143974" cy="52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4857750" y="3714750"/>
            <a:ext cx="37147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дополнительного образования</a:t>
            </a:r>
          </a:p>
        </p:txBody>
      </p:sp>
      <p:sp>
        <p:nvSpPr>
          <p:cNvPr id="6" name="Стрелка влево 5"/>
          <p:cNvSpPr/>
          <p:nvPr/>
        </p:nvSpPr>
        <p:spPr>
          <a:xfrm rot="5400000" flipH="1">
            <a:off x="6795666" y="976749"/>
            <a:ext cx="857256" cy="857256"/>
          </a:xfrm>
          <a:prstGeom prst="leftArrow">
            <a:avLst>
              <a:gd name="adj1" fmla="val 14835"/>
              <a:gd name="adj2" fmla="val 5351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4644008" y="2526423"/>
            <a:ext cx="285752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внешкольного образования </a:t>
            </a:r>
          </a:p>
          <a:p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 rot="5400000" flipH="1">
            <a:off x="6795666" y="4384018"/>
            <a:ext cx="857256" cy="857256"/>
          </a:xfrm>
          <a:prstGeom prst="leftArrow">
            <a:avLst>
              <a:gd name="adj1" fmla="val 14835"/>
              <a:gd name="adj2" fmla="val 5351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625" y="428625"/>
            <a:ext cx="8401050" cy="571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становления дополнительного образования детей в России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372" y="3789040"/>
            <a:ext cx="17732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808" y="1268760"/>
            <a:ext cx="3176588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0356" y="3774753"/>
            <a:ext cx="2071688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0272" y="3776464"/>
            <a:ext cx="1730375" cy="279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7628" y="3774753"/>
            <a:ext cx="1714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7"/>
          <p:cNvSpPr>
            <a:spLocks noGrp="1"/>
          </p:cNvSpPr>
          <p:nvPr>
            <p:ph idx="1"/>
          </p:nvPr>
        </p:nvSpPr>
        <p:spPr>
          <a:xfrm>
            <a:off x="4860032" y="503261"/>
            <a:ext cx="3929063" cy="49117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внешкольное образование –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просветительская деятельность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обществ, организаций, направленная на удовлетворение образовательных потребностей населения</a:t>
            </a:r>
          </a:p>
        </p:txBody>
      </p:sp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3000396" cy="42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10"/>
          <p:cNvSpPr>
            <a:spLocks noChangeArrowheads="1"/>
          </p:cNvSpPr>
          <p:nvPr/>
        </p:nvSpPr>
        <p:spPr bwMode="auto">
          <a:xfrm>
            <a:off x="251520" y="4797152"/>
            <a:ext cx="568863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Евгений Николаевич Медынский 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(1885 — 1957)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российский учёный в области педагогики и истории педагогики,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доктор педагогических наук, профессор, академик АПН РСФСР (1944)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32040" y="1340768"/>
            <a:ext cx="3686175" cy="44831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 и результат формирования у учащихся </a:t>
            </a:r>
            <a:r>
              <a:rPr lang="ru-RU" sz="24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социокультурного</a:t>
            </a:r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опыта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познавательной деятельности во внешкольных учреждениях</a:t>
            </a:r>
          </a:p>
          <a:p>
            <a:pPr>
              <a:defRPr/>
            </a:pPr>
            <a:endParaRPr lang="ru-RU" sz="2400" b="1" dirty="0" smtClean="0"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направленной на развитие </a:t>
            </a:r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творческих способностей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школьников в области науки, техники и культуры и организацию их целесообразного досуга </a:t>
            </a:r>
            <a:endParaRPr lang="ru-RU" sz="2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357188"/>
            <a:ext cx="700563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Более поздние исследователи под внешкольным образованием понимали: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22" name="Picture 6" descr="http://s017.radikal.ru/i441/1110/a2/20bcd14827f9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071834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286388"/>
            <a:ext cx="8858250" cy="128587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человек-образование-культура-творчество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00063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внешкольного образования должна рассматриваться в контексте общей проблемы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5214974" cy="351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928688"/>
            <a:ext cx="3000375" cy="2571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Трансформация</a:t>
            </a:r>
            <a:endParaRPr lang="ru-RU" sz="1400" dirty="0"/>
          </a:p>
          <a:p>
            <a:pPr algn="ctr"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4143375"/>
            <a:ext cx="3000375" cy="1357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этап – Становление</a:t>
            </a:r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r>
              <a:rPr lang="ru-RU" sz="1200" dirty="0"/>
              <a:t> </a:t>
            </a:r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5" y="5286375"/>
            <a:ext cx="3000375" cy="1428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 </a:t>
            </a:r>
            <a:endParaRPr lang="ru-RU" sz="1400" dirty="0"/>
          </a:p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этап - Синкретизм </a:t>
            </a:r>
          </a:p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 1917 г. </a:t>
            </a:r>
          </a:p>
          <a:p>
            <a:pPr algn="ctr">
              <a:defRPr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endParaRPr lang="ru-RU" sz="1400" dirty="0"/>
          </a:p>
        </p:txBody>
      </p:sp>
      <p:cxnSp>
        <p:nvCxnSpPr>
          <p:cNvPr id="9" name="Прямая со стрелкой 8"/>
          <p:cNvCxnSpPr>
            <a:stCxn id="6" idx="3"/>
          </p:cNvCxnSpPr>
          <p:nvPr/>
        </p:nvCxnSpPr>
        <p:spPr>
          <a:xfrm flipV="1">
            <a:off x="3143250" y="5645150"/>
            <a:ext cx="1500188" cy="35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071938" y="2571750"/>
            <a:ext cx="2071687" cy="1500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Тоталитарное государство. </a:t>
            </a:r>
          </a:p>
          <a:p>
            <a:pPr eaLnBrk="0" hangingPunct="0">
              <a:defRPr/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Доминанта</a:t>
            </a:r>
            <a:r>
              <a:rPr lang="ru-RU" sz="1000">
                <a:solidFill>
                  <a:srgbClr val="0066A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–воспитание. </a:t>
            </a:r>
          </a:p>
          <a:p>
            <a:pPr eaLnBrk="0" hangingPunct="0">
              <a:defRPr/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1000">
                <a:solidFill>
                  <a:srgbClr val="0066A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формирование личности активного строителя </a:t>
            </a:r>
          </a:p>
          <a:p>
            <a:pPr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  <a:ea typeface="Calibri" pitchFamily="34" charset="0"/>
              </a:rPr>
              <a:t>коммунизма).  </a:t>
            </a:r>
            <a:endParaRPr lang="en-US" sz="1000">
              <a:solidFill>
                <a:srgbClr val="0066AB"/>
              </a:solidFill>
              <a:latin typeface="Times New Roman" pitchFamily="18" charset="0"/>
              <a:ea typeface="Calibri" pitchFamily="34" charset="0"/>
            </a:endParaRPr>
          </a:p>
          <a:p>
            <a:pPr eaLnBrk="0" hangingPunct="0">
              <a:defRPr/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</a:rPr>
              <a:t>Задача </a:t>
            </a:r>
            <a:r>
              <a:rPr lang="ru-RU" sz="1000">
                <a:solidFill>
                  <a:srgbClr val="0066AB"/>
                </a:solidFill>
                <a:latin typeface="Times New Roman" pitchFamily="18" charset="0"/>
                <a:ea typeface="Calibri" pitchFamily="34" charset="0"/>
              </a:rPr>
              <a:t> – </a:t>
            </a:r>
          </a:p>
          <a:p>
            <a:pPr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  <a:ea typeface="Calibri" pitchFamily="34" charset="0"/>
              </a:rPr>
              <a:t>воспитание  необходимых </a:t>
            </a:r>
          </a:p>
          <a:p>
            <a:pPr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  <a:ea typeface="Calibri" pitchFamily="34" charset="0"/>
              </a:rPr>
              <a:t>качеств  заданного  типа </a:t>
            </a:r>
          </a:p>
          <a:p>
            <a:pPr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  <a:ea typeface="Calibri" pitchFamily="34" charset="0"/>
              </a:rPr>
              <a:t>личности</a:t>
            </a:r>
            <a:endParaRPr lang="ru-RU" sz="1000">
              <a:solidFill>
                <a:srgbClr val="0066AB"/>
              </a:solidFill>
              <a:ea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1938" y="5286375"/>
            <a:ext cx="2071687" cy="1214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endParaRPr lang="ru-RU" sz="1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Дореволюционная  эпоха </a:t>
            </a:r>
          </a:p>
          <a:p>
            <a:pPr>
              <a:defRPr/>
            </a:pP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 доминанты  в </a:t>
            </a:r>
          </a:p>
          <a:p>
            <a:pPr>
              <a:defRPr/>
            </a:pP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социализации </a:t>
            </a:r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75" y="2571750"/>
            <a:ext cx="3000375" cy="1571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008AE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400">
              <a:solidFill>
                <a:srgbClr val="008AE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400">
                <a:solidFill>
                  <a:srgbClr val="008AE8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>
                <a:solidFill>
                  <a:srgbClr val="008AE8"/>
                </a:solidFill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en-US" sz="1400">
                <a:solidFill>
                  <a:srgbClr val="008AE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>
                <a:solidFill>
                  <a:srgbClr val="008AE8"/>
                </a:solidFill>
                <a:latin typeface="Times New Roman" pitchFamily="18" charset="0"/>
                <a:cs typeface="Times New Roman" pitchFamily="18" charset="0"/>
              </a:rPr>
              <a:t>Зрелость </a:t>
            </a:r>
          </a:p>
          <a:p>
            <a:pPr algn="ctr">
              <a:defRPr/>
            </a:pPr>
            <a:endParaRPr lang="ru-RU" sz="1400">
              <a:solidFill>
                <a:srgbClr val="008AE8"/>
              </a:solidFill>
            </a:endParaRPr>
          </a:p>
          <a:p>
            <a:pPr algn="ctr" eaLnBrk="0" hangingPunct="0">
              <a:defRPr/>
            </a:pPr>
            <a:r>
              <a:rPr lang="en-US" sz="140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</a:rPr>
              <a:t>  нач.  30-х  </a:t>
            </a:r>
            <a:endParaRPr lang="en-US" sz="140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400">
                <a:solidFill>
                  <a:srgbClr val="FF0000"/>
                </a:solidFill>
                <a:latin typeface="Times New Roman" pitchFamily="18" charset="0"/>
              </a:rPr>
              <a:t>до </a:t>
            </a:r>
            <a:endParaRPr lang="ru-RU" sz="1400">
              <a:solidFill>
                <a:srgbClr val="FF0000"/>
              </a:solidFill>
            </a:endParaRPr>
          </a:p>
          <a:p>
            <a:pPr algn="ctr" eaLnBrk="0" hangingPunct="0">
              <a:defRPr/>
            </a:pPr>
            <a:r>
              <a:rPr lang="ru-RU" sz="1400">
                <a:solidFill>
                  <a:srgbClr val="FF0000"/>
                </a:solidFill>
                <a:latin typeface="Times New Roman" pitchFamily="18" charset="0"/>
              </a:rPr>
              <a:t>середины  80-х </a:t>
            </a:r>
            <a:endParaRPr lang="ru-RU" sz="1400">
              <a:solidFill>
                <a:srgbClr val="FF0000"/>
              </a:solidFill>
            </a:endParaRPr>
          </a:p>
          <a:p>
            <a:pPr algn="ctr" eaLnBrk="0" hangingPunct="0">
              <a:defRPr/>
            </a:pPr>
            <a:r>
              <a:rPr lang="ru-RU" sz="1400">
                <a:solidFill>
                  <a:srgbClr val="FF0000"/>
                </a:solidFill>
                <a:latin typeface="Times New Roman" pitchFamily="18" charset="0"/>
              </a:rPr>
              <a:t>годов </a:t>
            </a:r>
            <a:endParaRPr lang="ru-RU" sz="140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1400">
              <a:solidFill>
                <a:srgbClr val="008AE8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71938" y="785813"/>
            <a:ext cx="2071687" cy="16430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endParaRPr lang="ru-RU" sz="80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0" hangingPunct="0">
              <a:defRPr/>
            </a:pPr>
            <a:endParaRPr lang="ru-RU" sz="1000">
              <a:solidFill>
                <a:srgbClr val="0066AB"/>
              </a:solidFill>
              <a:latin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Создание демократического государства. </a:t>
            </a:r>
            <a:endParaRPr lang="ru-RU" sz="1000">
              <a:solidFill>
                <a:srgbClr val="0066AB"/>
              </a:solidFill>
            </a:endParaRPr>
          </a:p>
          <a:p>
            <a:pPr algn="just" eaLnBrk="0" hangingPunct="0">
              <a:defRPr/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Доминанта </a:t>
            </a:r>
            <a:r>
              <a:rPr lang="ru-RU" sz="1000">
                <a:solidFill>
                  <a:srgbClr val="0066AB"/>
                </a:solidFill>
                <a:latin typeface="Calibri" pitchFamily="34" charset="0"/>
              </a:rPr>
              <a:t>–</a:t>
            </a: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 развитие. </a:t>
            </a:r>
            <a:endParaRPr lang="en-US" sz="1000">
              <a:solidFill>
                <a:srgbClr val="0066AB"/>
              </a:solidFill>
              <a:latin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Цель</a:t>
            </a: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 </a:t>
            </a:r>
            <a:r>
              <a:rPr lang="ru-RU" sz="1000">
                <a:solidFill>
                  <a:srgbClr val="0066AB"/>
                </a:solidFill>
                <a:latin typeface="Calibri" pitchFamily="34" charset="0"/>
              </a:rPr>
              <a:t>–</a:t>
            </a: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 развитие  возможностей  личности.  </a:t>
            </a:r>
            <a:endParaRPr lang="ru-RU" sz="1000">
              <a:solidFill>
                <a:srgbClr val="0066AB"/>
              </a:solidFill>
            </a:endParaRPr>
          </a:p>
          <a:p>
            <a:pPr algn="just" eaLnBrk="0" hangingPunct="0">
              <a:defRPr/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Задача  </a:t>
            </a:r>
            <a:r>
              <a:rPr lang="ru-RU" sz="1000">
                <a:solidFill>
                  <a:srgbClr val="0066AB"/>
                </a:solidFill>
                <a:latin typeface="Calibri" pitchFamily="34" charset="0"/>
              </a:rPr>
              <a:t>–</a:t>
            </a: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  свободное </a:t>
            </a:r>
            <a:endParaRPr lang="ru-RU" sz="1000">
              <a:solidFill>
                <a:srgbClr val="0066AB"/>
              </a:solidFill>
            </a:endParaRPr>
          </a:p>
          <a:p>
            <a:pPr algn="just"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движение личности по индивидуальной  траектории </a:t>
            </a:r>
            <a:endParaRPr lang="ru-RU" sz="1000">
              <a:solidFill>
                <a:srgbClr val="0066AB"/>
              </a:solidFill>
            </a:endParaRPr>
          </a:p>
          <a:p>
            <a:pPr algn="just"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развития к некой </a:t>
            </a:r>
            <a:r>
              <a:rPr lang="ru-RU" sz="1000">
                <a:solidFill>
                  <a:srgbClr val="0066AB"/>
                </a:solidFill>
                <a:latin typeface="Calibri" pitchFamily="34" charset="0"/>
              </a:rPr>
              <a:t>«</a:t>
            </a: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индивидуальной планке</a:t>
            </a:r>
            <a:r>
              <a:rPr lang="ru-RU" sz="1000">
                <a:solidFill>
                  <a:srgbClr val="0066AB"/>
                </a:solidFill>
                <a:latin typeface="Calibri" pitchFamily="34" charset="0"/>
              </a:rPr>
              <a:t>»</a:t>
            </a: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 </a:t>
            </a:r>
            <a:endParaRPr lang="ru-RU" sz="1000">
              <a:solidFill>
                <a:srgbClr val="0066AB"/>
              </a:solidFill>
            </a:endParaRPr>
          </a:p>
          <a:p>
            <a:pPr algn="ctr">
              <a:defRPr/>
            </a:pPr>
            <a:endParaRPr lang="ru-RU" sz="1400">
              <a:solidFill>
                <a:srgbClr val="008AE8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71938" y="4214813"/>
            <a:ext cx="2071687" cy="1000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Эпоха диктатуры пролетариата.  </a:t>
            </a: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Доминанта </a:t>
            </a: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 социализации  </a:t>
            </a:r>
            <a:r>
              <a:rPr lang="ru-RU" sz="1000">
                <a:solidFill>
                  <a:srgbClr val="0066AB"/>
                </a:solidFill>
                <a:latin typeface="Calibri" pitchFamily="34" charset="0"/>
              </a:rPr>
              <a:t>–</a:t>
            </a: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  обучение  для </a:t>
            </a:r>
            <a:endParaRPr lang="ru-RU" sz="1000">
              <a:solidFill>
                <a:srgbClr val="0066AB"/>
              </a:solidFill>
            </a:endParaRPr>
          </a:p>
          <a:p>
            <a:pPr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освоения образовательного </a:t>
            </a:r>
            <a:endParaRPr lang="ru-RU" sz="1000">
              <a:solidFill>
                <a:srgbClr val="0066AB"/>
              </a:solidFill>
            </a:endParaRPr>
          </a:p>
          <a:p>
            <a:pPr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минимума  большинством </a:t>
            </a:r>
          </a:p>
          <a:p>
            <a:pPr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населения</a:t>
            </a:r>
            <a:endParaRPr lang="ru-RU" sz="1000">
              <a:solidFill>
                <a:srgbClr val="0066AB"/>
              </a:solidFill>
            </a:endParaRPr>
          </a:p>
        </p:txBody>
      </p:sp>
      <p:sp>
        <p:nvSpPr>
          <p:cNvPr id="11275" name="Прямоугольник 29"/>
          <p:cNvSpPr>
            <a:spLocks noChangeArrowheads="1"/>
          </p:cNvSpPr>
          <p:nvPr/>
        </p:nvSpPr>
        <p:spPr bwMode="auto">
          <a:xfrm>
            <a:off x="755576" y="142876"/>
            <a:ext cx="7643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развития дополнительного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внешкольного образования)</a:t>
            </a:r>
          </a:p>
        </p:txBody>
      </p:sp>
      <p:sp>
        <p:nvSpPr>
          <p:cNvPr id="31" name="Стрелка влево 30"/>
          <p:cNvSpPr/>
          <p:nvPr/>
        </p:nvSpPr>
        <p:spPr>
          <a:xfrm flipH="1">
            <a:off x="3214688" y="5357813"/>
            <a:ext cx="785812" cy="1000125"/>
          </a:xfrm>
          <a:prstGeom prst="leftArrow">
            <a:avLst>
              <a:gd name="adj1" fmla="val 14835"/>
              <a:gd name="adj2" fmla="val 5351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 flipH="1">
            <a:off x="6143624" y="5429250"/>
            <a:ext cx="1000143" cy="857250"/>
          </a:xfrm>
          <a:prstGeom prst="leftArrow">
            <a:avLst>
              <a:gd name="adj1" fmla="val 14835"/>
              <a:gd name="adj2" fmla="val 5595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72313" y="5429250"/>
            <a:ext cx="2071687" cy="1000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Разработка  теоретических </a:t>
            </a:r>
            <a:endParaRPr lang="ru-RU" sz="300">
              <a:solidFill>
                <a:srgbClr val="0066AB"/>
              </a:solidFill>
            </a:endParaRPr>
          </a:p>
          <a:p>
            <a:pPr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основ и создание первых </a:t>
            </a:r>
          </a:p>
          <a:p>
            <a:pPr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экспериментальных  детских  внешкольных  учреждений </a:t>
            </a:r>
            <a:endParaRPr lang="ru-RU" sz="1400">
              <a:solidFill>
                <a:srgbClr val="0066AB"/>
              </a:solidFill>
            </a:endParaRPr>
          </a:p>
        </p:txBody>
      </p:sp>
      <p:sp>
        <p:nvSpPr>
          <p:cNvPr id="11279" name="Rectangle 3"/>
          <p:cNvSpPr>
            <a:spLocks noChangeArrowheads="1"/>
          </p:cNvSpPr>
          <p:nvPr/>
        </p:nvSpPr>
        <p:spPr bwMode="auto">
          <a:xfrm>
            <a:off x="297656" y="371475"/>
            <a:ext cx="1901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200" dirty="0">
                <a:solidFill>
                  <a:srgbClr val="0066AB"/>
                </a:solidFill>
                <a:latin typeface="Times New Roman" pitchFamily="18" charset="0"/>
              </a:rPr>
              <a:t>С 1917 г. </a:t>
            </a:r>
            <a:endParaRPr lang="ru-RU" sz="600" dirty="0">
              <a:solidFill>
                <a:srgbClr val="0066AB"/>
              </a:solidFill>
            </a:endParaRPr>
          </a:p>
          <a:p>
            <a:pPr algn="just" eaLnBrk="0" hangingPunct="0"/>
            <a:r>
              <a:rPr lang="ru-RU" sz="1200" dirty="0">
                <a:solidFill>
                  <a:srgbClr val="0066AB"/>
                </a:solidFill>
                <a:latin typeface="Times New Roman" pitchFamily="18" charset="0"/>
              </a:rPr>
              <a:t>до  нач. 30-х  годов  20 в. </a:t>
            </a:r>
            <a:endParaRPr lang="ru-RU" dirty="0">
              <a:solidFill>
                <a:srgbClr val="0066AB"/>
              </a:solidFill>
            </a:endParaRPr>
          </a:p>
        </p:txBody>
      </p:sp>
      <p:sp>
        <p:nvSpPr>
          <p:cNvPr id="11280" name="Rectangle 4"/>
          <p:cNvSpPr>
            <a:spLocks noChangeArrowheads="1"/>
          </p:cNvSpPr>
          <p:nvPr/>
        </p:nvSpPr>
        <p:spPr bwMode="auto">
          <a:xfrm>
            <a:off x="428625" y="4572000"/>
            <a:ext cx="2185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4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1917 г. </a:t>
            </a:r>
          </a:p>
          <a:p>
            <a:pPr algn="just" eaLnBrk="0" hangingPunct="0"/>
            <a:r>
              <a:rPr lang="ru-RU" sz="14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 нач. 30-х  годов  20 в. </a:t>
            </a:r>
          </a:p>
        </p:txBody>
      </p:sp>
      <p:sp>
        <p:nvSpPr>
          <p:cNvPr id="37" name="Стрелка влево 36"/>
          <p:cNvSpPr/>
          <p:nvPr/>
        </p:nvSpPr>
        <p:spPr>
          <a:xfrm flipH="1">
            <a:off x="3143240" y="4214818"/>
            <a:ext cx="928694" cy="1000125"/>
          </a:xfrm>
          <a:prstGeom prst="leftArrow">
            <a:avLst>
              <a:gd name="adj1" fmla="val 10816"/>
              <a:gd name="adj2" fmla="val 5351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лево 37"/>
          <p:cNvSpPr/>
          <p:nvPr/>
        </p:nvSpPr>
        <p:spPr>
          <a:xfrm flipH="1">
            <a:off x="6143624" y="4429125"/>
            <a:ext cx="1000144" cy="857250"/>
          </a:xfrm>
          <a:prstGeom prst="leftArrow">
            <a:avLst>
              <a:gd name="adj1" fmla="val 14835"/>
              <a:gd name="adj2" fmla="val 5703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43750" y="4143375"/>
            <a:ext cx="200025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800">
                <a:solidFill>
                  <a:srgbClr val="0066A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 государственной  системы  внешкольных  учреждений, </a:t>
            </a:r>
          </a:p>
          <a:p>
            <a:pPr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которые</a:t>
            </a:r>
            <a:r>
              <a:rPr lang="ru-RU" sz="800">
                <a:solidFill>
                  <a:srgbClr val="0066A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играли второстепенную  роль,  поэтому </a:t>
            </a:r>
          </a:p>
          <a:p>
            <a:pPr eaLnBrk="0" hangingPunct="0">
              <a:defRPr/>
            </a:pPr>
            <a:r>
              <a:rPr lang="ru-RU" sz="800">
                <a:solidFill>
                  <a:srgbClr val="0066A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имели  возможность  для относительно  свободного </a:t>
            </a:r>
          </a:p>
          <a:p>
            <a:pPr eaLnBrk="0" hangingPunct="0">
              <a:defRPr/>
            </a:pPr>
            <a:r>
              <a:rPr lang="ru-RU" sz="800">
                <a:solidFill>
                  <a:srgbClr val="0066A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самостоятельного развития </a:t>
            </a:r>
          </a:p>
        </p:txBody>
      </p:sp>
      <p:sp>
        <p:nvSpPr>
          <p:cNvPr id="41" name="Стрелка влево 40"/>
          <p:cNvSpPr/>
          <p:nvPr/>
        </p:nvSpPr>
        <p:spPr>
          <a:xfrm flipH="1">
            <a:off x="3143250" y="2928938"/>
            <a:ext cx="928688" cy="1000125"/>
          </a:xfrm>
          <a:prstGeom prst="leftArrow">
            <a:avLst>
              <a:gd name="adj1" fmla="val 14835"/>
              <a:gd name="adj2" fmla="val 5351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297656" y="267378"/>
            <a:ext cx="26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.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трелка влево 47"/>
          <p:cNvSpPr/>
          <p:nvPr/>
        </p:nvSpPr>
        <p:spPr>
          <a:xfrm flipH="1">
            <a:off x="6143624" y="3071813"/>
            <a:ext cx="1000143" cy="857250"/>
          </a:xfrm>
          <a:prstGeom prst="leftArrow">
            <a:avLst>
              <a:gd name="adj1" fmla="val 14835"/>
              <a:gd name="adj2" fmla="val 5703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143750" y="2571750"/>
            <a:ext cx="2000250" cy="1428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Идеологизация  системы </a:t>
            </a:r>
            <a:endParaRPr lang="ru-RU" sz="1000">
              <a:solidFill>
                <a:srgbClr val="0066AB"/>
              </a:solidFill>
            </a:endParaRPr>
          </a:p>
          <a:p>
            <a:pPr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внешкольных учреждений, </a:t>
            </a:r>
            <a:endParaRPr lang="ru-RU" sz="1000">
              <a:solidFill>
                <a:srgbClr val="0066AB"/>
              </a:solidFill>
            </a:endParaRPr>
          </a:p>
          <a:p>
            <a:pPr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которые  были  призваны </a:t>
            </a:r>
            <a:endParaRPr lang="ru-RU" sz="1000">
              <a:solidFill>
                <a:srgbClr val="0066AB"/>
              </a:solidFill>
            </a:endParaRPr>
          </a:p>
          <a:p>
            <a:pPr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помогать  школе  в  решении задач воспитания. Теряется  самостоятельность </a:t>
            </a:r>
          </a:p>
          <a:p>
            <a:pPr eaLnBrk="0" hangingPunct="0">
              <a:defRPr/>
            </a:pPr>
            <a:r>
              <a:rPr lang="ru-RU" sz="1000">
                <a:solidFill>
                  <a:srgbClr val="0066AB"/>
                </a:solidFill>
                <a:latin typeface="Times New Roman" pitchFamily="18" charset="0"/>
              </a:rPr>
              <a:t>учреждений </a:t>
            </a:r>
            <a:endParaRPr lang="ru-RU" sz="1000">
              <a:solidFill>
                <a:srgbClr val="0066AB"/>
              </a:solidFill>
            </a:endParaRPr>
          </a:p>
          <a:p>
            <a:pPr eaLnBrk="0" hangingPunct="0">
              <a:defRPr/>
            </a:pPr>
            <a:endParaRPr lang="ru-RU" sz="800">
              <a:solidFill>
                <a:srgbClr val="0066AB"/>
              </a:solidFill>
            </a:endParaRPr>
          </a:p>
        </p:txBody>
      </p:sp>
      <p:sp>
        <p:nvSpPr>
          <p:cNvPr id="50" name="Стрелка влево 49"/>
          <p:cNvSpPr/>
          <p:nvPr/>
        </p:nvSpPr>
        <p:spPr>
          <a:xfrm flipH="1">
            <a:off x="3143250" y="1357313"/>
            <a:ext cx="928684" cy="1000125"/>
          </a:xfrm>
          <a:prstGeom prst="leftArrow">
            <a:avLst>
              <a:gd name="adj1" fmla="val 14835"/>
              <a:gd name="adj2" fmla="val 5351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Стрелка влево 54"/>
          <p:cNvSpPr/>
          <p:nvPr/>
        </p:nvSpPr>
        <p:spPr>
          <a:xfrm flipH="1">
            <a:off x="6143625" y="1357313"/>
            <a:ext cx="928688" cy="857250"/>
          </a:xfrm>
          <a:prstGeom prst="leftArrow">
            <a:avLst>
              <a:gd name="adj1" fmla="val 14835"/>
              <a:gd name="adj2" fmla="val 5703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072313" y="785813"/>
            <a:ext cx="2071687" cy="1571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Демократизация  системы образования.  Переход  от внешкольных учреждений к учреждениям  дополнительного  образования  детей.   УДОД  становятся  одной из  равноправных  составляющих в системе непрерывного образования</a:t>
            </a:r>
            <a:endParaRPr lang="ru-RU" sz="1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91" name="Rectangle 14"/>
          <p:cNvSpPr>
            <a:spLocks noChangeArrowheads="1"/>
          </p:cNvSpPr>
          <p:nvPr/>
        </p:nvSpPr>
        <p:spPr bwMode="auto">
          <a:xfrm>
            <a:off x="0" y="0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endParaRPr lang="ru-RU" sz="800">
              <a:solidFill>
                <a:srgbClr val="FF0000"/>
              </a:solidFill>
            </a:endParaRPr>
          </a:p>
        </p:txBody>
      </p:sp>
      <p:sp>
        <p:nvSpPr>
          <p:cNvPr id="11292" name="Прямоугольник 59"/>
          <p:cNvSpPr>
            <a:spLocks noChangeArrowheads="1"/>
          </p:cNvSpPr>
          <p:nvPr/>
        </p:nvSpPr>
        <p:spPr bwMode="auto">
          <a:xfrm>
            <a:off x="2393950" y="304800"/>
            <a:ext cx="2286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ru-RU" sz="800">
              <a:solidFill>
                <a:srgbClr val="FF0000"/>
              </a:solidFill>
            </a:endParaRPr>
          </a:p>
        </p:txBody>
      </p:sp>
      <p:sp>
        <p:nvSpPr>
          <p:cNvPr id="11293" name="Rectangle 16"/>
          <p:cNvSpPr>
            <a:spLocks noChangeArrowheads="1"/>
          </p:cNvSpPr>
          <p:nvPr/>
        </p:nvSpPr>
        <p:spPr bwMode="auto">
          <a:xfrm>
            <a:off x="1000125" y="1643063"/>
            <a:ext cx="1133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4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середины </a:t>
            </a:r>
          </a:p>
          <a:p>
            <a:pPr algn="just" eaLnBrk="0" hangingPunct="0"/>
            <a:r>
              <a:rPr lang="ru-RU" sz="14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80-х  годов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1143000" y="285750"/>
            <a:ext cx="71437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формы внешкольной работы: </a:t>
            </a: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30-е годы 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столетия – организован </a:t>
            </a:r>
            <a:r>
              <a:rPr lang="ru-RU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литературный кружок </a:t>
            </a:r>
            <a:r>
              <a:rPr lang="ru-RU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Шляхетском </a:t>
            </a:r>
            <a:r>
              <a:rPr lang="ru-RU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кадетском корпусе в Петербурге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ru-RU" sz="1600" b="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ru-RU" sz="1600" b="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ru-RU" sz="1600" b="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Воспитанники издают журнал «Праздное </a:t>
            </a: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время», </a:t>
            </a:r>
            <a:r>
              <a:rPr lang="ru-RU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пользу употребленное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ru-RU" sz="1600" b="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2294" name="Picture 6" descr="http://mdkk11.ru/uploads/posts/2011-08/1312962722_fo-kade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645600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707</TotalTime>
  <Words>584</Words>
  <Application>Microsoft Office PowerPoint</Application>
  <PresentationFormat>Экран (4:3)</PresentationFormat>
  <Paragraphs>218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Wingdings</vt:lpstr>
      <vt:lpstr>Базис</vt:lpstr>
      <vt:lpstr>Презентация PowerPoint</vt:lpstr>
      <vt:lpstr>Презентация PowerPoint</vt:lpstr>
      <vt:lpstr> внешкольные учреждения                учреждения дополнительного образования</vt:lpstr>
      <vt:lpstr> Особенности становления дополнительного образования детей в России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образовательные технологии  в формировании субъектности будущего педагога</dc:title>
  <dc:creator>Ихарова Ирина</dc:creator>
  <cp:lastModifiedBy>Ихарова Ирина</cp:lastModifiedBy>
  <cp:revision>65</cp:revision>
  <dcterms:created xsi:type="dcterms:W3CDTF">2010-11-12T06:22:52Z</dcterms:created>
  <dcterms:modified xsi:type="dcterms:W3CDTF">2015-05-10T08:24:38Z</dcterms:modified>
</cp:coreProperties>
</file>