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18" r:id="rId4"/>
    <p:sldId id="314" r:id="rId5"/>
    <p:sldId id="320" r:id="rId6"/>
    <p:sldId id="309" r:id="rId7"/>
    <p:sldId id="310" r:id="rId8"/>
    <p:sldId id="311" r:id="rId9"/>
    <p:sldId id="312" r:id="rId10"/>
    <p:sldId id="313" r:id="rId11"/>
    <p:sldId id="316" r:id="rId12"/>
    <p:sldId id="322" r:id="rId13"/>
    <p:sldId id="32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FA88F-7CE7-459A-81B2-2E834C5B150C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57FCE-F4A8-41D0-8C58-1B2B905EA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9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6-753C-42EB-934F-6C7AA5E5A5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880-CF9B-4B3F-A2D1-34B3B72B03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85864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6-753C-42EB-934F-6C7AA5E5A5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880-CF9B-4B3F-A2D1-34B3B72B03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4880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6-753C-42EB-934F-6C7AA5E5A5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880-CF9B-4B3F-A2D1-34B3B72B03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98935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6-753C-42EB-934F-6C7AA5E5A5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880-CF9B-4B3F-A2D1-34B3B72B03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00014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6-753C-42EB-934F-6C7AA5E5A5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880-CF9B-4B3F-A2D1-34B3B72B03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4433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6-753C-42EB-934F-6C7AA5E5A5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880-CF9B-4B3F-A2D1-34B3B72B03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36085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6-753C-42EB-934F-6C7AA5E5A5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880-CF9B-4B3F-A2D1-34B3B72B03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29087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6-753C-42EB-934F-6C7AA5E5A5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880-CF9B-4B3F-A2D1-34B3B72B03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6471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6-753C-42EB-934F-6C7AA5E5A5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880-CF9B-4B3F-A2D1-34B3B72B03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59599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6-753C-42EB-934F-6C7AA5E5A5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880-CF9B-4B3F-A2D1-34B3B72B03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11328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6-753C-42EB-934F-6C7AA5E5A5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880-CF9B-4B3F-A2D1-34B3B72B03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37421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BD4F6-753C-42EB-934F-6C7AA5E5A5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9880-CF9B-4B3F-A2D1-34B3B72B03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1.jpeg"/><Relationship Id="rId4" Type="http://schemas.openxmlformats.org/officeDocument/2006/relationships/image" Target="../media/image3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624" y="404664"/>
            <a:ext cx="6584776" cy="552464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Внедрение </a:t>
            </a:r>
            <a:r>
              <a:rPr lang="ru-RU" sz="3600" b="1" i="1" dirty="0">
                <a:solidFill>
                  <a:srgbClr val="006600"/>
                </a:solidFill>
                <a:latin typeface="Book Antiqua" panose="02040602050305030304" pitchFamily="18" charset="0"/>
              </a:rPr>
              <a:t>национально-регионального компонента в воспитательно-образовательный процесс дошкольных </a:t>
            </a:r>
            <a:r>
              <a:rPr lang="ru-RU" sz="3600" b="1" i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групп</a:t>
            </a:r>
            <a:br>
              <a:rPr lang="ru-RU" sz="3600" b="1" i="1" dirty="0" smtClean="0">
                <a:solidFill>
                  <a:srgbClr val="006600"/>
                </a:solidFill>
                <a:latin typeface="Book Antiqua" panose="02040602050305030304" pitchFamily="18" charset="0"/>
              </a:rPr>
            </a:br>
            <a:endParaRPr lang="ru-RU" sz="6600" dirty="0">
              <a:latin typeface="Book Antiqua" panose="0204060205030503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428860" y="928688"/>
            <a:ext cx="4214842" cy="5000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512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5984" cy="837253"/>
          </a:xfrm>
          <a:prstGeom prst="rect">
            <a:avLst/>
          </a:prstGeom>
          <a:noFill/>
        </p:spPr>
      </p:pic>
      <p:pic>
        <p:nvPicPr>
          <p:cNvPr id="9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14546" cy="837253"/>
          </a:xfrm>
          <a:prstGeom prst="rect">
            <a:avLst/>
          </a:prstGeom>
          <a:noFill/>
        </p:spPr>
      </p:pic>
      <p:pic>
        <p:nvPicPr>
          <p:cNvPr id="10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2714644" cy="837253"/>
          </a:xfrm>
          <a:prstGeom prst="rect">
            <a:avLst/>
          </a:prstGeom>
          <a:noFill/>
        </p:spPr>
      </p:pic>
      <p:pic>
        <p:nvPicPr>
          <p:cNvPr id="1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"/>
            <a:ext cx="2571736" cy="837253"/>
          </a:xfrm>
          <a:prstGeom prst="rect">
            <a:avLst/>
          </a:prstGeom>
          <a:noFill/>
        </p:spPr>
      </p:pic>
      <p:pic>
        <p:nvPicPr>
          <p:cNvPr id="5123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418"/>
            <a:ext cx="2428859" cy="889582"/>
          </a:xfrm>
          <a:prstGeom prst="rect">
            <a:avLst/>
          </a:prstGeom>
          <a:noFill/>
        </p:spPr>
      </p:pic>
      <p:pic>
        <p:nvPicPr>
          <p:cNvPr id="15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968418"/>
            <a:ext cx="2428859" cy="889582"/>
          </a:xfrm>
          <a:prstGeom prst="rect">
            <a:avLst/>
          </a:prstGeom>
          <a:noFill/>
        </p:spPr>
      </p:pic>
      <p:pic>
        <p:nvPicPr>
          <p:cNvPr id="19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968418"/>
            <a:ext cx="2428859" cy="889582"/>
          </a:xfrm>
          <a:prstGeom prst="rect">
            <a:avLst/>
          </a:prstGeom>
          <a:noFill/>
        </p:spPr>
      </p:pic>
      <p:pic>
        <p:nvPicPr>
          <p:cNvPr id="20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1" y="5968418"/>
            <a:ext cx="2428859" cy="889582"/>
          </a:xfrm>
          <a:prstGeom prst="rect">
            <a:avLst/>
          </a:prstGeom>
          <a:noFill/>
        </p:spPr>
      </p:pic>
      <p:pic>
        <p:nvPicPr>
          <p:cNvPr id="13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05508" y="1642222"/>
            <a:ext cx="2448274" cy="837253"/>
          </a:xfrm>
          <a:prstGeom prst="rect">
            <a:avLst/>
          </a:prstGeom>
          <a:noFill/>
        </p:spPr>
      </p:pic>
      <p:pic>
        <p:nvPicPr>
          <p:cNvPr id="14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21534" y="4090493"/>
            <a:ext cx="2880321" cy="837253"/>
          </a:xfrm>
          <a:prstGeom prst="rect">
            <a:avLst/>
          </a:prstGeom>
          <a:noFill/>
        </p:spPr>
      </p:pic>
      <p:pic>
        <p:nvPicPr>
          <p:cNvPr id="16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01237" y="1642223"/>
            <a:ext cx="2448274" cy="837253"/>
          </a:xfrm>
          <a:prstGeom prst="rect">
            <a:avLst/>
          </a:prstGeom>
          <a:noFill/>
        </p:spPr>
      </p:pic>
      <p:pic>
        <p:nvPicPr>
          <p:cNvPr id="17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5213" y="4234510"/>
            <a:ext cx="2880321" cy="837253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7904" y="4030191"/>
            <a:ext cx="3474295" cy="1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334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624" y="4293097"/>
            <a:ext cx="1800200" cy="36004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Сын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тундры-человек- олень:</a:t>
            </a:r>
            <a:b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Неразделим с упряжкой оленей…</a:t>
            </a:r>
            <a:b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                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Л.В.Лапцуй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ru-RU" sz="1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5004048" y="1196752"/>
            <a:ext cx="3302697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Храни природу, чтобы сохраниться:</a:t>
            </a:r>
          </a:p>
          <a:p>
            <a:pPr algn="ctr">
              <a:buNone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Ты царь ее, но все таки частица!... </a:t>
            </a:r>
          </a:p>
          <a:p>
            <a:pPr algn="ctr">
              <a:buNone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        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Л,В.Лапцуй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12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5984" cy="837253"/>
          </a:xfrm>
          <a:prstGeom prst="rect">
            <a:avLst/>
          </a:prstGeom>
          <a:noFill/>
        </p:spPr>
      </p:pic>
      <p:pic>
        <p:nvPicPr>
          <p:cNvPr id="9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14546" cy="837253"/>
          </a:xfrm>
          <a:prstGeom prst="rect">
            <a:avLst/>
          </a:prstGeom>
          <a:noFill/>
        </p:spPr>
      </p:pic>
      <p:pic>
        <p:nvPicPr>
          <p:cNvPr id="10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2714644" cy="837253"/>
          </a:xfrm>
          <a:prstGeom prst="rect">
            <a:avLst/>
          </a:prstGeom>
          <a:noFill/>
        </p:spPr>
      </p:pic>
      <p:pic>
        <p:nvPicPr>
          <p:cNvPr id="1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"/>
            <a:ext cx="2571736" cy="837253"/>
          </a:xfrm>
          <a:prstGeom prst="rect">
            <a:avLst/>
          </a:prstGeom>
          <a:noFill/>
        </p:spPr>
      </p:pic>
      <p:pic>
        <p:nvPicPr>
          <p:cNvPr id="5123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418"/>
            <a:ext cx="2428859" cy="889582"/>
          </a:xfrm>
          <a:prstGeom prst="rect">
            <a:avLst/>
          </a:prstGeom>
          <a:noFill/>
        </p:spPr>
      </p:pic>
      <p:pic>
        <p:nvPicPr>
          <p:cNvPr id="15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968418"/>
            <a:ext cx="2428859" cy="889582"/>
          </a:xfrm>
          <a:prstGeom prst="rect">
            <a:avLst/>
          </a:prstGeom>
          <a:noFill/>
        </p:spPr>
      </p:pic>
      <p:pic>
        <p:nvPicPr>
          <p:cNvPr id="19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968418"/>
            <a:ext cx="2428859" cy="889582"/>
          </a:xfrm>
          <a:prstGeom prst="rect">
            <a:avLst/>
          </a:prstGeom>
          <a:noFill/>
        </p:spPr>
      </p:pic>
      <p:pic>
        <p:nvPicPr>
          <p:cNvPr id="20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1" y="5968418"/>
            <a:ext cx="2428859" cy="889582"/>
          </a:xfrm>
          <a:prstGeom prst="rect">
            <a:avLst/>
          </a:prstGeom>
          <a:noFill/>
        </p:spPr>
      </p:pic>
      <p:pic>
        <p:nvPicPr>
          <p:cNvPr id="13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05508" y="1642222"/>
            <a:ext cx="2448274" cy="837253"/>
          </a:xfrm>
          <a:prstGeom prst="rect">
            <a:avLst/>
          </a:prstGeom>
          <a:noFill/>
        </p:spPr>
      </p:pic>
      <p:pic>
        <p:nvPicPr>
          <p:cNvPr id="14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21534" y="4090493"/>
            <a:ext cx="2880321" cy="837253"/>
          </a:xfrm>
          <a:prstGeom prst="rect">
            <a:avLst/>
          </a:prstGeom>
          <a:noFill/>
        </p:spPr>
      </p:pic>
      <p:pic>
        <p:nvPicPr>
          <p:cNvPr id="16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01237" y="1642223"/>
            <a:ext cx="2448274" cy="837253"/>
          </a:xfrm>
          <a:prstGeom prst="rect">
            <a:avLst/>
          </a:prstGeom>
          <a:noFill/>
        </p:spPr>
      </p:pic>
      <p:pic>
        <p:nvPicPr>
          <p:cNvPr id="17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5213" y="4234510"/>
            <a:ext cx="2880321" cy="83725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3029" y="276357"/>
            <a:ext cx="2710021" cy="3830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185039" y="2841427"/>
            <a:ext cx="2591203" cy="36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233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0"/>
            <a:chExt cx="8501058" cy="571480"/>
          </a:xfrm>
        </p:grpSpPr>
        <p:grpSp>
          <p:nvGrpSpPr>
            <p:cNvPr id="4" name="Группа 3"/>
            <p:cNvGrpSpPr>
              <a:grpSpLocks/>
            </p:cNvGrpSpPr>
            <p:nvPr/>
          </p:nvGrpSpPr>
          <p:grpSpPr bwMode="auto"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8501058" cy="571480"/>
          </a:xfrm>
        </p:grpSpPr>
        <p:grpSp>
          <p:nvGrpSpPr>
            <p:cNvPr id="7" name="Группа 3"/>
            <p:cNvGrpSpPr>
              <a:grpSpLocks/>
            </p:cNvGrpSpPr>
            <p:nvPr/>
          </p:nvGrpSpPr>
          <p:grpSpPr bwMode="auto"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2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25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Группа 14"/>
          <p:cNvGrpSpPr>
            <a:grpSpLocks/>
          </p:cNvGrpSpPr>
          <p:nvPr/>
        </p:nvGrpSpPr>
        <p:grpSpPr bwMode="auto">
          <a:xfrm rot="16200000">
            <a:off x="-2630575" y="3179255"/>
            <a:ext cx="5832647" cy="571500"/>
            <a:chOff x="2078279" y="0"/>
            <a:chExt cx="6422778" cy="571480"/>
          </a:xfrm>
        </p:grpSpPr>
        <p:pic>
          <p:nvPicPr>
            <p:cNvPr id="21" name="Picture 2" descr="C:\Documents and Settings\Дмитрий\Рабочий стол\узоры\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279" y="0"/>
              <a:ext cx="2279406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23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Группа 14"/>
          <p:cNvGrpSpPr>
            <a:grpSpLocks/>
          </p:cNvGrpSpPr>
          <p:nvPr/>
        </p:nvGrpSpPr>
        <p:grpSpPr bwMode="auto">
          <a:xfrm rot="16200000">
            <a:off x="5941926" y="3179254"/>
            <a:ext cx="5832647" cy="571500"/>
            <a:chOff x="2078279" y="0"/>
            <a:chExt cx="6422778" cy="571480"/>
          </a:xfrm>
        </p:grpSpPr>
        <p:pic>
          <p:nvPicPr>
            <p:cNvPr id="30" name="Picture 2" descr="C:\Documents and Settings\Дмитрий\Рабочий стол\узоры\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279" y="0"/>
              <a:ext cx="2279406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32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Прямоугольник 28"/>
          <p:cNvSpPr/>
          <p:nvPr/>
        </p:nvSpPr>
        <p:spPr>
          <a:xfrm>
            <a:off x="755576" y="245398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solidFill>
                <a:prstClr val="black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499" y="624364"/>
            <a:ext cx="3956939" cy="2732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0560" y="606899"/>
            <a:ext cx="4161880" cy="2678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6" y="3361363"/>
            <a:ext cx="3720225" cy="2925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21" y="3395303"/>
            <a:ext cx="2047366" cy="28528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950019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0"/>
            <a:chExt cx="8501058" cy="571480"/>
          </a:xfrm>
        </p:grpSpPr>
        <p:grpSp>
          <p:nvGrpSpPr>
            <p:cNvPr id="4" name="Группа 3"/>
            <p:cNvGrpSpPr>
              <a:grpSpLocks/>
            </p:cNvGrpSpPr>
            <p:nvPr/>
          </p:nvGrpSpPr>
          <p:grpSpPr bwMode="auto"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8501058" cy="571480"/>
          </a:xfrm>
        </p:grpSpPr>
        <p:grpSp>
          <p:nvGrpSpPr>
            <p:cNvPr id="7" name="Группа 3"/>
            <p:cNvGrpSpPr>
              <a:grpSpLocks/>
            </p:cNvGrpSpPr>
            <p:nvPr/>
          </p:nvGrpSpPr>
          <p:grpSpPr bwMode="auto"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2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25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Группа 14"/>
          <p:cNvGrpSpPr>
            <a:grpSpLocks/>
          </p:cNvGrpSpPr>
          <p:nvPr/>
        </p:nvGrpSpPr>
        <p:grpSpPr bwMode="auto">
          <a:xfrm rot="16200000">
            <a:off x="-2630575" y="3179255"/>
            <a:ext cx="5832647" cy="571500"/>
            <a:chOff x="2078279" y="0"/>
            <a:chExt cx="6422778" cy="571480"/>
          </a:xfrm>
        </p:grpSpPr>
        <p:pic>
          <p:nvPicPr>
            <p:cNvPr id="21" name="Picture 2" descr="C:\Documents and Settings\Дмитрий\Рабочий стол\узоры\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279" y="0"/>
              <a:ext cx="2279406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23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Группа 14"/>
          <p:cNvGrpSpPr>
            <a:grpSpLocks/>
          </p:cNvGrpSpPr>
          <p:nvPr/>
        </p:nvGrpSpPr>
        <p:grpSpPr bwMode="auto">
          <a:xfrm rot="16200000">
            <a:off x="5941926" y="3179254"/>
            <a:ext cx="5832647" cy="571500"/>
            <a:chOff x="2078279" y="0"/>
            <a:chExt cx="6422778" cy="571480"/>
          </a:xfrm>
        </p:grpSpPr>
        <p:pic>
          <p:nvPicPr>
            <p:cNvPr id="30" name="Picture 2" descr="C:\Documents and Settings\Дмитрий\Рабочий стол\узоры\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279" y="0"/>
              <a:ext cx="2279406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32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Прямоугольник 28"/>
          <p:cNvSpPr/>
          <p:nvPr/>
        </p:nvSpPr>
        <p:spPr>
          <a:xfrm>
            <a:off x="755576" y="245398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2718485"/>
            <a:ext cx="4352010" cy="35627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61" y="2723733"/>
            <a:ext cx="3657500" cy="35575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350145" y="823928"/>
            <a:ext cx="45583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Л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r>
              <a:rPr lang="ru-RU" dirty="0" err="1" smtClean="0">
                <a:solidFill>
                  <a:srgbClr val="00B050"/>
                </a:solidFill>
              </a:rPr>
              <a:t>Лапцуй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Суров наш Север лишь на первый взгляд.</a:t>
            </a:r>
          </a:p>
          <a:p>
            <a:r>
              <a:rPr lang="ru-RU" dirty="0">
                <a:solidFill>
                  <a:srgbClr val="FF0000"/>
                </a:solidFill>
              </a:rPr>
              <a:t>Пусть ветры завывают за стеною,</a:t>
            </a:r>
          </a:p>
          <a:p>
            <a:r>
              <a:rPr lang="ru-RU" dirty="0">
                <a:solidFill>
                  <a:srgbClr val="FF0000"/>
                </a:solidFill>
              </a:rPr>
              <a:t>Здесь каждый вас увидеть будет рад</a:t>
            </a:r>
          </a:p>
          <a:p>
            <a:r>
              <a:rPr lang="ru-RU" dirty="0">
                <a:solidFill>
                  <a:srgbClr val="FF0000"/>
                </a:solidFill>
              </a:rPr>
              <a:t>И обогреть душевной </a:t>
            </a:r>
            <a:r>
              <a:rPr lang="ru-RU" dirty="0" err="1">
                <a:solidFill>
                  <a:srgbClr val="FF0000"/>
                </a:solidFill>
              </a:rPr>
              <a:t>теплотою</a:t>
            </a:r>
            <a:r>
              <a:rPr lang="ru-RU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13518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0"/>
            <a:chExt cx="8501058" cy="571480"/>
          </a:xfrm>
        </p:grpSpPr>
        <p:grpSp>
          <p:nvGrpSpPr>
            <p:cNvPr id="4" name="Группа 3"/>
            <p:cNvGrpSpPr>
              <a:grpSpLocks/>
            </p:cNvGrpSpPr>
            <p:nvPr/>
          </p:nvGrpSpPr>
          <p:grpSpPr bwMode="auto"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8501058" cy="571480"/>
          </a:xfrm>
        </p:grpSpPr>
        <p:grpSp>
          <p:nvGrpSpPr>
            <p:cNvPr id="7" name="Группа 3"/>
            <p:cNvGrpSpPr>
              <a:grpSpLocks/>
            </p:cNvGrpSpPr>
            <p:nvPr/>
          </p:nvGrpSpPr>
          <p:grpSpPr bwMode="auto"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2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25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Группа 14"/>
          <p:cNvGrpSpPr>
            <a:grpSpLocks/>
          </p:cNvGrpSpPr>
          <p:nvPr/>
        </p:nvGrpSpPr>
        <p:grpSpPr bwMode="auto">
          <a:xfrm rot="16200000">
            <a:off x="-2630575" y="3179255"/>
            <a:ext cx="5832647" cy="571500"/>
            <a:chOff x="2078279" y="0"/>
            <a:chExt cx="6422778" cy="571480"/>
          </a:xfrm>
        </p:grpSpPr>
        <p:pic>
          <p:nvPicPr>
            <p:cNvPr id="21" name="Picture 2" descr="C:\Documents and Settings\Дмитрий\Рабочий стол\узоры\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279" y="0"/>
              <a:ext cx="2279406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23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Группа 14"/>
          <p:cNvGrpSpPr>
            <a:grpSpLocks/>
          </p:cNvGrpSpPr>
          <p:nvPr/>
        </p:nvGrpSpPr>
        <p:grpSpPr bwMode="auto">
          <a:xfrm rot="16200000">
            <a:off x="5941926" y="3179254"/>
            <a:ext cx="5832647" cy="571500"/>
            <a:chOff x="2078279" y="0"/>
            <a:chExt cx="6422778" cy="571480"/>
          </a:xfrm>
        </p:grpSpPr>
        <p:pic>
          <p:nvPicPr>
            <p:cNvPr id="30" name="Picture 2" descr="C:\Documents and Settings\Дмитрий\Рабочий стол\узоры\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279" y="0"/>
              <a:ext cx="2279406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32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Прямоугольник 28"/>
          <p:cNvSpPr/>
          <p:nvPr/>
        </p:nvSpPr>
        <p:spPr>
          <a:xfrm>
            <a:off x="755576" y="245398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Comic Sans MS" pitchFamily="66" charset="0"/>
              </a:rPr>
              <a:t>Спасибо за внимание</a:t>
            </a:r>
            <a:endParaRPr lang="ru-RU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524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0"/>
            <a:chExt cx="8501058" cy="571480"/>
          </a:xfrm>
        </p:grpSpPr>
        <p:grpSp>
          <p:nvGrpSpPr>
            <p:cNvPr id="4" name="Группа 3"/>
            <p:cNvGrpSpPr>
              <a:grpSpLocks/>
            </p:cNvGrpSpPr>
            <p:nvPr/>
          </p:nvGrpSpPr>
          <p:grpSpPr bwMode="auto"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8501058" cy="571480"/>
          </a:xfrm>
        </p:grpSpPr>
        <p:grpSp>
          <p:nvGrpSpPr>
            <p:cNvPr id="7" name="Группа 3"/>
            <p:cNvGrpSpPr>
              <a:grpSpLocks/>
            </p:cNvGrpSpPr>
            <p:nvPr/>
          </p:nvGrpSpPr>
          <p:grpSpPr bwMode="auto"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2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25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Группа 14"/>
          <p:cNvGrpSpPr>
            <a:grpSpLocks/>
          </p:cNvGrpSpPr>
          <p:nvPr/>
        </p:nvGrpSpPr>
        <p:grpSpPr bwMode="auto">
          <a:xfrm rot="16200000">
            <a:off x="-2630575" y="3179255"/>
            <a:ext cx="5832647" cy="571500"/>
            <a:chOff x="2078279" y="0"/>
            <a:chExt cx="6422778" cy="571480"/>
          </a:xfrm>
        </p:grpSpPr>
        <p:pic>
          <p:nvPicPr>
            <p:cNvPr id="21" name="Picture 2" descr="C:\Documents and Settings\Дмитрий\Рабочий стол\узоры\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279" y="0"/>
              <a:ext cx="2279406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23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Группа 14"/>
          <p:cNvGrpSpPr>
            <a:grpSpLocks/>
          </p:cNvGrpSpPr>
          <p:nvPr/>
        </p:nvGrpSpPr>
        <p:grpSpPr bwMode="auto">
          <a:xfrm rot="16200000">
            <a:off x="5941926" y="3179254"/>
            <a:ext cx="5832647" cy="571500"/>
            <a:chOff x="2078279" y="0"/>
            <a:chExt cx="6422778" cy="571480"/>
          </a:xfrm>
        </p:grpSpPr>
        <p:pic>
          <p:nvPicPr>
            <p:cNvPr id="30" name="Picture 2" descr="C:\Documents and Settings\Дмитрий\Рабочий стол\узоры\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279" y="0"/>
              <a:ext cx="2279406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32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Прямоугольник 28"/>
          <p:cNvSpPr/>
          <p:nvPr/>
        </p:nvSpPr>
        <p:spPr>
          <a:xfrm>
            <a:off x="755576" y="245398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solidFill>
                <a:prstClr val="black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06" y="1686947"/>
            <a:ext cx="3917188" cy="319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71499" y="1174952"/>
            <a:ext cx="41157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В.А Сухомлинский утверждал, что детство – каждодневное открытие мира и поэтому надо сделать так, чтобы оно стало, прежде всего, познанием человека и Отечества, их красоты и величия, через красоту родного края.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98865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43404" y="836711"/>
            <a:ext cx="3601003" cy="515826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/>
              <a:t>Целью</a:t>
            </a:r>
            <a:r>
              <a:rPr lang="ru-RU" sz="2000" dirty="0"/>
              <a:t> внедрения в образовательный процесс дошкольного учреждения национально–регионального компонента является ознакомление дошкольников с родным краем, его природными, культурными, социальными и экономическими особенностями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800" dirty="0"/>
          </a:p>
        </p:txBody>
      </p:sp>
      <p:pic>
        <p:nvPicPr>
          <p:cNvPr id="512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" y="17015"/>
            <a:ext cx="2285984" cy="837253"/>
          </a:xfrm>
          <a:prstGeom prst="rect">
            <a:avLst/>
          </a:prstGeom>
          <a:noFill/>
        </p:spPr>
      </p:pic>
      <p:pic>
        <p:nvPicPr>
          <p:cNvPr id="9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14546" cy="837253"/>
          </a:xfrm>
          <a:prstGeom prst="rect">
            <a:avLst/>
          </a:prstGeom>
          <a:noFill/>
        </p:spPr>
      </p:pic>
      <p:pic>
        <p:nvPicPr>
          <p:cNvPr id="10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2714644" cy="837253"/>
          </a:xfrm>
          <a:prstGeom prst="rect">
            <a:avLst/>
          </a:prstGeom>
          <a:noFill/>
        </p:spPr>
      </p:pic>
      <p:pic>
        <p:nvPicPr>
          <p:cNvPr id="1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"/>
            <a:ext cx="2571736" cy="837253"/>
          </a:xfrm>
          <a:prstGeom prst="rect">
            <a:avLst/>
          </a:prstGeom>
          <a:noFill/>
        </p:spPr>
      </p:pic>
      <p:pic>
        <p:nvPicPr>
          <p:cNvPr id="5123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418"/>
            <a:ext cx="2428859" cy="889582"/>
          </a:xfrm>
          <a:prstGeom prst="rect">
            <a:avLst/>
          </a:prstGeom>
          <a:noFill/>
        </p:spPr>
      </p:pic>
      <p:pic>
        <p:nvPicPr>
          <p:cNvPr id="15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968418"/>
            <a:ext cx="2428859" cy="889582"/>
          </a:xfrm>
          <a:prstGeom prst="rect">
            <a:avLst/>
          </a:prstGeom>
          <a:noFill/>
        </p:spPr>
      </p:pic>
      <p:pic>
        <p:nvPicPr>
          <p:cNvPr id="19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968418"/>
            <a:ext cx="2428859" cy="889582"/>
          </a:xfrm>
          <a:prstGeom prst="rect">
            <a:avLst/>
          </a:prstGeom>
          <a:noFill/>
        </p:spPr>
      </p:pic>
      <p:pic>
        <p:nvPicPr>
          <p:cNvPr id="20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1" y="5968418"/>
            <a:ext cx="2428859" cy="889582"/>
          </a:xfrm>
          <a:prstGeom prst="rect">
            <a:avLst/>
          </a:prstGeom>
          <a:noFill/>
        </p:spPr>
      </p:pic>
      <p:pic>
        <p:nvPicPr>
          <p:cNvPr id="13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05508" y="1642222"/>
            <a:ext cx="2448274" cy="837253"/>
          </a:xfrm>
          <a:prstGeom prst="rect">
            <a:avLst/>
          </a:prstGeom>
          <a:noFill/>
        </p:spPr>
      </p:pic>
      <p:pic>
        <p:nvPicPr>
          <p:cNvPr id="14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21534" y="4090493"/>
            <a:ext cx="2880321" cy="837253"/>
          </a:xfrm>
          <a:prstGeom prst="rect">
            <a:avLst/>
          </a:prstGeom>
          <a:noFill/>
        </p:spPr>
      </p:pic>
      <p:pic>
        <p:nvPicPr>
          <p:cNvPr id="16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01237" y="1642223"/>
            <a:ext cx="2448274" cy="837253"/>
          </a:xfrm>
          <a:prstGeom prst="rect">
            <a:avLst/>
          </a:prstGeom>
          <a:noFill/>
        </p:spPr>
      </p:pic>
      <p:pic>
        <p:nvPicPr>
          <p:cNvPr id="17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5213" y="4234510"/>
            <a:ext cx="2880321" cy="837253"/>
          </a:xfrm>
          <a:prstGeom prst="rect">
            <a:avLst/>
          </a:prstGeom>
          <a:noFill/>
        </p:spPr>
      </p:pic>
      <p:pic>
        <p:nvPicPr>
          <p:cNvPr id="18" name="Picture 2" descr="C:\Documents and Settings\Надя\Рабочий стол\всех людей мы называем ханты\rm_49_3236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5" y="2551425"/>
            <a:ext cx="4212468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4737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0"/>
            <a:chExt cx="8501058" cy="571480"/>
          </a:xfrm>
        </p:grpSpPr>
        <p:grpSp>
          <p:nvGrpSpPr>
            <p:cNvPr id="4" name="Группа 3"/>
            <p:cNvGrpSpPr>
              <a:grpSpLocks/>
            </p:cNvGrpSpPr>
            <p:nvPr/>
          </p:nvGrpSpPr>
          <p:grpSpPr bwMode="auto"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11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9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8501058" cy="571480"/>
          </a:xfrm>
        </p:grpSpPr>
        <p:grpSp>
          <p:nvGrpSpPr>
            <p:cNvPr id="7" name="Группа 3"/>
            <p:cNvGrpSpPr>
              <a:grpSpLocks/>
            </p:cNvGrpSpPr>
            <p:nvPr/>
          </p:nvGrpSpPr>
          <p:grpSpPr bwMode="auto">
            <a:xfrm>
              <a:off x="0" y="0"/>
              <a:ext cx="4357685" cy="571480"/>
              <a:chOff x="0" y="0"/>
              <a:chExt cx="4643406" cy="809620"/>
            </a:xfrm>
          </p:grpSpPr>
          <p:pic>
            <p:nvPicPr>
              <p:cNvPr id="27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25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Группа 14"/>
          <p:cNvGrpSpPr>
            <a:grpSpLocks/>
          </p:cNvGrpSpPr>
          <p:nvPr/>
        </p:nvGrpSpPr>
        <p:grpSpPr bwMode="auto">
          <a:xfrm rot="16200000">
            <a:off x="-2630575" y="3179255"/>
            <a:ext cx="5832647" cy="571500"/>
            <a:chOff x="2078279" y="0"/>
            <a:chExt cx="6422778" cy="571480"/>
          </a:xfrm>
        </p:grpSpPr>
        <p:pic>
          <p:nvPicPr>
            <p:cNvPr id="21" name="Picture 2" descr="C:\Documents and Settings\Дмитрий\Рабочий стол\узоры\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279" y="0"/>
              <a:ext cx="2279406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23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Группа 14"/>
          <p:cNvGrpSpPr>
            <a:grpSpLocks/>
          </p:cNvGrpSpPr>
          <p:nvPr/>
        </p:nvGrpSpPr>
        <p:grpSpPr bwMode="auto">
          <a:xfrm rot="16200000">
            <a:off x="5941926" y="3179254"/>
            <a:ext cx="5832647" cy="571500"/>
            <a:chOff x="2078279" y="0"/>
            <a:chExt cx="6422778" cy="571480"/>
          </a:xfrm>
        </p:grpSpPr>
        <p:pic>
          <p:nvPicPr>
            <p:cNvPr id="30" name="Picture 2" descr="C:\Documents and Settings\Дмитрий\Рабочий стол\узоры\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279" y="0"/>
              <a:ext cx="2279406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Группа 5"/>
            <p:cNvGrpSpPr>
              <a:grpSpLocks/>
            </p:cNvGrpSpPr>
            <p:nvPr/>
          </p:nvGrpSpPr>
          <p:grpSpPr bwMode="auto">
            <a:xfrm>
              <a:off x="4143372" y="0"/>
              <a:ext cx="4357685" cy="571480"/>
              <a:chOff x="0" y="0"/>
              <a:chExt cx="4643406" cy="809620"/>
            </a:xfrm>
          </p:grpSpPr>
          <p:pic>
            <p:nvPicPr>
              <p:cNvPr id="32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" descr="C:\Documents and Settings\Дмитрий\Рабочий стол\узоры\7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546" y="0"/>
                <a:ext cx="2428860" cy="809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Прямоугольник 28"/>
          <p:cNvSpPr/>
          <p:nvPr/>
        </p:nvSpPr>
        <p:spPr>
          <a:xfrm>
            <a:off x="755576" y="245398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99" y="621708"/>
            <a:ext cx="411575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Достижение цели возможно через реализацию следующих задач:</a:t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000" dirty="0"/>
              <a:t>формирование определенного отношения ребенка к родному краю;</a:t>
            </a:r>
            <a:br>
              <a:rPr lang="ru-RU" sz="2000" dirty="0"/>
            </a:br>
            <a:r>
              <a:rPr lang="ru-RU" sz="2000" dirty="0"/>
              <a:t>- знакомство с особенностями народно – прикладного искусства коренных народов Севера;</a:t>
            </a:r>
            <a:br>
              <a:rPr lang="ru-RU" sz="2000" dirty="0"/>
            </a:br>
            <a:r>
              <a:rPr lang="ru-RU" sz="2000" dirty="0"/>
              <a:t>- формирование представлений о флоре и фауне родного края;</a:t>
            </a:r>
            <a:br>
              <a:rPr lang="ru-RU" sz="2000" dirty="0"/>
            </a:br>
            <a:r>
              <a:rPr lang="ru-RU" sz="2000" dirty="0"/>
              <a:t>- формирование представлений о быте и труде коренных народов Севера (охоте, оленеводстве, рыбном промысле).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8232" y="3196142"/>
            <a:ext cx="3976216" cy="30963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0445" y="635368"/>
            <a:ext cx="2049847" cy="229001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17951" y="32443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17951" y="32443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35210345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624" y="1124744"/>
            <a:ext cx="6584776" cy="4804569"/>
          </a:xfrm>
        </p:spPr>
        <p:txBody>
          <a:bodyPr>
            <a:noAutofit/>
          </a:bodyPr>
          <a:lstStyle/>
          <a:p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428860" y="928688"/>
            <a:ext cx="4214842" cy="5000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512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5984" cy="837253"/>
          </a:xfrm>
          <a:prstGeom prst="rect">
            <a:avLst/>
          </a:prstGeom>
          <a:noFill/>
        </p:spPr>
      </p:pic>
      <p:pic>
        <p:nvPicPr>
          <p:cNvPr id="9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14546" cy="837253"/>
          </a:xfrm>
          <a:prstGeom prst="rect">
            <a:avLst/>
          </a:prstGeom>
          <a:noFill/>
        </p:spPr>
      </p:pic>
      <p:pic>
        <p:nvPicPr>
          <p:cNvPr id="10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2714644" cy="837253"/>
          </a:xfrm>
          <a:prstGeom prst="rect">
            <a:avLst/>
          </a:prstGeom>
          <a:noFill/>
        </p:spPr>
      </p:pic>
      <p:pic>
        <p:nvPicPr>
          <p:cNvPr id="1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"/>
            <a:ext cx="2571736" cy="837253"/>
          </a:xfrm>
          <a:prstGeom prst="rect">
            <a:avLst/>
          </a:prstGeom>
          <a:noFill/>
        </p:spPr>
      </p:pic>
      <p:pic>
        <p:nvPicPr>
          <p:cNvPr id="5123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418"/>
            <a:ext cx="2428859" cy="889582"/>
          </a:xfrm>
          <a:prstGeom prst="rect">
            <a:avLst/>
          </a:prstGeom>
          <a:noFill/>
        </p:spPr>
      </p:pic>
      <p:pic>
        <p:nvPicPr>
          <p:cNvPr id="15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968418"/>
            <a:ext cx="2428859" cy="889582"/>
          </a:xfrm>
          <a:prstGeom prst="rect">
            <a:avLst/>
          </a:prstGeom>
          <a:noFill/>
        </p:spPr>
      </p:pic>
      <p:pic>
        <p:nvPicPr>
          <p:cNvPr id="19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968418"/>
            <a:ext cx="2428859" cy="889582"/>
          </a:xfrm>
          <a:prstGeom prst="rect">
            <a:avLst/>
          </a:prstGeom>
          <a:noFill/>
        </p:spPr>
      </p:pic>
      <p:pic>
        <p:nvPicPr>
          <p:cNvPr id="20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1" y="5968418"/>
            <a:ext cx="2428859" cy="889582"/>
          </a:xfrm>
          <a:prstGeom prst="rect">
            <a:avLst/>
          </a:prstGeom>
          <a:noFill/>
        </p:spPr>
      </p:pic>
      <p:pic>
        <p:nvPicPr>
          <p:cNvPr id="13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05508" y="1642222"/>
            <a:ext cx="2448274" cy="837253"/>
          </a:xfrm>
          <a:prstGeom prst="rect">
            <a:avLst/>
          </a:prstGeom>
          <a:noFill/>
        </p:spPr>
      </p:pic>
      <p:pic>
        <p:nvPicPr>
          <p:cNvPr id="14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21534" y="4090493"/>
            <a:ext cx="2880321" cy="837253"/>
          </a:xfrm>
          <a:prstGeom prst="rect">
            <a:avLst/>
          </a:prstGeom>
          <a:noFill/>
        </p:spPr>
      </p:pic>
      <p:pic>
        <p:nvPicPr>
          <p:cNvPr id="16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01237" y="1642223"/>
            <a:ext cx="2448274" cy="837253"/>
          </a:xfrm>
          <a:prstGeom prst="rect">
            <a:avLst/>
          </a:prstGeom>
          <a:noFill/>
        </p:spPr>
      </p:pic>
      <p:pic>
        <p:nvPicPr>
          <p:cNvPr id="17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5213" y="4234510"/>
            <a:ext cx="2880321" cy="837253"/>
          </a:xfrm>
          <a:prstGeom prst="rect">
            <a:avLst/>
          </a:prstGeom>
          <a:noFill/>
        </p:spPr>
      </p:pic>
      <p:pic>
        <p:nvPicPr>
          <p:cNvPr id="21" name="Picture 2" descr="D:\Desktop\Открытие садика Морошка 27.09.2013г\DSC_002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6" y="902997"/>
            <a:ext cx="7580397" cy="50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156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624" y="1124744"/>
            <a:ext cx="6584776" cy="4804569"/>
          </a:xfrm>
        </p:spPr>
        <p:txBody>
          <a:bodyPr>
            <a:noAutofit/>
          </a:bodyPr>
          <a:lstStyle/>
          <a:p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428860" y="928688"/>
            <a:ext cx="4214842" cy="5000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512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5984" cy="837253"/>
          </a:xfrm>
          <a:prstGeom prst="rect">
            <a:avLst/>
          </a:prstGeom>
          <a:noFill/>
        </p:spPr>
      </p:pic>
      <p:pic>
        <p:nvPicPr>
          <p:cNvPr id="9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14546" cy="837253"/>
          </a:xfrm>
          <a:prstGeom prst="rect">
            <a:avLst/>
          </a:prstGeom>
          <a:noFill/>
        </p:spPr>
      </p:pic>
      <p:pic>
        <p:nvPicPr>
          <p:cNvPr id="10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2714644" cy="837253"/>
          </a:xfrm>
          <a:prstGeom prst="rect">
            <a:avLst/>
          </a:prstGeom>
          <a:noFill/>
        </p:spPr>
      </p:pic>
      <p:pic>
        <p:nvPicPr>
          <p:cNvPr id="1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"/>
            <a:ext cx="2571736" cy="837253"/>
          </a:xfrm>
          <a:prstGeom prst="rect">
            <a:avLst/>
          </a:prstGeom>
          <a:noFill/>
        </p:spPr>
      </p:pic>
      <p:pic>
        <p:nvPicPr>
          <p:cNvPr id="5123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418"/>
            <a:ext cx="2428859" cy="889582"/>
          </a:xfrm>
          <a:prstGeom prst="rect">
            <a:avLst/>
          </a:prstGeom>
          <a:noFill/>
        </p:spPr>
      </p:pic>
      <p:pic>
        <p:nvPicPr>
          <p:cNvPr id="15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968418"/>
            <a:ext cx="2428859" cy="889582"/>
          </a:xfrm>
          <a:prstGeom prst="rect">
            <a:avLst/>
          </a:prstGeom>
          <a:noFill/>
        </p:spPr>
      </p:pic>
      <p:pic>
        <p:nvPicPr>
          <p:cNvPr id="19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968418"/>
            <a:ext cx="2428859" cy="889582"/>
          </a:xfrm>
          <a:prstGeom prst="rect">
            <a:avLst/>
          </a:prstGeom>
          <a:noFill/>
        </p:spPr>
      </p:pic>
      <p:pic>
        <p:nvPicPr>
          <p:cNvPr id="20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1" y="5968418"/>
            <a:ext cx="2428859" cy="889582"/>
          </a:xfrm>
          <a:prstGeom prst="rect">
            <a:avLst/>
          </a:prstGeom>
          <a:noFill/>
        </p:spPr>
      </p:pic>
      <p:pic>
        <p:nvPicPr>
          <p:cNvPr id="13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05508" y="1642222"/>
            <a:ext cx="2448274" cy="837253"/>
          </a:xfrm>
          <a:prstGeom prst="rect">
            <a:avLst/>
          </a:prstGeom>
          <a:noFill/>
        </p:spPr>
      </p:pic>
      <p:pic>
        <p:nvPicPr>
          <p:cNvPr id="14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21534" y="4090493"/>
            <a:ext cx="2880321" cy="837253"/>
          </a:xfrm>
          <a:prstGeom prst="rect">
            <a:avLst/>
          </a:prstGeom>
          <a:noFill/>
        </p:spPr>
      </p:pic>
      <p:pic>
        <p:nvPicPr>
          <p:cNvPr id="16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01237" y="1642223"/>
            <a:ext cx="2448274" cy="837253"/>
          </a:xfrm>
          <a:prstGeom prst="rect">
            <a:avLst/>
          </a:prstGeom>
          <a:noFill/>
        </p:spPr>
      </p:pic>
      <p:pic>
        <p:nvPicPr>
          <p:cNvPr id="17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5213" y="4234510"/>
            <a:ext cx="2880321" cy="837253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691" y="851559"/>
            <a:ext cx="7465053" cy="50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23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624" y="1124744"/>
            <a:ext cx="6584776" cy="4804569"/>
          </a:xfrm>
        </p:spPr>
        <p:txBody>
          <a:bodyPr>
            <a:noAutofit/>
          </a:bodyPr>
          <a:lstStyle/>
          <a:p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428860" y="928688"/>
            <a:ext cx="4214842" cy="5000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512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5984" cy="837253"/>
          </a:xfrm>
          <a:prstGeom prst="rect">
            <a:avLst/>
          </a:prstGeom>
          <a:noFill/>
        </p:spPr>
      </p:pic>
      <p:pic>
        <p:nvPicPr>
          <p:cNvPr id="9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14546" cy="837253"/>
          </a:xfrm>
          <a:prstGeom prst="rect">
            <a:avLst/>
          </a:prstGeom>
          <a:noFill/>
        </p:spPr>
      </p:pic>
      <p:pic>
        <p:nvPicPr>
          <p:cNvPr id="10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2714644" cy="837253"/>
          </a:xfrm>
          <a:prstGeom prst="rect">
            <a:avLst/>
          </a:prstGeom>
          <a:noFill/>
        </p:spPr>
      </p:pic>
      <p:pic>
        <p:nvPicPr>
          <p:cNvPr id="1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"/>
            <a:ext cx="2571736" cy="837253"/>
          </a:xfrm>
          <a:prstGeom prst="rect">
            <a:avLst/>
          </a:prstGeom>
          <a:noFill/>
        </p:spPr>
      </p:pic>
      <p:pic>
        <p:nvPicPr>
          <p:cNvPr id="5123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418"/>
            <a:ext cx="2428859" cy="889582"/>
          </a:xfrm>
          <a:prstGeom prst="rect">
            <a:avLst/>
          </a:prstGeom>
          <a:noFill/>
        </p:spPr>
      </p:pic>
      <p:pic>
        <p:nvPicPr>
          <p:cNvPr id="15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968418"/>
            <a:ext cx="2428859" cy="889582"/>
          </a:xfrm>
          <a:prstGeom prst="rect">
            <a:avLst/>
          </a:prstGeom>
          <a:noFill/>
        </p:spPr>
      </p:pic>
      <p:pic>
        <p:nvPicPr>
          <p:cNvPr id="19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968418"/>
            <a:ext cx="2428859" cy="889582"/>
          </a:xfrm>
          <a:prstGeom prst="rect">
            <a:avLst/>
          </a:prstGeom>
          <a:noFill/>
        </p:spPr>
      </p:pic>
      <p:pic>
        <p:nvPicPr>
          <p:cNvPr id="20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1" y="5968418"/>
            <a:ext cx="2428859" cy="889582"/>
          </a:xfrm>
          <a:prstGeom prst="rect">
            <a:avLst/>
          </a:prstGeom>
          <a:noFill/>
        </p:spPr>
      </p:pic>
      <p:pic>
        <p:nvPicPr>
          <p:cNvPr id="13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05508" y="1642222"/>
            <a:ext cx="2448274" cy="837253"/>
          </a:xfrm>
          <a:prstGeom prst="rect">
            <a:avLst/>
          </a:prstGeom>
          <a:noFill/>
        </p:spPr>
      </p:pic>
      <p:pic>
        <p:nvPicPr>
          <p:cNvPr id="14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21534" y="4090493"/>
            <a:ext cx="2880321" cy="837253"/>
          </a:xfrm>
          <a:prstGeom prst="rect">
            <a:avLst/>
          </a:prstGeom>
          <a:noFill/>
        </p:spPr>
      </p:pic>
      <p:pic>
        <p:nvPicPr>
          <p:cNvPr id="16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01237" y="1642223"/>
            <a:ext cx="2448274" cy="837253"/>
          </a:xfrm>
          <a:prstGeom prst="rect">
            <a:avLst/>
          </a:prstGeom>
          <a:noFill/>
        </p:spPr>
      </p:pic>
      <p:pic>
        <p:nvPicPr>
          <p:cNvPr id="17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5213" y="4234510"/>
            <a:ext cx="2880321" cy="83725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1" y="755406"/>
            <a:ext cx="7587173" cy="52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1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624" y="1124744"/>
            <a:ext cx="6584776" cy="4804569"/>
          </a:xfrm>
        </p:spPr>
        <p:txBody>
          <a:bodyPr>
            <a:noAutofit/>
          </a:bodyPr>
          <a:lstStyle/>
          <a:p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428860" y="928688"/>
            <a:ext cx="4214842" cy="5000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512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5984" cy="837253"/>
          </a:xfrm>
          <a:prstGeom prst="rect">
            <a:avLst/>
          </a:prstGeom>
          <a:noFill/>
        </p:spPr>
      </p:pic>
      <p:pic>
        <p:nvPicPr>
          <p:cNvPr id="9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14546" cy="837253"/>
          </a:xfrm>
          <a:prstGeom prst="rect">
            <a:avLst/>
          </a:prstGeom>
          <a:noFill/>
        </p:spPr>
      </p:pic>
      <p:pic>
        <p:nvPicPr>
          <p:cNvPr id="10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2714644" cy="837253"/>
          </a:xfrm>
          <a:prstGeom prst="rect">
            <a:avLst/>
          </a:prstGeom>
          <a:noFill/>
        </p:spPr>
      </p:pic>
      <p:pic>
        <p:nvPicPr>
          <p:cNvPr id="1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"/>
            <a:ext cx="2571736" cy="837253"/>
          </a:xfrm>
          <a:prstGeom prst="rect">
            <a:avLst/>
          </a:prstGeom>
          <a:noFill/>
        </p:spPr>
      </p:pic>
      <p:pic>
        <p:nvPicPr>
          <p:cNvPr id="5123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418"/>
            <a:ext cx="2428859" cy="889582"/>
          </a:xfrm>
          <a:prstGeom prst="rect">
            <a:avLst/>
          </a:prstGeom>
          <a:noFill/>
        </p:spPr>
      </p:pic>
      <p:pic>
        <p:nvPicPr>
          <p:cNvPr id="15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968418"/>
            <a:ext cx="2428859" cy="889582"/>
          </a:xfrm>
          <a:prstGeom prst="rect">
            <a:avLst/>
          </a:prstGeom>
          <a:noFill/>
        </p:spPr>
      </p:pic>
      <p:pic>
        <p:nvPicPr>
          <p:cNvPr id="19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968418"/>
            <a:ext cx="2428859" cy="889582"/>
          </a:xfrm>
          <a:prstGeom prst="rect">
            <a:avLst/>
          </a:prstGeom>
          <a:noFill/>
        </p:spPr>
      </p:pic>
      <p:pic>
        <p:nvPicPr>
          <p:cNvPr id="20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1" y="5968418"/>
            <a:ext cx="2428859" cy="889582"/>
          </a:xfrm>
          <a:prstGeom prst="rect">
            <a:avLst/>
          </a:prstGeom>
          <a:noFill/>
        </p:spPr>
      </p:pic>
      <p:pic>
        <p:nvPicPr>
          <p:cNvPr id="13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05508" y="1642222"/>
            <a:ext cx="2448274" cy="837253"/>
          </a:xfrm>
          <a:prstGeom prst="rect">
            <a:avLst/>
          </a:prstGeom>
          <a:noFill/>
        </p:spPr>
      </p:pic>
      <p:pic>
        <p:nvPicPr>
          <p:cNvPr id="14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21534" y="4090493"/>
            <a:ext cx="2880321" cy="837253"/>
          </a:xfrm>
          <a:prstGeom prst="rect">
            <a:avLst/>
          </a:prstGeom>
          <a:noFill/>
        </p:spPr>
      </p:pic>
      <p:pic>
        <p:nvPicPr>
          <p:cNvPr id="16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01237" y="1642223"/>
            <a:ext cx="2448274" cy="837253"/>
          </a:xfrm>
          <a:prstGeom prst="rect">
            <a:avLst/>
          </a:prstGeom>
          <a:noFill/>
        </p:spPr>
      </p:pic>
      <p:pic>
        <p:nvPicPr>
          <p:cNvPr id="17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5213" y="4234510"/>
            <a:ext cx="2880321" cy="83725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6" y="849278"/>
            <a:ext cx="7543668" cy="51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635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624" y="1124744"/>
            <a:ext cx="6584776" cy="4804569"/>
          </a:xfrm>
        </p:spPr>
        <p:txBody>
          <a:bodyPr>
            <a:noAutofit/>
          </a:bodyPr>
          <a:lstStyle/>
          <a:p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428860" y="928688"/>
            <a:ext cx="4214842" cy="5000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512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5984" cy="837253"/>
          </a:xfrm>
          <a:prstGeom prst="rect">
            <a:avLst/>
          </a:prstGeom>
          <a:noFill/>
        </p:spPr>
      </p:pic>
      <p:pic>
        <p:nvPicPr>
          <p:cNvPr id="9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14546" cy="837253"/>
          </a:xfrm>
          <a:prstGeom prst="rect">
            <a:avLst/>
          </a:prstGeom>
          <a:noFill/>
        </p:spPr>
      </p:pic>
      <p:pic>
        <p:nvPicPr>
          <p:cNvPr id="10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2714644" cy="837253"/>
          </a:xfrm>
          <a:prstGeom prst="rect">
            <a:avLst/>
          </a:prstGeom>
          <a:noFill/>
        </p:spPr>
      </p:pic>
      <p:pic>
        <p:nvPicPr>
          <p:cNvPr id="12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"/>
            <a:ext cx="2571736" cy="837253"/>
          </a:xfrm>
          <a:prstGeom prst="rect">
            <a:avLst/>
          </a:prstGeom>
          <a:noFill/>
        </p:spPr>
      </p:pic>
      <p:pic>
        <p:nvPicPr>
          <p:cNvPr id="5123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418"/>
            <a:ext cx="2428859" cy="889582"/>
          </a:xfrm>
          <a:prstGeom prst="rect">
            <a:avLst/>
          </a:prstGeom>
          <a:noFill/>
        </p:spPr>
      </p:pic>
      <p:pic>
        <p:nvPicPr>
          <p:cNvPr id="15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968418"/>
            <a:ext cx="2428859" cy="889582"/>
          </a:xfrm>
          <a:prstGeom prst="rect">
            <a:avLst/>
          </a:prstGeom>
          <a:noFill/>
        </p:spPr>
      </p:pic>
      <p:pic>
        <p:nvPicPr>
          <p:cNvPr id="19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968418"/>
            <a:ext cx="2428859" cy="889582"/>
          </a:xfrm>
          <a:prstGeom prst="rect">
            <a:avLst/>
          </a:prstGeom>
          <a:noFill/>
        </p:spPr>
      </p:pic>
      <p:pic>
        <p:nvPicPr>
          <p:cNvPr id="20" name="Picture 3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1" y="5968418"/>
            <a:ext cx="2428859" cy="889582"/>
          </a:xfrm>
          <a:prstGeom prst="rect">
            <a:avLst/>
          </a:prstGeom>
          <a:noFill/>
        </p:spPr>
      </p:pic>
      <p:pic>
        <p:nvPicPr>
          <p:cNvPr id="13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05508" y="1642222"/>
            <a:ext cx="2448274" cy="837253"/>
          </a:xfrm>
          <a:prstGeom prst="rect">
            <a:avLst/>
          </a:prstGeom>
          <a:noFill/>
        </p:spPr>
      </p:pic>
      <p:pic>
        <p:nvPicPr>
          <p:cNvPr id="14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21534" y="4090493"/>
            <a:ext cx="2880321" cy="837253"/>
          </a:xfrm>
          <a:prstGeom prst="rect">
            <a:avLst/>
          </a:prstGeom>
          <a:noFill/>
        </p:spPr>
      </p:pic>
      <p:pic>
        <p:nvPicPr>
          <p:cNvPr id="16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01237" y="1642223"/>
            <a:ext cx="2448274" cy="837253"/>
          </a:xfrm>
          <a:prstGeom prst="rect">
            <a:avLst/>
          </a:prstGeom>
          <a:noFill/>
        </p:spPr>
      </p:pic>
      <p:pic>
        <p:nvPicPr>
          <p:cNvPr id="17" name="Picture 2" descr="C:\Documents and Settings\вован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5213" y="4234510"/>
            <a:ext cx="2880321" cy="83725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6"/>
          <a:stretch/>
        </p:blipFill>
        <p:spPr>
          <a:xfrm>
            <a:off x="1017396" y="761347"/>
            <a:ext cx="7146476" cy="51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537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130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Внедрение национально-регионального компонента в воспитательно-образовательный процесс дошкольных групп </vt:lpstr>
      <vt:lpstr> </vt:lpstr>
      <vt:lpstr>Целью внедрения в образовательный процесс дошкольного учреждения национально–регионального компонента является ознакомление дошкольников с родным краем, его природными, культурными, социальными и экономическими особенностями. 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Сын тундры-человек- олень: Неразделим с упряжкой оленей…                                                      Л.В.Лапцуй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:  «Край в котором я живу»</dc:title>
  <dc:creator>Оксана</dc:creator>
  <cp:lastModifiedBy>Оксана</cp:lastModifiedBy>
  <cp:revision>24</cp:revision>
  <dcterms:created xsi:type="dcterms:W3CDTF">2014-02-08T09:17:56Z</dcterms:created>
  <dcterms:modified xsi:type="dcterms:W3CDTF">2015-05-10T18:51:19Z</dcterms:modified>
</cp:coreProperties>
</file>