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59" r:id="rId5"/>
    <p:sldId id="261" r:id="rId6"/>
    <p:sldId id="262" r:id="rId7"/>
    <p:sldId id="268" r:id="rId8"/>
    <p:sldId id="264" r:id="rId9"/>
    <p:sldId id="266" r:id="rId10"/>
    <p:sldId id="26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E636A-F0B4-40C5-B26F-2BF071617E01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9C531-B736-422D-A57B-EE8FDC93E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715436" cy="685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Кто первый выучит </a:t>
            </a:r>
            <a:r>
              <a:rPr lang="ru-RU" b="1" dirty="0" smtClean="0">
                <a:solidFill>
                  <a:srgbClr val="FF0000"/>
                </a:solidFill>
              </a:rPr>
              <a:t>стихотворение?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Жили-были три японца:</a:t>
            </a:r>
            <a:br>
              <a:rPr lang="ru-RU" dirty="0" smtClean="0"/>
            </a:br>
            <a:r>
              <a:rPr lang="ru-RU" dirty="0" smtClean="0"/>
              <a:t>Як, Як </a:t>
            </a:r>
            <a:r>
              <a:rPr lang="ru-RU" dirty="0" err="1" smtClean="0"/>
              <a:t>це</a:t>
            </a:r>
            <a:r>
              <a:rPr lang="ru-RU" dirty="0" smtClean="0"/>
              <a:t> драк,</a:t>
            </a:r>
            <a:br>
              <a:rPr lang="ru-RU" dirty="0" smtClean="0"/>
            </a:br>
            <a:r>
              <a:rPr lang="ru-RU" dirty="0" smtClean="0"/>
              <a:t>и Як </a:t>
            </a:r>
            <a:r>
              <a:rPr lang="ru-RU" dirty="0" err="1" smtClean="0"/>
              <a:t>це</a:t>
            </a:r>
            <a:r>
              <a:rPr lang="ru-RU" dirty="0" smtClean="0"/>
              <a:t> драк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драк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дрони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Жили-были три японки:</a:t>
            </a:r>
            <a:br>
              <a:rPr lang="ru-RU" dirty="0" smtClean="0"/>
            </a:br>
            <a:r>
              <a:rPr lang="ru-RU" dirty="0" err="1" smtClean="0"/>
              <a:t>Ципи</a:t>
            </a:r>
            <a:r>
              <a:rPr lang="ru-RU" dirty="0" smtClean="0"/>
              <a:t>, </a:t>
            </a:r>
            <a:r>
              <a:rPr lang="ru-RU" dirty="0" err="1" smtClean="0"/>
              <a:t>Ципи</a:t>
            </a:r>
            <a:r>
              <a:rPr lang="ru-RU" dirty="0" smtClean="0"/>
              <a:t> </a:t>
            </a:r>
            <a:r>
              <a:rPr lang="ru-RU" dirty="0" err="1" smtClean="0"/>
              <a:t>Дрипи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err="1" smtClean="0"/>
              <a:t>Ципи</a:t>
            </a:r>
            <a:r>
              <a:rPr lang="ru-RU" dirty="0" smtClean="0"/>
              <a:t> </a:t>
            </a:r>
            <a:r>
              <a:rPr lang="ru-RU" dirty="0" err="1" smtClean="0"/>
              <a:t>Дрипи</a:t>
            </a:r>
            <a:r>
              <a:rPr lang="ru-RU" dirty="0" smtClean="0"/>
              <a:t> </a:t>
            </a:r>
            <a:r>
              <a:rPr lang="ru-RU" dirty="0" err="1" smtClean="0"/>
              <a:t>лимпомпони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Поженились Як на </a:t>
            </a:r>
            <a:r>
              <a:rPr lang="ru-RU" dirty="0" err="1" smtClean="0"/>
              <a:t>Ципе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Як </a:t>
            </a:r>
            <a:r>
              <a:rPr lang="ru-RU" dirty="0" err="1" smtClean="0"/>
              <a:t>це</a:t>
            </a:r>
            <a:r>
              <a:rPr lang="ru-RU" dirty="0" smtClean="0"/>
              <a:t> драк на </a:t>
            </a:r>
            <a:r>
              <a:rPr lang="ru-RU" dirty="0" err="1" smtClean="0"/>
              <a:t>Ципе</a:t>
            </a:r>
            <a:r>
              <a:rPr lang="ru-RU" dirty="0" smtClean="0"/>
              <a:t> </a:t>
            </a:r>
            <a:r>
              <a:rPr lang="ru-RU" dirty="0" err="1" smtClean="0"/>
              <a:t>Дрипе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Як </a:t>
            </a:r>
            <a:r>
              <a:rPr lang="ru-RU" dirty="0" err="1" smtClean="0"/>
              <a:t>це</a:t>
            </a:r>
            <a:r>
              <a:rPr lang="ru-RU" dirty="0" smtClean="0"/>
              <a:t> драк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драк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дрони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 err="1" smtClean="0"/>
              <a:t>Ципе</a:t>
            </a:r>
            <a:r>
              <a:rPr lang="ru-RU" dirty="0" smtClean="0"/>
              <a:t> </a:t>
            </a:r>
            <a:r>
              <a:rPr lang="ru-RU" dirty="0" err="1" smtClean="0"/>
              <a:t>Дрипе</a:t>
            </a:r>
            <a:r>
              <a:rPr lang="ru-RU" dirty="0" smtClean="0"/>
              <a:t> </a:t>
            </a:r>
            <a:r>
              <a:rPr lang="ru-RU" dirty="0" err="1" smtClean="0"/>
              <a:t>лимпомпони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 у них родились дети:</a:t>
            </a:r>
            <a:br>
              <a:rPr lang="ru-RU" dirty="0" smtClean="0"/>
            </a:br>
            <a:r>
              <a:rPr lang="ru-RU" dirty="0" smtClean="0"/>
              <a:t>У Яка с </a:t>
            </a:r>
            <a:r>
              <a:rPr lang="ru-RU" dirty="0" err="1" smtClean="0"/>
              <a:t>Ципой-Шах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У Яка </a:t>
            </a:r>
            <a:r>
              <a:rPr lang="ru-RU" dirty="0" err="1" smtClean="0"/>
              <a:t>це</a:t>
            </a:r>
            <a:r>
              <a:rPr lang="ru-RU" dirty="0" smtClean="0"/>
              <a:t> драка с </a:t>
            </a:r>
            <a:r>
              <a:rPr lang="ru-RU" dirty="0" err="1" smtClean="0"/>
              <a:t>Ципой</a:t>
            </a:r>
            <a:r>
              <a:rPr lang="ru-RU" dirty="0" smtClean="0"/>
              <a:t> </a:t>
            </a:r>
            <a:r>
              <a:rPr lang="ru-RU" dirty="0" err="1" smtClean="0"/>
              <a:t>Дрипой-Шах</a:t>
            </a:r>
            <a:r>
              <a:rPr lang="ru-RU" dirty="0" smtClean="0"/>
              <a:t> Шарах,</a:t>
            </a:r>
            <a:br>
              <a:rPr lang="ru-RU" dirty="0" smtClean="0"/>
            </a:br>
            <a:r>
              <a:rPr lang="ru-RU" dirty="0" smtClean="0"/>
              <a:t>У Як </a:t>
            </a:r>
            <a:r>
              <a:rPr lang="ru-RU" dirty="0" err="1" smtClean="0"/>
              <a:t>це</a:t>
            </a:r>
            <a:r>
              <a:rPr lang="ru-RU" dirty="0" smtClean="0"/>
              <a:t> драк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драк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дрони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 err="1" smtClean="0"/>
              <a:t>Ципой</a:t>
            </a:r>
            <a:r>
              <a:rPr lang="ru-RU" dirty="0" smtClean="0"/>
              <a:t> </a:t>
            </a:r>
            <a:r>
              <a:rPr lang="ru-RU" dirty="0" err="1" smtClean="0"/>
              <a:t>Дрипой</a:t>
            </a:r>
            <a:r>
              <a:rPr lang="ru-RU" dirty="0" smtClean="0"/>
              <a:t> </a:t>
            </a:r>
            <a:r>
              <a:rPr lang="ru-RU" dirty="0" err="1" smtClean="0"/>
              <a:t>лимпомпони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err="1" smtClean="0"/>
              <a:t>Шах-Шарах-Шарони</a:t>
            </a:r>
            <a:r>
              <a:rPr lang="ru-RU" dirty="0" smtClean="0"/>
              <a:t>!!!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386269"/>
            <a:ext cx="1857388" cy="247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Спасибо за внимание!</a:t>
            </a:r>
          </a:p>
        </p:txBody>
      </p:sp>
      <p:pic>
        <p:nvPicPr>
          <p:cNvPr id="56326" name="Picture 6" descr="0_85cf4_87b95a2f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0" y="1143000"/>
            <a:ext cx="5019675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sz="5400" dirty="0">
                <a:solidFill>
                  <a:srgbClr val="CC0000"/>
                </a:solidFill>
              </a:rPr>
              <a:t/>
            </a:r>
            <a:br>
              <a:rPr lang="ru-RU" sz="5400" dirty="0">
                <a:solidFill>
                  <a:srgbClr val="CC0000"/>
                </a:solidFill>
              </a:rPr>
            </a:br>
            <a:r>
              <a:rPr lang="ru-RU" sz="5400" b="1" dirty="0" smtClean="0">
                <a:solidFill>
                  <a:srgbClr val="CC0000"/>
                </a:solidFill>
              </a:rPr>
              <a:t>«ЛОГОПЕДИЧЕСКАЯ МОЗАИКА»</a:t>
            </a:r>
            <a:endParaRPr lang="ru-RU" sz="5400" b="1" dirty="0">
              <a:solidFill>
                <a:srgbClr val="CC0000"/>
              </a:solidFill>
            </a:endParaRPr>
          </a:p>
        </p:txBody>
      </p:sp>
      <p:pic>
        <p:nvPicPr>
          <p:cNvPr id="24581" name="Picture 5" descr="image65956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564904"/>
            <a:ext cx="6477000" cy="4078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КОНКУРС НА ЛУЧШУЮ ЭМБЛЕМУ КОМАНДЫ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im7-tub-ru.yandex.net/i?id=539977784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28543">
            <a:off x="440752" y="2230675"/>
            <a:ext cx="4325935" cy="2648531"/>
          </a:xfrm>
          <a:prstGeom prst="rect">
            <a:avLst/>
          </a:prstGeom>
          <a:noFill/>
        </p:spPr>
      </p:pic>
      <p:pic>
        <p:nvPicPr>
          <p:cNvPr id="1028" name="Picture 4" descr="http://im2-tub-ru.yandex.net/i?id=39389871-35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23320" y="4005064"/>
            <a:ext cx="2852936" cy="2852936"/>
          </a:xfrm>
          <a:prstGeom prst="rect">
            <a:avLst/>
          </a:prstGeom>
          <a:noFill/>
        </p:spPr>
      </p:pic>
      <p:pic>
        <p:nvPicPr>
          <p:cNvPr id="1030" name="Picture 6" descr="http://im7-tub-ru.yandex.net/i?id=893891131-34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66169">
            <a:off x="5961153" y="1433777"/>
            <a:ext cx="2194126" cy="2194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C0000"/>
                </a:solidFill>
              </a:rPr>
              <a:t>РАЗМИНКА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>
              <a:solidFill>
                <a:srgbClr val="000058"/>
              </a:solidFill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571480"/>
            <a:ext cx="8534400" cy="6057920"/>
          </a:xfrm>
        </p:spPr>
        <p:txBody>
          <a:bodyPr>
            <a:noAutofit/>
          </a:bodyPr>
          <a:lstStyle/>
          <a:p>
            <a:r>
              <a:rPr lang="ru-RU" sz="1600" b="1" dirty="0"/>
              <a:t>Какой главный артикуляционный орган у человека?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(язык)</a:t>
            </a:r>
          </a:p>
          <a:p>
            <a:r>
              <a:rPr lang="ru-RU" sz="1600" b="1" dirty="0" smtClean="0"/>
              <a:t>Какие </a:t>
            </a:r>
            <a:r>
              <a:rPr lang="ru-RU" sz="1600" b="1" dirty="0"/>
              <a:t>артикуляционные органы участвуют в образовании звуков?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(язык, губы, зубы, нижняя челюсть, твердое небо, голосовые связки, носовая полость)</a:t>
            </a:r>
          </a:p>
          <a:p>
            <a:r>
              <a:rPr lang="ru-RU" sz="1600" b="1" dirty="0"/>
              <a:t>Как образуется голос?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(Воздух проходит через голосовые связки, которые то смыкаются, то размыкаются)</a:t>
            </a:r>
          </a:p>
          <a:p>
            <a:r>
              <a:rPr lang="ru-RU" sz="1600" b="1" dirty="0"/>
              <a:t>Работа органов речи (языка, губ и т.д</a:t>
            </a:r>
            <a:r>
              <a:rPr lang="ru-RU" sz="1600" b="1" dirty="0" smtClean="0"/>
              <a:t>.), </a:t>
            </a:r>
            <a:r>
              <a:rPr lang="ru-RU" sz="1600" b="1" dirty="0"/>
              <a:t>необходимая для образования звуков?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(артикуляция)</a:t>
            </a:r>
          </a:p>
          <a:p>
            <a:r>
              <a:rPr lang="ru-RU" sz="1600" b="1" dirty="0"/>
              <a:t> Единица речи, представляющая звуковое выражение отдельного предмета мысли?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(слово)</a:t>
            </a:r>
          </a:p>
          <a:p>
            <a:r>
              <a:rPr lang="ru-RU" sz="1600" b="1" dirty="0"/>
              <a:t>Способность выражать мысли словами, умение говорить. Один из признаков, отличающий человека от животных?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(речь)</a:t>
            </a:r>
          </a:p>
          <a:p>
            <a:r>
              <a:rPr lang="ru-RU" sz="1600" b="1" dirty="0"/>
              <a:t>Отрезок речи между двумя паузами, объединенный интонацией?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(фраза)</a:t>
            </a:r>
          </a:p>
          <a:p>
            <a:r>
              <a:rPr lang="ru-RU" sz="1600" b="1" dirty="0"/>
              <a:t>Манера говорить, произносить слова?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(произношение)</a:t>
            </a:r>
          </a:p>
          <a:p>
            <a:r>
              <a:rPr lang="ru-RU" sz="1600" b="1" dirty="0"/>
              <a:t>Одно из пяти внешних чувств, дающее возможность воспринимать звуки?</a:t>
            </a:r>
          </a:p>
          <a:p>
            <a:pPr>
              <a:buFontTx/>
              <a:buNone/>
            </a:pPr>
            <a:r>
              <a:rPr lang="ru-RU" sz="1600" b="1" i="1" dirty="0">
                <a:solidFill>
                  <a:srgbClr val="000058"/>
                </a:solidFill>
              </a:rPr>
              <a:t>(слух)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17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7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7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7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7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7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7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7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7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7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7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7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7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7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7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7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7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7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7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7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175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175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17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7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7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КОНКУРС  КРОССВОРДОВ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331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Л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Г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Д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434" name="Picture 2" descr="http://im4-tub-ru.yandex.net/i?id=418656075-4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725144"/>
            <a:ext cx="2905426" cy="19900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Сундучок профессиональных идей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im2-tub-ru.yandex.net/i?id=173662150-61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7687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42852"/>
          <a:ext cx="8229598" cy="6523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  <a:gridCol w="63304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Ъ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Щ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Ё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Ц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Ъ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Ф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Й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Э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8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</a:t>
                      </a:r>
                    </a:p>
                  </a:txBody>
                  <a:tcPr marL="68580" marR="68580" marT="0" marB="0"/>
                </a:tc>
              </a:tr>
              <a:tr h="298291"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«Рассказать скороговорку - тяжелей, чем влезть на горку…»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600200"/>
            <a:ext cx="5552574" cy="48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C0000"/>
                </a:solidFill>
              </a:rPr>
              <a:t>КОНКУРС</a:t>
            </a:r>
            <a:r>
              <a:rPr lang="ru-RU" sz="4000" b="1" dirty="0">
                <a:solidFill>
                  <a:srgbClr val="CC0000"/>
                </a:solidFill>
              </a:rPr>
              <a:t/>
            </a:r>
            <a:br>
              <a:rPr lang="ru-RU" sz="4000" b="1" dirty="0">
                <a:solidFill>
                  <a:srgbClr val="CC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>«Подберите слово к схеме»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/>
              <a:t>1 команда</a:t>
            </a:r>
          </a:p>
          <a:p>
            <a:pPr algn="ctr">
              <a:buFontTx/>
              <a:buNone/>
            </a:pPr>
            <a:endParaRPr lang="ru-RU" b="1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/>
              <a:t>2 команда</a:t>
            </a:r>
          </a:p>
          <a:p>
            <a:pPr algn="ctr">
              <a:buFontTx/>
              <a:buNone/>
            </a:pPr>
            <a:endParaRPr lang="ru-RU" b="1"/>
          </a:p>
          <a:p>
            <a:pPr algn="ctr">
              <a:buFontTx/>
              <a:buNone/>
            </a:pPr>
            <a:endParaRPr lang="ru-RU" b="1"/>
          </a:p>
        </p:txBody>
      </p:sp>
      <p:graphicFrame>
        <p:nvGraphicFramePr>
          <p:cNvPr id="48153" name="Group 25"/>
          <p:cNvGraphicFramePr>
            <a:graphicFrameLocks noGrp="1"/>
          </p:cNvGraphicFramePr>
          <p:nvPr/>
        </p:nvGraphicFramePr>
        <p:xfrm>
          <a:off x="304800" y="1981200"/>
          <a:ext cx="4267200" cy="1362075"/>
        </p:xfrm>
        <a:graphic>
          <a:graphicData uri="http://schemas.openxmlformats.org/drawingml/2006/table">
            <a:tbl>
              <a:tblPr/>
              <a:tblGrid>
                <a:gridCol w="1344613"/>
                <a:gridCol w="1500187"/>
                <a:gridCol w="1422400"/>
              </a:tblGrid>
              <a:tr h="1362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173" name="Group 45"/>
          <p:cNvGraphicFramePr>
            <a:graphicFrameLocks noGrp="1"/>
          </p:cNvGraphicFramePr>
          <p:nvPr/>
        </p:nvGraphicFramePr>
        <p:xfrm>
          <a:off x="4724400" y="1981200"/>
          <a:ext cx="4191000" cy="1362075"/>
        </p:xfrm>
        <a:graphic>
          <a:graphicData uri="http://schemas.openxmlformats.org/drawingml/2006/table">
            <a:tbl>
              <a:tblPr/>
              <a:tblGrid>
                <a:gridCol w="1376363"/>
                <a:gridCol w="1444625"/>
                <a:gridCol w="1370012"/>
              </a:tblGrid>
              <a:tr h="1362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48174" name="Text Box 46"/>
          <p:cNvSpPr txBox="1">
            <a:spLocks noChangeArrowheads="1"/>
          </p:cNvSpPr>
          <p:nvPr/>
        </p:nvSpPr>
        <p:spPr bwMode="auto">
          <a:xfrm>
            <a:off x="2895600" y="35052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CC0000"/>
                </a:solidFill>
              </a:rPr>
              <a:t>По 6 слов!</a:t>
            </a:r>
          </a:p>
        </p:txBody>
      </p:sp>
      <p:pic>
        <p:nvPicPr>
          <p:cNvPr id="48176" name="Picture 48" descr="1304568893_1301523373_face_question_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419100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420</Words>
  <Application>Microsoft Office PowerPoint</Application>
  <PresentationFormat>Экран (4:3)</PresentationFormat>
  <Paragraphs>260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 «ЛОГОПЕДИЧЕСКАЯ МОЗАИКА»</vt:lpstr>
      <vt:lpstr>КОНКУРС НА ЛУЧШУЮ ЭМБЛЕМУ КОМАНДЫ</vt:lpstr>
      <vt:lpstr>РАЗМИНКА </vt:lpstr>
      <vt:lpstr>КОНКУРС  КРОССВОРДОВ</vt:lpstr>
      <vt:lpstr>Сундучок профессиональных идей</vt:lpstr>
      <vt:lpstr>Слайд 7</vt:lpstr>
      <vt:lpstr>«Рассказать скороговорку - тяжелей, чем влезть на горку…»</vt:lpstr>
      <vt:lpstr>КОНКУРС «Подберите слово к схеме»</vt:lpstr>
      <vt:lpstr>Кто первый выучит стихотворение?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«ЛОГОПЕДИЧЕСКАЯ МОЗАИКА»</dc:title>
  <dc:creator>MK</dc:creator>
  <cp:lastModifiedBy>Admin</cp:lastModifiedBy>
  <cp:revision>16</cp:revision>
  <dcterms:created xsi:type="dcterms:W3CDTF">2014-05-11T15:47:00Z</dcterms:created>
  <dcterms:modified xsi:type="dcterms:W3CDTF">2014-05-12T18:28:49Z</dcterms:modified>
</cp:coreProperties>
</file>