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3" r:id="rId13"/>
    <p:sldId id="274" r:id="rId14"/>
    <p:sldId id="267" r:id="rId15"/>
    <p:sldId id="268" r:id="rId16"/>
    <p:sldId id="270" r:id="rId17"/>
    <p:sldId id="272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6" autoAdjust="0"/>
  </p:normalViewPr>
  <p:slideViewPr>
    <p:cSldViewPr>
      <p:cViewPr varScale="1">
        <p:scale>
          <a:sx n="73" d="100"/>
          <a:sy n="73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8B037E-8A19-461E-A5AC-C76C2180D679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369439-3B09-401E-AC70-20D0A7FB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28E575-2589-49C9-9148-2DEE8EAFFC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4B29BAAC-B788-427D-96D8-092BB950F863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410E-400A-4532-A40A-5C2E1853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283C-A14C-4676-90B4-FF589FA0FF7F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7AA8-CB84-4A1B-9877-9944B2BA0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45CE-2363-495B-84FF-C80FAF3F2A8D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B558-C847-4F7C-8392-70CAD398F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5D3F-5A82-4CD0-A291-CF6A7AA6EEB7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BC8F-49D3-4F2F-A505-8DA041AD0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60557-3664-4B09-B07B-42736C6CEB07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77BD-9CCD-4DC4-8F45-698E00DEC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72AC-CC69-4222-9232-BD8D6CB6E420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8A1-74B1-48E2-BFBE-EFB63B1C8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BD56-D8EA-43FA-A238-A687F5B0BC39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E8C3-7768-4495-9DD4-17D94CB51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815C-8C12-4CC2-880B-2F69CAFCB23C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E193-83EB-4984-9435-4317887DD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599E-13F6-4B03-9839-A77997268D96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4BB3-5F14-4184-8485-C31A66044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A207-2EA1-4C67-8760-E9492F49050E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445C-7338-49DE-8004-8CBC2BF6E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07AE-B499-48D3-A0A4-070C696476B4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4C50-A653-4305-A1B3-A67EABD3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BBEF8-BF71-40A3-9AD8-4A618F5E1646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AEA6D-4C6B-4252-84B8-E4EC769D8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8" r:id="rId6"/>
    <p:sldLayoutId id="2147483699" r:id="rId7"/>
    <p:sldLayoutId id="2147483700" r:id="rId8"/>
    <p:sldLayoutId id="2147483701" r:id="rId9"/>
    <p:sldLayoutId id="2147483692" r:id="rId10"/>
    <p:sldLayoutId id="2147483702" r:id="rId11"/>
  </p:sldLayoutIdLst>
  <p:transition spd="slow">
    <p:pull dir="r"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6685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69.jpeg"/><Relationship Id="rId2" Type="http://schemas.openxmlformats.org/officeDocument/2006/relationships/hyperlink" Target="http://www.psytoys.ru/webimages/Abramenkova_igr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11" Type="http://schemas.openxmlformats.org/officeDocument/2006/relationships/image" Target="../media/image68.jpeg"/><Relationship Id="rId5" Type="http://schemas.openxmlformats.org/officeDocument/2006/relationships/image" Target="../media/image63.jpeg"/><Relationship Id="rId10" Type="http://schemas.openxmlformats.org/officeDocument/2006/relationships/hyperlink" Target="http://bookex.ru/products_pictures/89841.jpg" TargetMode="External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g.nr2.ru/pict/arts1/09/56/95613.jpg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3042" y="3886200"/>
            <a:ext cx="6434158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выбрать игрушку для ребенка ?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СОВЕТЫ РОДИТЕЛЯМ ДОШКОЛЬНИКОВ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6" name="Picture 2" descr="KidsLogo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3714752"/>
            <a:ext cx="1214446" cy="12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user\Мои документы\Мои рисунки\картинки дети\587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1000132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– однодневки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42852"/>
            <a:ext cx="4041775" cy="121444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для коллекционирования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75"/>
            <a:ext cx="4038600" cy="4886325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rgbClr val="CC33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    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Придуманы взрослыми, чтобы недорого занять ребенка на время, переключив на новое впечатление.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Это механизированные игрушки, которые легко ломаются, или стереотипные мягкие игрушки, подобные тем, которые мы видим в детских игровых автоматах.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Они не дают развиться любви к этой вещи и ведут к потребительству в детской комнате, отнимая время и не давая ничего питательного душе или голове.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285875"/>
            <a:ext cx="4038600" cy="48863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К ним относятся фарфоровые куклы, в которые нельзя играть, потому что они легко бьются; модели машинок, обычные игрушки, превращенные в часть коллекции.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них нельзя играть, но ими можно обладать. Часто такими игрушками становятся Барби всех видов (например, сказочные героини-принцессы из диснеевских мультфильмов). </a:t>
            </a:r>
          </a:p>
        </p:txBody>
      </p:sp>
      <p:pic>
        <p:nvPicPr>
          <p:cNvPr id="8" name="Picture 16" descr="4233(1)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64486" y="1977730"/>
            <a:ext cx="1246167" cy="93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3" descr="89929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634385" y="1530449"/>
            <a:ext cx="1336933" cy="88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4" descr="143117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000628" y="4572008"/>
            <a:ext cx="1336667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5" descr="355472_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6643702" y="4500570"/>
            <a:ext cx="1789272" cy="1216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Картинка 1 из 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9440">
            <a:off x="511175" y="1343025"/>
            <a:ext cx="1851025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572000" y="1285875"/>
            <a:ext cx="4143375" cy="5000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Внимание, АНТИигрушка! </a:t>
            </a:r>
          </a:p>
        </p:txBody>
      </p:sp>
      <p:pic>
        <p:nvPicPr>
          <p:cNvPr id="6" name="Picture 41" descr="DSC014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1204">
            <a:off x="4802880" y="4326896"/>
            <a:ext cx="1300458" cy="173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2" descr="проба света 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2019">
            <a:off x="7074871" y="1460841"/>
            <a:ext cx="1406525" cy="187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3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46560">
            <a:off x="5949093" y="2343657"/>
            <a:ext cx="1306192" cy="98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5" descr="проба света 1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78966">
            <a:off x="4806330" y="1540158"/>
            <a:ext cx="1502236" cy="112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1" descr="komm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9698">
            <a:off x="7470728" y="3275917"/>
            <a:ext cx="1242719" cy="109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5" descr="93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57337">
            <a:off x="4752027" y="2949093"/>
            <a:ext cx="1143103" cy="85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7" descr="Картинка 6 из 37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64167">
            <a:off x="1695450" y="3187700"/>
            <a:ext cx="1925638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2" descr="1177442557_25_toys"/>
          <p:cNvPicPr>
            <a:picLocks noChangeAspect="1" noChangeArrowheads="1"/>
          </p:cNvPicPr>
          <p:nvPr/>
        </p:nvPicPr>
        <p:blipFill>
          <a:blip r:embed="rId12" cstate="print"/>
          <a:srcRect l="31168" r="13966" b="8353"/>
          <a:stretch>
            <a:fillRect/>
          </a:stretch>
        </p:blipFill>
        <p:spPr bwMode="auto">
          <a:xfrm rot="612886">
            <a:off x="7504075" y="4438902"/>
            <a:ext cx="1071570" cy="174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6" descr="DSC0149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20865">
            <a:off x="6022208" y="3703972"/>
            <a:ext cx="1454147" cy="109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7" descr="проба света 167"/>
          <p:cNvPicPr>
            <a:picLocks noChangeAspect="1" noChangeArrowheads="1"/>
          </p:cNvPicPr>
          <p:nvPr/>
        </p:nvPicPr>
        <p:blipFill>
          <a:blip r:embed="rId14" cstate="print"/>
          <a:srcRect l="4147" r="1311"/>
          <a:stretch>
            <a:fillRect/>
          </a:stretch>
        </p:blipFill>
        <p:spPr bwMode="auto">
          <a:xfrm rot="926719">
            <a:off x="6110036" y="5160345"/>
            <a:ext cx="1335223" cy="100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28600"/>
            <a:ext cx="5072098" cy="6286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Педагогическая оценка игрушки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8215312" cy="535781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b="1" dirty="0" smtClean="0">
              <a:solidFill>
                <a:srgbClr val="CC3300"/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Простота и доступность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Потенциальная возможность стать предметом соответствующего действия (деятельности) ребёнка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Привлекательность для самого ребёнка (отвечает его интересам и потребностям)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Открытость для разнообразных форм активности ребенка (для преобразований)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Возможность самостоятельной деятельности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«Коммуникативность» игрушки (потенциальная направленность на общую, совместную игру)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Оптимальное сочетание новизны и узнаваемости, наличие задачи и ориентиров для её решения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Этический аспект игрушки (вызывает добрые, гуманные чувства)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Эстетический аспект игрушки (художественные качества)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«Современность»игрушки (способность воплотить в себе и передать детям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«дух своего времени»)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«Традиционность» игрушки (связь с культурными традициями своего народа)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Технические качества игрушки (прочность и безопасность)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500" dirty="0"/>
          </a:p>
        </p:txBody>
      </p:sp>
      <p:pic>
        <p:nvPicPr>
          <p:cNvPr id="4098" name="Picture 2" descr="C:\Documents and Settings\user\Мои документы\Мои рисунки\картинки дети\1657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822772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детсад\1124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9578" y="4000503"/>
            <a:ext cx="1587512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9096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Психологи советуют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214438"/>
            <a:ext cx="2514600" cy="4848225"/>
          </a:xfrm>
        </p:spPr>
        <p:txBody>
          <a:bodyPr>
            <a:normAutofit/>
          </a:bodyPr>
          <a:lstStyle/>
          <a:p>
            <a:pPr marL="0" lvl="1" indent="0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Взрослые сами могут попрактиковаться в детском восприятии игрушек. Для этого нужно вынести все свои знания за скобки и увидеть игрушку как будто в первый раз, отвечая при этом на вопросы: Что это? Как это мне? Так ли это? 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838836" cy="598172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Вы сами можете почувствовать восприятие ребенка, его магический мир, если увидите или почувствуете: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способность игрушки оживать;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что-то, что делает игрушку настоящей;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первичное вызываемое чувство;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чувства, возникающие от контакта с игрушкой (когда представляете, что она оживает);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внутренние состояния ребенка, с которыми она связана;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культурные контексты, в которые может увести воображение ребенка эта игрушка;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отношение к игрушке;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действия, которые в отношении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хочется совершить. 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6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18" descr="антиигрушка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786182" y="5572140"/>
            <a:ext cx="1214446" cy="76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_Panda_Toy_170807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72066" y="4643446"/>
            <a:ext cx="965320" cy="115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205084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l="25275" r="28891"/>
          <a:stretch>
            <a:fillRect/>
          </a:stretch>
        </p:blipFill>
        <p:spPr bwMode="auto">
          <a:xfrm>
            <a:off x="4929190" y="1214422"/>
            <a:ext cx="558800" cy="122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3" descr="205073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 l="25154" r="31400"/>
          <a:stretch>
            <a:fillRect/>
          </a:stretch>
        </p:blipFill>
        <p:spPr bwMode="auto">
          <a:xfrm>
            <a:off x="5572132" y="1571612"/>
            <a:ext cx="484187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324600" y="2143125"/>
            <a:ext cx="2514600" cy="4143375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fontAlgn="auto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Объем российского рынка игрушек — 12,5 млрд. рублей в год. Доля отечественных товаров едва достигает 10 процентов. Как минимум, 70 процентов продукции поступает к нам из Китая.</a:t>
            </a:r>
          </a:p>
          <a:p>
            <a:pPr fontAlgn="auto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Из 180 тысяч игрушек, взятых на испытания Роспотребнадзором в текущем году, 93 тысячи не соответствуют требованиям безопасности.</a:t>
            </a:r>
          </a:p>
          <a:p>
            <a:pPr fontAlgn="auto">
              <a:lnSpc>
                <a:spcPct val="90000"/>
              </a:lnSpc>
              <a:buFont typeface="Wingdings 3"/>
              <a:buNone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algn="ctr" fontAlgn="auto">
              <a:lnSpc>
                <a:spcPct val="90000"/>
              </a:lnSpc>
              <a:buFont typeface="Wingdings 3"/>
              <a:buNone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(По данным Комитета по делам женщин, семьи и детей Госдумы РФ)</a:t>
            </a:r>
          </a:p>
          <a:p>
            <a:pPr fontAlgn="auto">
              <a:lnSpc>
                <a:spcPct val="90000"/>
              </a:lnSpc>
              <a:buFont typeface="Wingdings 3"/>
              <a:buNone/>
              <a:defRPr/>
            </a:pPr>
            <a:endParaRPr lang="ru-RU" sz="1400" dirty="0" smtClean="0"/>
          </a:p>
          <a:p>
            <a:pPr fontAlgn="auto"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10" name="Picture 7" descr="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"/>
            <a:ext cx="5429250" cy="607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 descr="b_4821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357950" y="214290"/>
            <a:ext cx="2592388" cy="172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«Группа риска»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14925" cy="49371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Игрушечное оружие - это могут быть  ружья, стреляющие шариками и игрушечные мечи-копья, которыми можно пораниться. (На первом месте по травматизму - игра «Дартс»).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с движущимися деталями: от машинок до вертящихся кукол. (Часто в эти детали попадают не только части одежды или волосы, но и детские пальцы).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с мелкими деталями без ограничения возраста - это могут быть конструкторы или кукольные аксессуары.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Игрушки, у которых лезет мех. (Они могут вызвать негативные последствия от аллергии до удушья).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Шумные игрушки, которые могут негативно воздействовать на слух.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8" name="Picture 10" descr="03-12-604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20000"/>
          </a:blip>
          <a:srcRect t="3382"/>
          <a:stretch>
            <a:fillRect/>
          </a:stretch>
        </p:blipFill>
        <p:spPr>
          <a:xfrm>
            <a:off x="5786446" y="4000504"/>
            <a:ext cx="2816225" cy="204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9" descr="1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786446" y="1428736"/>
            <a:ext cx="2774581" cy="207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Сертификация игрушки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Санитарно-эпидемиологическое заключение, оно же гигиенический сертификат - документ, подтверждающий, что продукция соответствуют установленным гигиеническим нормам и санитарным правилам.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Служит официальным подтверждением безопасности продукции для здоровья человека.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Выдается органами санэпиднадзора (Роспотребнадзора)  после проведения экспертизы продукции.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Сертификат соответствия ГОСТ  (сертификат ростеста, сертификат качества, сертификат безопасности или таможенный сертификат) - документ, подтверждающий, что продукция соответствует требованиям качества и безопасности, установленным для данной продукции действующими стандартами и правилами.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Выдается органами по сертификации, аккредитованным в системе ГОССТАНДАРТа на основе сертификационных испытаний в аккредитованной лаборатории.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5" name="Picture 7" descr="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786188"/>
            <a:ext cx="156845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786188"/>
            <a:ext cx="1566863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7333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754438"/>
            <a:ext cx="15716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Маркировка безопасной игрушки должна быть на русском языке и содержать следующую информацию: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ГОСТ 25779-90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значок Госстандарта (РСТ), под ним две цифры и две буквы — обозначение, что игрушка протестирована в специальных лабораториях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страна, организация-изготовитель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возрастные ограничения с предупредительными надписями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инструкция по уходу за игрушкой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6" name="Picture 9" descr="2147938624_8008f1d57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214422"/>
            <a:ext cx="3422412" cy="5138758"/>
          </a:xfrm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15196" cy="7000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Информация об игрушке, предусмотренная ГОСТ 25779-90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(Игрушки. Общие требования безопасности и методы контроля.)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1000125"/>
            <a:ext cx="8358188" cy="5357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наименование товара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наименование страны и фирмы изготовителя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сведения об основных потребительских свойствах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цена в рублях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гарантийный срок (на электромеханические игрушки)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правила и условия эффективного и безопасного хранения, транспортирования, ремонта и использования игрушек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дата изготовления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срок службы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адрес (место нахождения), фирменное наименование изготовителя (исполнителя, продавца, уполномоченной организации или уполномоченного индивидуального предпринимателя, импортера) и место нахождения организации, уполномоченной изготовителем (продавцом) на принятие претензий от потребителей и производящих ремонт и техническое обслуживание электромеханических игрушек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основные размеры и количество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состав (комплектность)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товарный знак (товарная марка) изготовителя (при наличии);</a:t>
            </a:r>
          </a:p>
          <a:p>
            <a:pPr marL="450850" lvl="1" indent="63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штриховой код товара (при наличии)</a:t>
            </a:r>
          </a:p>
          <a:p>
            <a:pPr marL="990600" lvl="1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случае небольших размеров упаковки или этикетки, на которых невозможно поместить необходимый текст полностью, допускается изложение информации о товаре или части её на листе-вкладыше, прилагаемом к каждой единице товара.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соответствии с п.3.4 СанПиН 2.4.7.007-93 на потребительской таре или вкладыше дополнительно указывается для детей какого возраста предназначена конкретная игрушка или игра.</a:t>
            </a:r>
          </a:p>
          <a:p>
            <a:pPr marL="609600" indent="-6096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(Закон РФ «О защите прав потребителей»)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</p:txBody>
      </p:sp>
      <p:pic>
        <p:nvPicPr>
          <p:cNvPr id="7" name="Picture 7" descr="dor45068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0"/>
            <a:ext cx="1292592" cy="112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285750"/>
            <a:ext cx="2514600" cy="3286125"/>
          </a:xfrm>
        </p:spPr>
        <p:txBody>
          <a:bodyPr>
            <a:normAutofit/>
          </a:bodyPr>
          <a:lstStyle/>
          <a:p>
            <a:pPr fontAlgn="auto">
              <a:buFont typeface="Wingdings 3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fontAlgn="auto">
              <a:buFont typeface="Wingdings 3"/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fontAlgn="auto">
              <a:buFont typeface="Wingdings 3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«Объединение независимых экспертов игровой, учебно-методической и электронной продукции для детей» (см. сайт www.moo-edd.ru). </a:t>
            </a:r>
          </a:p>
          <a:p>
            <a:pPr algn="ctr" fontAlgn="auto">
              <a:buFont typeface="Wingdings 3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algn="ctr" fontAlgn="auto">
              <a:spcBef>
                <a:spcPct val="50000"/>
              </a:spcBef>
              <a:buFont typeface="Wingdings 3"/>
              <a:buNone/>
              <a:defRPr/>
            </a:pPr>
            <a:endParaRPr lang="ru-RU" b="1" dirty="0" smtClean="0"/>
          </a:p>
          <a:p>
            <a:pPr fontAlgn="auto"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67388" cy="59102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Главная функция игрушки - активизация самостоятельной детской деятельности.        </a:t>
            </a: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Для каждого возраста  существуют свои особенные игрушки, которые  предполагают определённый способ действия  и наиболее тесно связаны с возрастными особенностями и задачами развития данного периода.</a:t>
            </a: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5122" name="Picture 2" descr="C:\Documents and Settings\user\Мои документы\Мои рисунки\картинки дети\igr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286512" y="4143380"/>
            <a:ext cx="255905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user\Мои документы\Мои рисунки\картинки дети\getfull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3108" y="1357298"/>
            <a:ext cx="1833567" cy="256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"/>
            <a:ext cx="8229600" cy="62865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«Игра для ребенка –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естественный способ рассказа о себе, своих чувствах, мыслях, о своем опыте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marL="274320" indent="-274320" algn="r" fontAlgn="auto">
              <a:spcAft>
                <a:spcPts val="0"/>
              </a:spcAft>
              <a:buSzPct val="90000"/>
              <a:buFont typeface="Wingdings 3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Зинкевич-ЕвстигнееваТ. Д.</a:t>
            </a:r>
          </a:p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ru-RU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</a:rPr>
              <a:t>«Игра – это огромное светлое окно, через которое в духовный мир ребенка вливается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живительный поток представлений и понятий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</a:rPr>
              <a:t>. Это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искра, зажигающая огонек пытливости и любознательности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sz="2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Сухомлинский В. А.</a:t>
            </a:r>
          </a:p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«Ребенок играет не только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игрушками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он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играет словами, ситуациями, событиями, он играет со всем миром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Если маленький ребенок ничего не придумывает, если его творчество не изливается из него мощным ярким потоком, тогда надо бить тревогу и думать, что такое произошло с ребенком, здоров ли он»</a:t>
            </a:r>
          </a:p>
          <a:p>
            <a:pPr marL="274320" indent="-274320" algn="r" fontAlgn="auto">
              <a:spcAft>
                <a:spcPts val="0"/>
              </a:spcAft>
              <a:buSzPct val="90000"/>
              <a:buFont typeface="Wingdings 3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Юркевич В.С.</a:t>
            </a:r>
          </a:p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«Игра –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жизненная лаборатория детства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В игре, в этой специальной обработке жизненного материала есть самое здоровое ядро разумной школы детства»</a:t>
            </a:r>
          </a:p>
          <a:p>
            <a:pPr marL="274320" indent="-274320" algn="r" fontAlgn="auto">
              <a:spcAft>
                <a:spcPts val="0"/>
              </a:spcAft>
              <a:buSzPct val="90000"/>
              <a:buFont typeface="Wingdings 3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Шацкий С.Т.</a:t>
            </a:r>
          </a:p>
        </p:txBody>
      </p:sp>
      <p:pic>
        <p:nvPicPr>
          <p:cNvPr id="15362" name="Picture 10" descr="kids%20corp%20logo1"/>
          <p:cNvPicPr>
            <a:picLocks noChangeAspect="1" noChangeArrowheads="1"/>
          </p:cNvPicPr>
          <p:nvPr/>
        </p:nvPicPr>
        <p:blipFill>
          <a:blip r:embed="rId2"/>
          <a:srcRect l="162" t="24625"/>
          <a:stretch>
            <a:fillRect/>
          </a:stretch>
        </p:blipFill>
        <p:spPr bwMode="auto">
          <a:xfrm>
            <a:off x="3357563" y="5500688"/>
            <a:ext cx="19288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52400"/>
            <a:ext cx="6686568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ИГРА – ВЕДУЩИЙ ВИД ДЕЯТЕЛЬНОСТИ ДОШКОЛЬНИКА</a:t>
            </a:r>
          </a:p>
        </p:txBody>
      </p:sp>
      <p:sp>
        <p:nvSpPr>
          <p:cNvPr id="12" name="Загнутый угол 11"/>
          <p:cNvSpPr/>
          <p:nvPr/>
        </p:nvSpPr>
        <p:spPr>
          <a:xfrm rot="21192217">
            <a:off x="262498" y="1547938"/>
            <a:ext cx="2286016" cy="457203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3357554" y="1428736"/>
            <a:ext cx="2286016" cy="457203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 rot="491418">
            <a:off x="6543973" y="1568253"/>
            <a:ext cx="2286016" cy="457203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1197891">
            <a:off x="276745" y="1550142"/>
            <a:ext cx="2286016" cy="47243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В игре формируются новые качества личности и психики дошкольника: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коммуникативные способности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воображение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произвольность поведения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способность к символическим замещениям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способность к преобразованиям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наглядно-образное мышление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самооценка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1428736"/>
            <a:ext cx="2286016" cy="40780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В игре удовлетворяются основные потребности самого ребенка: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общении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познании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движении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самовыражении и самостоятельности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радости, удовольствии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в подражании взрослому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500066">
            <a:off x="6558739" y="1636378"/>
            <a:ext cx="2268593" cy="407803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Потенциал игры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средство общения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 ребенком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средство обучения, воспитания, развития ребенка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средство изучения ребенка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средство коррекции поведения и психического развития ребенка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редство здоровьесбережения ребенка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+mn-cs"/>
            </a:endParaRPr>
          </a:p>
        </p:txBody>
      </p:sp>
      <p:pic>
        <p:nvPicPr>
          <p:cNvPr id="2051" name="Picture 3" descr="C:\Documents and Settings\user\Мои документы\Мои рисунки\картинки дети\2139244623_ef260f333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18" y="0"/>
            <a:ext cx="1643076" cy="109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24600" y="285728"/>
            <a:ext cx="2533680" cy="12144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- защитники, успокоители </a:t>
            </a: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143000"/>
            <a:ext cx="2514600" cy="5715000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Большие плюшевые медведи, добрые львы, мягкие тигры, большие собаки и даже (иногда) мягкие плюшевые крокодилы…</a:t>
            </a:r>
          </a:p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Игрушки, которые можно обнять, к которым можно прижаться, которые позой и мордой излучают спокойствие и силу, они - большие, взрослые, сильные, дают опору и защиту. </a:t>
            </a:r>
          </a:p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3076" name="Picture 4" descr="C:\Documents and Settings\user\Мои документы\Мои рисунки\картинки дети\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0000"/>
          <a:stretch>
            <a:fillRect/>
          </a:stretch>
        </p:blipFill>
        <p:spPr bwMode="auto">
          <a:xfrm>
            <a:off x="857224" y="285728"/>
            <a:ext cx="4786336" cy="430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 descr="67281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 l="6829" r="4400"/>
          <a:stretch>
            <a:fillRect/>
          </a:stretch>
        </p:blipFill>
        <p:spPr bwMode="auto">
          <a:xfrm rot="20831363">
            <a:off x="3423125" y="4974871"/>
            <a:ext cx="1210334" cy="137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Documents and Settings\user\Мои документы\Мои рисунки\картинки дети\Безымянный.bmp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596068">
            <a:off x="1662142" y="5322562"/>
            <a:ext cx="1348932" cy="116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8" descr="C:\Documents and Settings\user\Мои документы\Мои рисунки\картинки дети\1209235502_a.jpg"/>
          <p:cNvPicPr>
            <a:picLocks noChangeAspect="1" noChangeArrowheads="1"/>
          </p:cNvPicPr>
          <p:nvPr/>
        </p:nvPicPr>
        <p:blipFill>
          <a:blip r:embed="rId5"/>
          <a:srcRect t="30000" r="31250"/>
          <a:stretch>
            <a:fillRect/>
          </a:stretch>
        </p:blipFill>
        <p:spPr bwMode="auto">
          <a:xfrm>
            <a:off x="7143768" y="2928934"/>
            <a:ext cx="1527380" cy="116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user\Мои документы\Мои рисунки\картинки дети\thumb3_10266.jpg"/>
          <p:cNvPicPr>
            <a:picLocks noChangeAspect="1" noChangeArrowheads="1"/>
          </p:cNvPicPr>
          <p:nvPr/>
        </p:nvPicPr>
        <p:blipFill>
          <a:blip r:embed="rId6">
            <a:lum contrast="-10000"/>
          </a:blip>
          <a:srcRect/>
          <a:stretch>
            <a:fillRect/>
          </a:stretch>
        </p:blipFill>
        <p:spPr bwMode="auto">
          <a:xfrm rot="20787233">
            <a:off x="428596" y="4929198"/>
            <a:ext cx="1190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Documents and Settings\user\Мои документы\Мои рисунки\картинки дети\thumb3_10250.jpg"/>
          <p:cNvPicPr>
            <a:picLocks noChangeAspect="1" noChangeArrowheads="1"/>
          </p:cNvPicPr>
          <p:nvPr/>
        </p:nvPicPr>
        <p:blipFill>
          <a:blip r:embed="rId7">
            <a:lum contrast="-10000"/>
          </a:blip>
          <a:srcRect/>
          <a:stretch>
            <a:fillRect/>
          </a:stretch>
        </p:blipFill>
        <p:spPr bwMode="auto">
          <a:xfrm rot="991792">
            <a:off x="4610330" y="4979996"/>
            <a:ext cx="10668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86116" y="214290"/>
            <a:ext cx="5429288" cy="114300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i="1" dirty="0" smtClean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i="1" dirty="0" smtClean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i="1" dirty="0" smtClean="0">
              <a:solidFill>
                <a:srgbClr val="CC3300"/>
              </a:solidFill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- утешители 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57188" y="1357313"/>
            <a:ext cx="2857500" cy="5000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могут быть игрушки-защитники, а также мягкие небольшие игрушки с внимательным, дружелюбным и заботливым выражением лица. Плюшевые коровы, зайцы, небольшие собачки, внимательные бобры и белки…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Ребенок чувствует, что они понимают его, принимают его и сочувствуют ему, они не взрослые, небольшие, они - такие же, как он.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5" name="Picture 2" descr="C:\Documents and Settings\user\Мои документы\Мои рисунки\картинки дети\1.jpg"/>
          <p:cNvPicPr>
            <a:picLocks noChangeAspect="1" noChangeArrowheads="1"/>
          </p:cNvPicPr>
          <p:nvPr/>
        </p:nvPicPr>
        <p:blipFill>
          <a:blip r:embed="rId2"/>
          <a:srcRect b="8482"/>
          <a:stretch>
            <a:fillRect/>
          </a:stretch>
        </p:blipFill>
        <p:spPr bwMode="auto">
          <a:xfrm>
            <a:off x="3286116" y="1357298"/>
            <a:ext cx="5532654" cy="379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user\Мои документы\Мои рисунки\картинки дети\12985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1071538" y="3143248"/>
            <a:ext cx="14345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bjhb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2767">
            <a:off x="857958" y="104853"/>
            <a:ext cx="1428760" cy="103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user\Мои документы\Мои рисунки\картинки дети\speede.jpg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 l="6250" t="4687" r="6250" b="4687"/>
          <a:stretch>
            <a:fillRect/>
          </a:stretch>
        </p:blipFill>
        <p:spPr bwMode="auto">
          <a:xfrm rot="898407">
            <a:off x="6657054" y="5653142"/>
            <a:ext cx="725807" cy="75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C:\Documents and Settings\user\Мои документы\Мои рисунки\картинки дети\toy04_18371big.jpg"/>
          <p:cNvPicPr>
            <a:picLocks noChangeAspect="1" noChangeArrowheads="1"/>
          </p:cNvPicPr>
          <p:nvPr/>
        </p:nvPicPr>
        <p:blipFill>
          <a:blip r:embed="rId6" cstate="print">
            <a:lum contrast="-10000"/>
          </a:blip>
          <a:srcRect/>
          <a:stretch>
            <a:fillRect/>
          </a:stretch>
        </p:blipFill>
        <p:spPr bwMode="auto">
          <a:xfrm rot="859129">
            <a:off x="7828773" y="5436067"/>
            <a:ext cx="759992" cy="1013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9" descr="67246"/>
          <p:cNvPicPr>
            <a:picLocks noChangeAspect="1" noChangeArrowheads="1"/>
          </p:cNvPicPr>
          <p:nvPr/>
        </p:nvPicPr>
        <p:blipFill>
          <a:blip r:embed="rId7">
            <a:lum contrast="-10000"/>
          </a:blip>
          <a:srcRect t="26193" b="21420"/>
          <a:stretch>
            <a:fillRect/>
          </a:stretch>
        </p:blipFill>
        <p:spPr bwMode="auto">
          <a:xfrm rot="21004799">
            <a:off x="4974033" y="5814801"/>
            <a:ext cx="1212759" cy="62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C:\Documents and Settings\user\Мои документы\Мои рисунки\картинки дети\thumb3_19797.jpg"/>
          <p:cNvPicPr>
            <a:picLocks noChangeAspect="1" noChangeArrowheads="1"/>
          </p:cNvPicPr>
          <p:nvPr/>
        </p:nvPicPr>
        <p:blipFill>
          <a:blip r:embed="rId8">
            <a:lum contrast="-10000"/>
          </a:blip>
          <a:srcRect/>
          <a:stretch>
            <a:fillRect/>
          </a:stretch>
        </p:blipFill>
        <p:spPr bwMode="auto">
          <a:xfrm rot="20586956">
            <a:off x="3647825" y="5494903"/>
            <a:ext cx="885345" cy="928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00462" cy="7143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для проявления заботы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138738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buFont typeface="Wingdings 3"/>
              <a:buNone/>
              <a:defRPr/>
            </a:pPr>
            <a:r>
              <a:rPr lang="ru-RU" b="1" i="1" dirty="0" smtClean="0"/>
              <a:t> </a:t>
            </a:r>
            <a:endParaRPr lang="ru-RU" b="1" dirty="0" smtClean="0"/>
          </a:p>
          <a:p>
            <a:pPr fontAlgn="auto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Эта группа пересекается с группой игрушек для идентификации, но сюда особенно относятся малыши и пупсики. В игре с этими игрушками можно идентифицироваться с компетентным, сильным, заботящимся взрослым.</a:t>
            </a:r>
          </a:p>
          <a:p>
            <a:pPr fontAlgn="auto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fontAlgn="auto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Психологическая и гармонизирующая функция этой игрушки  состоит в том, чтобы дать пережить заботу и упражняться в эмпатическом понимании.</a:t>
            </a:r>
          </a:p>
          <a:p>
            <a:pPr fontAlgn="auto"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6" name="Picture 5" descr="C:\Documents and Settings\user\Мои документы\Мои рисунки\картинки дети\topic_img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142984"/>
            <a:ext cx="2428892" cy="2054148"/>
          </a:xfrm>
          <a:effectLst>
            <a:softEdge rad="112500"/>
          </a:effectLst>
        </p:spPr>
      </p:pic>
      <p:pic>
        <p:nvPicPr>
          <p:cNvPr id="2050" name="Picture 2" descr="C:\Documents and Settings\user\Мои документы\Мои рисунки\картинки дет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3658">
            <a:off x="6612344" y="549320"/>
            <a:ext cx="840206" cy="700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user\Мои документы\Мои рисунки\картинки дети\115857_ma.jpg"/>
          <p:cNvPicPr>
            <a:picLocks noChangeAspect="1" noChangeArrowheads="1"/>
          </p:cNvPicPr>
          <p:nvPr/>
        </p:nvPicPr>
        <p:blipFill>
          <a:blip r:embed="rId4"/>
          <a:srcRect l="21649" r="24227"/>
          <a:stretch>
            <a:fillRect/>
          </a:stretch>
        </p:blipFill>
        <p:spPr bwMode="auto">
          <a:xfrm rot="692140">
            <a:off x="7936101" y="473317"/>
            <a:ext cx="531350" cy="83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user\Мои документы\Мои рисунки\картинки дети\2874618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38472"/>
            <a:ext cx="2143140" cy="228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6c8887332745c59b8831188c60a224bc"/>
          <p:cNvPicPr>
            <a:picLocks noChangeAspect="1" noChangeArrowheads="1"/>
          </p:cNvPicPr>
          <p:nvPr/>
        </p:nvPicPr>
        <p:blipFill>
          <a:blip r:embed="rId6"/>
          <a:srcRect l="5128" r="17949"/>
          <a:stretch>
            <a:fillRect/>
          </a:stretch>
        </p:blipFill>
        <p:spPr bwMode="auto">
          <a:xfrm>
            <a:off x="3786182" y="285728"/>
            <a:ext cx="2143140" cy="293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Documents and Settings\user\Мои документы\Мои рисунки\картинки дети\post-741-1175517173.jpg"/>
          <p:cNvPicPr>
            <a:picLocks noChangeAspect="1" noChangeArrowheads="1"/>
          </p:cNvPicPr>
          <p:nvPr/>
        </p:nvPicPr>
        <p:blipFill>
          <a:blip r:embed="rId7" cstate="print"/>
          <a:srcRect l="9210" r="13158"/>
          <a:stretch>
            <a:fillRect/>
          </a:stretch>
        </p:blipFill>
        <p:spPr bwMode="auto">
          <a:xfrm rot="501749">
            <a:off x="7786710" y="5000636"/>
            <a:ext cx="1013463" cy="137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детсад\512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928481"/>
            <a:ext cx="2290028" cy="230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Мои документы\Мои рисунки\картинки дети\1219346293_moray4ok.jpg"/>
          <p:cNvPicPr>
            <a:picLocks noChangeAspect="1" noChangeArrowheads="1"/>
          </p:cNvPicPr>
          <p:nvPr/>
        </p:nvPicPr>
        <p:blipFill>
          <a:blip r:embed="rId2"/>
          <a:srcRect l="51880" r="3007" b="16463"/>
          <a:stretch>
            <a:fillRect/>
          </a:stretch>
        </p:blipFill>
        <p:spPr bwMode="auto">
          <a:xfrm rot="20682097">
            <a:off x="428126" y="619730"/>
            <a:ext cx="1071570" cy="122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0" descr="16"/>
          <p:cNvPicPr>
            <a:picLocks noChangeAspect="1" noChangeArrowheads="1"/>
          </p:cNvPicPr>
          <p:nvPr/>
        </p:nvPicPr>
        <p:blipFill>
          <a:blip r:embed="rId3"/>
          <a:srcRect l="21090" t="7258" r="47276" b="49193"/>
          <a:stretch>
            <a:fillRect/>
          </a:stretch>
        </p:blipFill>
        <p:spPr bwMode="auto">
          <a:xfrm rot="20840905">
            <a:off x="2773585" y="4078773"/>
            <a:ext cx="85725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user\Мои документы\Мои рисунки\картинки дети\473365736.jpg"/>
          <p:cNvPicPr>
            <a:picLocks noChangeAspect="1" noChangeArrowheads="1"/>
          </p:cNvPicPr>
          <p:nvPr/>
        </p:nvPicPr>
        <p:blipFill>
          <a:blip r:embed="rId4"/>
          <a:srcRect l="21500" r="12500"/>
          <a:stretch>
            <a:fillRect/>
          </a:stretch>
        </p:blipFill>
        <p:spPr bwMode="auto">
          <a:xfrm rot="21079303">
            <a:off x="2647180" y="4994205"/>
            <a:ext cx="942978" cy="107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ьная выноска 12"/>
          <p:cNvSpPr/>
          <p:nvPr/>
        </p:nvSpPr>
        <p:spPr>
          <a:xfrm rot="5400000">
            <a:off x="2428081" y="1285082"/>
            <a:ext cx="1928813" cy="171450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57290" y="0"/>
            <a:ext cx="7332685" cy="1428736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i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для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идентификации в ролевой игре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214438"/>
            <a:ext cx="4357687" cy="5214937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эти игрушки играют. В них ребенок узнает себя, примеряет себя к ним, но они не сопровождают ребенка в трудных ситуациях его жизни, они не вступают в диалог.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Для девочек - это принцессы, с красотой которых можно идентифицироваться; для мальчиков - сильные герои.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игрушки, представляющие героев любимых книг, мультфильмов, а также их костюмы, которые можно надеть, чтобы стать этими героями.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игрушки, качества которых, ребенок оживляет и ощущает в себе, проигрывает, проживает их, примеривая себе - как это мне, мое - не мое.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Сюда же относится огромное многообразие игрушек, на которых что-то можно легко проецировать - как достоинства, так и недостатки.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/>
          </a:p>
        </p:txBody>
      </p:sp>
      <p:pic>
        <p:nvPicPr>
          <p:cNvPr id="7" name="Picture 12" descr="2-007b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 bwMode="auto">
          <a:xfrm rot="1126707">
            <a:off x="3125969" y="1309012"/>
            <a:ext cx="811968" cy="616050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9" descr="Картинка 56 из 6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-10000"/>
          </a:blip>
          <a:srcRect/>
          <a:stretch>
            <a:fillRect/>
          </a:stretch>
        </p:blipFill>
        <p:spPr bwMode="auto">
          <a:xfrm rot="2391685">
            <a:off x="3123390" y="2273997"/>
            <a:ext cx="772117" cy="579088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7" descr="11050(1)"/>
          <p:cNvPicPr>
            <a:picLocks noChangeAspect="1" noChangeArrowheads="1"/>
          </p:cNvPicPr>
          <p:nvPr/>
        </p:nvPicPr>
        <p:blipFill>
          <a:blip r:embed="rId8" cstate="print">
            <a:lum contrast="-10000"/>
          </a:blip>
          <a:srcRect l="24130" t="13434" r="18900" b="10028"/>
          <a:stretch>
            <a:fillRect/>
          </a:stretch>
        </p:blipFill>
        <p:spPr bwMode="auto">
          <a:xfrm rot="21349562">
            <a:off x="2675729" y="1688471"/>
            <a:ext cx="397534" cy="706434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Овальная выноска 13"/>
          <p:cNvSpPr/>
          <p:nvPr/>
        </p:nvSpPr>
        <p:spPr>
          <a:xfrm rot="14084002">
            <a:off x="323057" y="4360069"/>
            <a:ext cx="1928812" cy="171450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Picture 3" descr="C:\Documents and Settings\user\Мои документы\Мои рисунки\картинки дети\4153_d.jpg"/>
          <p:cNvPicPr>
            <a:picLocks noChangeAspect="1" noChangeArrowheads="1"/>
          </p:cNvPicPr>
          <p:nvPr/>
        </p:nvPicPr>
        <p:blipFill>
          <a:blip r:embed="rId9"/>
          <a:srcRect l="20395" b="57500"/>
          <a:stretch>
            <a:fillRect/>
          </a:stretch>
        </p:blipFill>
        <p:spPr bwMode="auto">
          <a:xfrm rot="19956986">
            <a:off x="463281" y="1540458"/>
            <a:ext cx="112711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5" descr="Картинка 74 из 1642"/>
          <p:cNvPicPr>
            <a:picLocks noChangeAspect="1" noChangeArrowheads="1"/>
          </p:cNvPicPr>
          <p:nvPr/>
        </p:nvPicPr>
        <p:blipFill>
          <a:blip r:embed="rId10" cstate="print">
            <a:lum contrast="-10000"/>
          </a:blip>
          <a:srcRect r="43150"/>
          <a:stretch>
            <a:fillRect/>
          </a:stretch>
        </p:blipFill>
        <p:spPr bwMode="auto">
          <a:xfrm rot="20402066">
            <a:off x="728906" y="4418898"/>
            <a:ext cx="466137" cy="814813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30" descr="Безымянный"/>
          <p:cNvPicPr>
            <a:picLocks noChangeAspect="1" noChangeArrowheads="1"/>
          </p:cNvPicPr>
          <p:nvPr/>
        </p:nvPicPr>
        <p:blipFill>
          <a:blip r:embed="rId11" cstate="print">
            <a:lum contrast="-10000"/>
          </a:blip>
          <a:srcRect l="18260" t="10873" r="23262" b="21561"/>
          <a:stretch>
            <a:fillRect/>
          </a:stretch>
        </p:blipFill>
        <p:spPr bwMode="auto">
          <a:xfrm rot="20884195">
            <a:off x="1506205" y="4676545"/>
            <a:ext cx="402949" cy="791702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00059270_b"/>
          <p:cNvPicPr>
            <a:picLocks noChangeAspect="1" noChangeArrowheads="1"/>
          </p:cNvPicPr>
          <p:nvPr/>
        </p:nvPicPr>
        <p:blipFill>
          <a:blip r:embed="rId12" cstate="print">
            <a:lum contrast="-10000"/>
          </a:blip>
          <a:srcRect l="14050" r="13933"/>
          <a:stretch>
            <a:fillRect/>
          </a:stretch>
        </p:blipFill>
        <p:spPr bwMode="auto">
          <a:xfrm rot="18109048">
            <a:off x="912274" y="5340088"/>
            <a:ext cx="558487" cy="776596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5" descr="IMG_1884"/>
          <p:cNvPicPr>
            <a:picLocks noGrp="1" noChangeAspect="1" noChangeArrowheads="1"/>
          </p:cNvPicPr>
          <p:nvPr>
            <p:ph sz="half" idx="3"/>
          </p:nvPr>
        </p:nvPicPr>
        <p:blipFill>
          <a:blip r:embed="rId13" cstate="print"/>
          <a:srcRect l="28788" r="23691"/>
          <a:stretch>
            <a:fillRect/>
          </a:stretch>
        </p:blipFill>
        <p:spPr>
          <a:xfrm rot="305747">
            <a:off x="1131371" y="1036417"/>
            <a:ext cx="879254" cy="1386408"/>
          </a:xfrm>
          <a:effectLst>
            <a:softEdge rad="112500"/>
          </a:effectLst>
        </p:spPr>
      </p:pic>
      <p:pic>
        <p:nvPicPr>
          <p:cNvPr id="17" name="Picture 7" descr="14"/>
          <p:cNvPicPr>
            <a:picLocks noChangeAspect="1" noChangeArrowheads="1"/>
          </p:cNvPicPr>
          <p:nvPr/>
        </p:nvPicPr>
        <p:blipFill>
          <a:blip r:embed="rId14"/>
          <a:srcRect l="84081" b="48242"/>
          <a:stretch>
            <a:fillRect/>
          </a:stretch>
        </p:blipFill>
        <p:spPr bwMode="auto">
          <a:xfrm rot="1171293">
            <a:off x="3319515" y="4454073"/>
            <a:ext cx="857256" cy="163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313" y="2071688"/>
            <a:ext cx="4281487" cy="4286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Мелкие куклы, представляющие семью; солдатики, ролевые персонажи (милиционер, шофер, доктор, повар и др.), а также предметы, помогающие войти в социальную роль самому ребенку - посуда, транспорт, аптечка, игрушечная мебель и др.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3082" name="Picture 10" descr="C:\Documents and Settings\user\Мои документы\Мои рисунки\картинки дети\1178278667463b1b0bddc66_74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7368">
            <a:off x="342299" y="2400812"/>
            <a:ext cx="1428760" cy="792244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Игрушки, обладающие свойствами объекта-посредника.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58175" cy="828675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для создания социально-культурных ситуаций и овладения социальными ролями, воссоздания того или иного социально-психологического микроклимата, инструмент для социализации, для отработки и упражнения в различных навыках.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2071688"/>
            <a:ext cx="4210050" cy="42148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Различного рода конструкторы.</a:t>
            </a:r>
          </a:p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Их цель: развитие внимания, пространственного мышления, моторики рук. </a:t>
            </a:r>
          </a:p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 их помощью дети также имитируют сюжеты из социальной жизни (например, с помощью конструктора «Лего»). </a:t>
            </a:r>
          </a:p>
          <a:p>
            <a:pPr marL="273050" lvl="1" indent="158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19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3074" name="Picture 2" descr="C:\Documents and Settings\user\Мои документы\Мои рисунки\картинки дети\soild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14554"/>
            <a:ext cx="973207" cy="955672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 descr="C:\Documents and Settings\user\Мои документы\Мои рисунки\картинки дети\e367021bb0be26e215f49a318f3ad79e762700_popup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28596" y="5072074"/>
            <a:ext cx="1088632" cy="10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user\Мои документы\Мои рисунки\картинки дети\7bc99dce6ee32ca9e9a3204edb26530d754600_popup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214678" y="5072074"/>
            <a:ext cx="1071550" cy="10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Documents and Settings\user\Мои документы\Мои рисунки\картинки дети\3daeade12c3c365e609c084c74aa046a767800_popup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1701">
            <a:off x="3268880" y="2444927"/>
            <a:ext cx="1157153" cy="771435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9" name="Picture 7" descr="C:\Documents and Settings\user\Мои документы\Мои рисунки\картинки дети\84ae31e47561fdbf327b302453d13795767800_popup2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1857356" y="5072074"/>
            <a:ext cx="107157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5" descr="image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2857496"/>
            <a:ext cx="428628" cy="67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6" descr="image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9652" y="2428868"/>
            <a:ext cx="464111" cy="3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image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2143116"/>
            <a:ext cx="358843" cy="36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4" name="Picture 12" descr="C:\Documents and Settings\user\Мои документы\Мои рисунки\картинки дети\74bf0eb35dc217bd4ac79e0f1664f284775705_popup.jp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 b="11250"/>
          <a:stretch>
            <a:fillRect/>
          </a:stretch>
        </p:blipFill>
        <p:spPr bwMode="auto">
          <a:xfrm>
            <a:off x="7643834" y="5072074"/>
            <a:ext cx="1143009" cy="101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5" name="Picture 13" descr="C:\Documents and Settings\user\Мои документы\Мои рисунки\картинки дети\constr1.jpg"/>
          <p:cNvPicPr>
            <a:picLocks noChangeAspect="1" noChangeArrowheads="1"/>
          </p:cNvPicPr>
          <p:nvPr/>
        </p:nvPicPr>
        <p:blipFill>
          <a:blip r:embed="rId12">
            <a:lum contrast="20000"/>
          </a:blip>
          <a:srcRect b="18440"/>
          <a:stretch>
            <a:fillRect/>
          </a:stretch>
        </p:blipFill>
        <p:spPr bwMode="auto">
          <a:xfrm>
            <a:off x="6000760" y="4214818"/>
            <a:ext cx="1561008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8" descr="3_5V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7752" y="4929198"/>
            <a:ext cx="995054" cy="115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150017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1200" i="1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1200" i="1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1200" i="1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1200" i="1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1200" i="1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1200" i="1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Агрессивные игрушки для канализации агрессии, освоения социальных норм обращения с агрессией.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42852"/>
            <a:ext cx="4041775" cy="92869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Агрессивные игрушки для символизации негативных чувств.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75"/>
            <a:ext cx="4038600" cy="48863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Игрушки-страшилки (их функция - справляться со своим страхом).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Игрушечное оружие и доспехи.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Негативные персонажи (как модель силы).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285875"/>
            <a:ext cx="4038600" cy="48863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игре с этой игрушкой можно выражать агрессию, как с помощью игрушки на кого-то, так и на саму игрушку без страха наказания, ведь она же плохая, злая и опасная, и все-таки не ответит тем же.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зубастый волк, крокодил, Баба-Яга…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Особенность агрессивной игрушки в том, что она должна выражать агрессию однозначно и быть предназначенной для нападения.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18" descr="BabaYaga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 rot="21186403">
            <a:off x="5653558" y="4338525"/>
            <a:ext cx="956181" cy="1414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kop_00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418502">
            <a:off x="6869831" y="4129148"/>
            <a:ext cx="1029544" cy="1433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6" descr="eaa6e7489df8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357554" y="1428736"/>
            <a:ext cx="785818" cy="62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9" descr="10418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2571736" y="1928802"/>
            <a:ext cx="881069" cy="66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7" descr="218864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1285852" y="5000636"/>
            <a:ext cx="857256" cy="85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5" descr="55482_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3000364" y="4786322"/>
            <a:ext cx="1214446" cy="109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4" descr="55490_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42910" y="4286256"/>
            <a:ext cx="714380" cy="10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852</TotalTime>
  <Words>1221</Words>
  <Application>Microsoft Office PowerPoint</Application>
  <PresentationFormat>Экран (4:3)</PresentationFormat>
  <Paragraphs>183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Calibri</vt:lpstr>
      <vt:lpstr>Arial</vt:lpstr>
      <vt:lpstr>Cambria</vt:lpstr>
      <vt:lpstr>Wingdings 3</vt:lpstr>
      <vt:lpstr>Wingdings</vt:lpstr>
      <vt:lpstr>Gill Sans MT</vt:lpstr>
      <vt:lpstr>Tahoma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95</cp:revision>
  <dcterms:created xsi:type="dcterms:W3CDTF">2008-12-06T18:01:19Z</dcterms:created>
  <dcterms:modified xsi:type="dcterms:W3CDTF">2015-05-03T15:12:47Z</dcterms:modified>
</cp:coreProperties>
</file>