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1" r:id="rId2"/>
    <p:sldId id="292" r:id="rId3"/>
    <p:sldId id="293" r:id="rId4"/>
    <p:sldId id="294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58" r:id="rId15"/>
    <p:sldId id="259" r:id="rId16"/>
    <p:sldId id="260" r:id="rId17"/>
    <p:sldId id="261" r:id="rId18"/>
    <p:sldId id="262" r:id="rId19"/>
    <p:sldId id="263" r:id="rId20"/>
    <p:sldId id="265" r:id="rId21"/>
    <p:sldId id="266" r:id="rId22"/>
    <p:sldId id="268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CD20D-19AC-470C-9830-8FFA2F5F415C}" type="doc">
      <dgm:prSet loTypeId="urn:microsoft.com/office/officeart/2005/8/layout/radial5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0FFADC-9E71-469A-BF3E-2DA4434E98B2}">
      <dgm:prSet phldrT="[Текст]" custT="1"/>
      <dgm:spPr/>
      <dgm:t>
        <a:bodyPr/>
        <a:lstStyle/>
        <a:p>
          <a:r>
            <a:rPr lang="ru-RU" sz="28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Проект "Космос"</a:t>
          </a:r>
          <a:endParaRPr lang="ru-RU" sz="28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CA56CF9-A35D-4384-BB8A-BA316763E5FA}" type="parTrans" cxnId="{7833E2A8-22D4-4D32-91C0-75CFAE26E36A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184A12C-C3CB-4CF1-B8A5-468CD902D309}" type="sibTrans" cxnId="{7833E2A8-22D4-4D32-91C0-75CFAE26E36A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AD651EF-60D0-4223-B181-83C533B65B1F}">
      <dgm:prSet phldrT="[Текст]" custT="1"/>
      <dgm:spPr/>
      <dgm:t>
        <a:bodyPr/>
        <a:lstStyle/>
        <a:p>
          <a:pPr algn="ctr"/>
          <a:r>
            <a:rPr lang="ru-RU" sz="18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Космическая лаборатория</a:t>
          </a:r>
        </a:p>
        <a:p>
          <a:pPr algn="ctr"/>
          <a:r>
            <a:rPr lang="ru-RU" sz="18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(познавательно-исследовательское)</a:t>
          </a:r>
        </a:p>
        <a:p>
          <a:pPr algn="ctr"/>
          <a:endParaRPr lang="ru-RU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7E54FF5-7E7C-4223-B5E5-FC96E0737DFB}" type="parTrans" cxnId="{5DAD5D7D-09B8-4CE5-A174-E7E0FE9F0CBD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38D0D30-4709-44B8-BCB5-0F6EE15AB7B4}" type="sibTrans" cxnId="{5DAD5D7D-09B8-4CE5-A174-E7E0FE9F0CBD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BA5134A-9029-4BAE-BCA0-64B536946E65}">
      <dgm:prSet phldrT="[Текст]" custT="1"/>
      <dgm:spPr/>
      <dgm:t>
        <a:bodyPr/>
        <a:lstStyle/>
        <a:p>
          <a:r>
            <a:rPr lang="ru-RU" sz="2000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Космокинозал</a:t>
          </a:r>
          <a:endParaRPr lang="ru-RU" sz="2000" b="0" cap="none" spc="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r>
            <a:rPr lang="ru-RU" sz="20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(познавательное)</a:t>
          </a:r>
          <a:endParaRPr lang="ru-RU" sz="20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D8D911F-C208-4415-94D6-C7DBF47E11EA}" type="parTrans" cxnId="{D08CE504-4D4F-4D43-8F01-612D66213476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9CBC19B-8A5A-40CB-A48F-3EA5957DF8DE}" type="sibTrans" cxnId="{D08CE504-4D4F-4D43-8F01-612D66213476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42EC6E-855C-4A20-8EE0-1EF2F702C1F7}">
      <dgm:prSet phldrT="[Текст]" custT="1"/>
      <dgm:spPr/>
      <dgm:t>
        <a:bodyPr/>
        <a:lstStyle/>
        <a:p>
          <a:r>
            <a:rPr lang="ru-RU" sz="20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Читальный космический зал</a:t>
          </a:r>
        </a:p>
        <a:p>
          <a:r>
            <a:rPr lang="ru-RU" sz="16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</a:t>
          </a:r>
          <a:r>
            <a:rPr lang="en-US" sz="1600" b="0" dirty="0" err="1" smtClean="0">
              <a:latin typeface="Times New Roman" pitchFamily="18" charset="0"/>
              <a:cs typeface="Times New Roman" pitchFamily="18" charset="0"/>
            </a:rPr>
            <a:t>чтение</a:t>
          </a:r>
          <a:r>
            <a:rPr lang="en-US" sz="16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0" dirty="0" err="1" smtClean="0">
              <a:latin typeface="Times New Roman" pitchFamily="18" charset="0"/>
              <a:cs typeface="Times New Roman" pitchFamily="18" charset="0"/>
            </a:rPr>
            <a:t>художественной</a:t>
          </a:r>
          <a:r>
            <a:rPr lang="en-US" sz="16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0" dirty="0" err="1" smtClean="0">
              <a:latin typeface="Times New Roman" pitchFamily="18" charset="0"/>
              <a:cs typeface="Times New Roman" pitchFamily="18" charset="0"/>
            </a:rPr>
            <a:t>литературы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CBF8983-B4AB-4A34-9205-11E48652BA63}" type="parTrans" cxnId="{7EB26BEF-B0D7-4647-8563-85AFA8E9416A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EB6B941-A5FA-48FA-876E-F7873F77E66B}" type="sibTrans" cxnId="{7EB26BEF-B0D7-4647-8563-85AFA8E9416A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55CE418-536F-4505-A0ED-F24989F287E2}">
      <dgm:prSet phldrT="[Текст]" custT="1"/>
      <dgm:spPr/>
      <dgm:t>
        <a:bodyPr/>
        <a:lstStyle/>
        <a:p>
          <a:r>
            <a:rPr lang="ru-RU" sz="18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Космические </a:t>
          </a:r>
        </a:p>
        <a:p>
          <a:r>
            <a:rPr lang="ru-RU" sz="18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Игры</a:t>
          </a:r>
        </a:p>
        <a:p>
          <a:r>
            <a:rPr lang="ru-RU" sz="18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(игровое и </a:t>
          </a:r>
          <a:r>
            <a:rPr lang="en-US" sz="1800" b="0" dirty="0" err="1" smtClean="0">
              <a:latin typeface="Times New Roman" pitchFamily="18" charset="0"/>
              <a:cs typeface="Times New Roman" pitchFamily="18" charset="0"/>
            </a:rPr>
            <a:t>физкультурно-оздоровительно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е</a:t>
          </a:r>
          <a:r>
            <a:rPr lang="en-US" sz="1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800" b="0" cap="none" spc="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endParaRPr lang="ru-RU" sz="13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CCD690E-ED83-45CA-9E6C-873EDCBAC7D4}" type="parTrans" cxnId="{D59B6957-7935-43F4-B986-CF679F38F06E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AA8153F-A16B-40D4-88FB-FA8AD52ECA8C}" type="sibTrans" cxnId="{D59B6957-7935-43F4-B986-CF679F38F06E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312699A-5DBB-4D47-BF1F-3A7C6FB9B51A}">
      <dgm:prSet custT="1"/>
      <dgm:spPr/>
      <dgm:t>
        <a:bodyPr/>
        <a:lstStyle/>
        <a:p>
          <a:pPr algn="ctr"/>
          <a:r>
            <a:rPr lang="ru-RU" sz="18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Космическая мастерская</a:t>
          </a:r>
        </a:p>
        <a:p>
          <a:pPr algn="ctr"/>
          <a:r>
            <a:rPr lang="ru-RU" sz="18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(художественно-творческое)</a:t>
          </a:r>
          <a:endParaRPr lang="ru-RU" sz="18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27CBF3E-E294-42DC-809C-E647E4685E33}" type="parTrans" cxnId="{12BE2759-B2F8-4F4A-AC0F-06BD6EFA4E4E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0C948A4-78EF-4182-9B45-930B6AA24DED}" type="sibTrans" cxnId="{12BE2759-B2F8-4F4A-AC0F-06BD6EFA4E4E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4D8E16B-39BF-4827-B507-F042691BF9C7}" type="pres">
      <dgm:prSet presAssocID="{B72CD20D-19AC-470C-9830-8FFA2F5F415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38167D-9F9C-45A6-B9BA-B858F9FD75B8}" type="pres">
      <dgm:prSet presAssocID="{870FFADC-9E71-469A-BF3E-2DA4434E98B2}" presName="centerShape" presStyleLbl="node0" presStyleIdx="0" presStyleCnt="1" custScaleX="155020" custScaleY="127898" custLinFactNeighborX="172" custLinFactNeighborY="13394"/>
      <dgm:spPr/>
      <dgm:t>
        <a:bodyPr/>
        <a:lstStyle/>
        <a:p>
          <a:endParaRPr lang="ru-RU"/>
        </a:p>
      </dgm:t>
    </dgm:pt>
    <dgm:pt modelId="{EDDBE0CB-B38D-486F-BAAC-C2B326E21E58}" type="pres">
      <dgm:prSet presAssocID="{F7E54FF5-7E7C-4223-B5E5-FC96E0737DFB}" presName="parTrans" presStyleLbl="sibTrans2D1" presStyleIdx="0" presStyleCnt="5"/>
      <dgm:spPr/>
      <dgm:t>
        <a:bodyPr/>
        <a:lstStyle/>
        <a:p>
          <a:endParaRPr lang="ru-RU"/>
        </a:p>
      </dgm:t>
    </dgm:pt>
    <dgm:pt modelId="{38BE3D0A-3F18-4104-B395-7FE101AF9D7F}" type="pres">
      <dgm:prSet presAssocID="{F7E54FF5-7E7C-4223-B5E5-FC96E0737DF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7D4A90B4-B5BA-408A-A1EB-0C4F6D64BA5D}" type="pres">
      <dgm:prSet presAssocID="{FAD651EF-60D0-4223-B181-83C533B65B1F}" presName="node" presStyleLbl="node1" presStyleIdx="0" presStyleCnt="5" custScaleX="193315" custScaleY="111354" custRadScaleRad="86972" custRadScaleInc="1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E0E13-1B29-4613-B239-CAD468AA910F}" type="pres">
      <dgm:prSet presAssocID="{6D8D911F-C208-4415-94D6-C7DBF47E11EA}" presName="parTrans" presStyleLbl="sibTrans2D1" presStyleIdx="1" presStyleCnt="5"/>
      <dgm:spPr/>
      <dgm:t>
        <a:bodyPr/>
        <a:lstStyle/>
        <a:p>
          <a:endParaRPr lang="ru-RU"/>
        </a:p>
      </dgm:t>
    </dgm:pt>
    <dgm:pt modelId="{5FC4EDC2-B131-4EFD-AAB2-2392D4A82128}" type="pres">
      <dgm:prSet presAssocID="{6D8D911F-C208-4415-94D6-C7DBF47E11E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5D62758-4CF1-4842-81F9-ACA68CB47DB8}" type="pres">
      <dgm:prSet presAssocID="{FBA5134A-9029-4BAE-BCA0-64B536946E65}" presName="node" presStyleLbl="node1" presStyleIdx="1" presStyleCnt="5" custScaleX="182692" custScaleY="117631" custRadScaleRad="148482" custRadScaleInc="8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BDBDE-94DD-499E-A97B-37D0440E0B70}" type="pres">
      <dgm:prSet presAssocID="{8CBF8983-B4AB-4A34-9205-11E48652BA63}" presName="parTrans" presStyleLbl="sibTrans2D1" presStyleIdx="2" presStyleCnt="5"/>
      <dgm:spPr/>
      <dgm:t>
        <a:bodyPr/>
        <a:lstStyle/>
        <a:p>
          <a:endParaRPr lang="ru-RU"/>
        </a:p>
      </dgm:t>
    </dgm:pt>
    <dgm:pt modelId="{FB22FF3B-F0EC-42A5-99ED-B2A57F598294}" type="pres">
      <dgm:prSet presAssocID="{8CBF8983-B4AB-4A34-9205-11E48652BA6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9CAC859-9D23-4E0D-B787-8BFC9C79DC15}" type="pres">
      <dgm:prSet presAssocID="{A242EC6E-855C-4A20-8EE0-1EF2F702C1F7}" presName="node" presStyleLbl="node1" presStyleIdx="2" presStyleCnt="5" custScaleX="184044" custScaleY="124943" custRadScaleRad="150313" custRadScaleInc="-56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C8978-2822-4698-BFEA-50D397092DF6}" type="pres">
      <dgm:prSet presAssocID="{6CCD690E-ED83-45CA-9E6C-873EDCBAC7D4}" presName="parTrans" presStyleLbl="sibTrans2D1" presStyleIdx="3" presStyleCnt="5"/>
      <dgm:spPr/>
      <dgm:t>
        <a:bodyPr/>
        <a:lstStyle/>
        <a:p>
          <a:endParaRPr lang="ru-RU"/>
        </a:p>
      </dgm:t>
    </dgm:pt>
    <dgm:pt modelId="{41C42C17-057E-4BBE-BCE6-4D58987A7889}" type="pres">
      <dgm:prSet presAssocID="{6CCD690E-ED83-45CA-9E6C-873EDCBAC7D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BDAC2B5D-D5AE-43B3-A0B9-3796242D38FD}" type="pres">
      <dgm:prSet presAssocID="{C55CE418-536F-4505-A0ED-F24989F287E2}" presName="node" presStyleLbl="node1" presStyleIdx="3" presStyleCnt="5" custScaleX="195749" custScaleY="143794" custRadScaleRad="152353" custRadScaleInc="76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52FB1-7CEE-4D53-A661-597EE1E85578}" type="pres">
      <dgm:prSet presAssocID="{027CBF3E-E294-42DC-809C-E647E4685E33}" presName="parTrans" presStyleLbl="sibTrans2D1" presStyleIdx="4" presStyleCnt="5"/>
      <dgm:spPr/>
      <dgm:t>
        <a:bodyPr/>
        <a:lstStyle/>
        <a:p>
          <a:endParaRPr lang="ru-RU"/>
        </a:p>
      </dgm:t>
    </dgm:pt>
    <dgm:pt modelId="{94BC2007-23B2-4755-BB11-39D2BD4AF7F7}" type="pres">
      <dgm:prSet presAssocID="{027CBF3E-E294-42DC-809C-E647E4685E33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8004F64C-0B1D-433C-AB20-D35F7DED2145}" type="pres">
      <dgm:prSet presAssocID="{B312699A-5DBB-4D47-BF1F-3A7C6FB9B51A}" presName="node" presStyleLbl="node1" presStyleIdx="4" presStyleCnt="5" custScaleX="203102" custScaleY="131543" custRadScaleRad="143873" custRadScaleInc="-2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18B265-663A-442A-AC56-31E8CCEBB6DA}" type="presOf" srcId="{6D8D911F-C208-4415-94D6-C7DBF47E11EA}" destId="{5FC4EDC2-B131-4EFD-AAB2-2392D4A82128}" srcOrd="1" destOrd="0" presId="urn:microsoft.com/office/officeart/2005/8/layout/radial5"/>
    <dgm:cxn modelId="{12BE2759-B2F8-4F4A-AC0F-06BD6EFA4E4E}" srcId="{870FFADC-9E71-469A-BF3E-2DA4434E98B2}" destId="{B312699A-5DBB-4D47-BF1F-3A7C6FB9B51A}" srcOrd="4" destOrd="0" parTransId="{027CBF3E-E294-42DC-809C-E647E4685E33}" sibTransId="{D0C948A4-78EF-4182-9B45-930B6AA24DED}"/>
    <dgm:cxn modelId="{797D4B71-58F6-467F-A5F4-40A40DDF8F5A}" type="presOf" srcId="{8CBF8983-B4AB-4A34-9205-11E48652BA63}" destId="{FB22FF3B-F0EC-42A5-99ED-B2A57F598294}" srcOrd="1" destOrd="0" presId="urn:microsoft.com/office/officeart/2005/8/layout/radial5"/>
    <dgm:cxn modelId="{7EB26BEF-B0D7-4647-8563-85AFA8E9416A}" srcId="{870FFADC-9E71-469A-BF3E-2DA4434E98B2}" destId="{A242EC6E-855C-4A20-8EE0-1EF2F702C1F7}" srcOrd="2" destOrd="0" parTransId="{8CBF8983-B4AB-4A34-9205-11E48652BA63}" sibTransId="{DEB6B941-A5FA-48FA-876E-F7873F77E66B}"/>
    <dgm:cxn modelId="{BC4300BD-37DD-4F7B-8A21-97A1D978A78D}" type="presOf" srcId="{8CBF8983-B4AB-4A34-9205-11E48652BA63}" destId="{A90BDBDE-94DD-499E-A97B-37D0440E0B70}" srcOrd="0" destOrd="0" presId="urn:microsoft.com/office/officeart/2005/8/layout/radial5"/>
    <dgm:cxn modelId="{7833E2A8-22D4-4D32-91C0-75CFAE26E36A}" srcId="{B72CD20D-19AC-470C-9830-8FFA2F5F415C}" destId="{870FFADC-9E71-469A-BF3E-2DA4434E98B2}" srcOrd="0" destOrd="0" parTransId="{1CA56CF9-A35D-4384-BB8A-BA316763E5FA}" sibTransId="{1184A12C-C3CB-4CF1-B8A5-468CD902D309}"/>
    <dgm:cxn modelId="{770BAEC3-E0ED-4155-8953-E3E403F546C3}" type="presOf" srcId="{B72CD20D-19AC-470C-9830-8FFA2F5F415C}" destId="{D4D8E16B-39BF-4827-B507-F042691BF9C7}" srcOrd="0" destOrd="0" presId="urn:microsoft.com/office/officeart/2005/8/layout/radial5"/>
    <dgm:cxn modelId="{918A0273-2242-47E7-8392-E7C759F1DA94}" type="presOf" srcId="{6D8D911F-C208-4415-94D6-C7DBF47E11EA}" destId="{E03E0E13-1B29-4613-B239-CAD468AA910F}" srcOrd="0" destOrd="0" presId="urn:microsoft.com/office/officeart/2005/8/layout/radial5"/>
    <dgm:cxn modelId="{9A999FB8-9A63-4657-9201-24EB4CF60938}" type="presOf" srcId="{6CCD690E-ED83-45CA-9E6C-873EDCBAC7D4}" destId="{41C42C17-057E-4BBE-BCE6-4D58987A7889}" srcOrd="1" destOrd="0" presId="urn:microsoft.com/office/officeart/2005/8/layout/radial5"/>
    <dgm:cxn modelId="{954DB13A-BCDC-462E-BE56-66BC1D6FFA31}" type="presOf" srcId="{870FFADC-9E71-469A-BF3E-2DA4434E98B2}" destId="{F438167D-9F9C-45A6-B9BA-B858F9FD75B8}" srcOrd="0" destOrd="0" presId="urn:microsoft.com/office/officeart/2005/8/layout/radial5"/>
    <dgm:cxn modelId="{9BB4257B-F5D1-4C03-999E-C14A9EF58E0C}" type="presOf" srcId="{6CCD690E-ED83-45CA-9E6C-873EDCBAC7D4}" destId="{E5AC8978-2822-4698-BFEA-50D397092DF6}" srcOrd="0" destOrd="0" presId="urn:microsoft.com/office/officeart/2005/8/layout/radial5"/>
    <dgm:cxn modelId="{D08CE504-4D4F-4D43-8F01-612D66213476}" srcId="{870FFADC-9E71-469A-BF3E-2DA4434E98B2}" destId="{FBA5134A-9029-4BAE-BCA0-64B536946E65}" srcOrd="1" destOrd="0" parTransId="{6D8D911F-C208-4415-94D6-C7DBF47E11EA}" sibTransId="{C9CBC19B-8A5A-40CB-A48F-3EA5957DF8DE}"/>
    <dgm:cxn modelId="{5292DD19-4B36-4A12-9CD7-BA1E1C23E187}" type="presOf" srcId="{C55CE418-536F-4505-A0ED-F24989F287E2}" destId="{BDAC2B5D-D5AE-43B3-A0B9-3796242D38FD}" srcOrd="0" destOrd="0" presId="urn:microsoft.com/office/officeart/2005/8/layout/radial5"/>
    <dgm:cxn modelId="{2BD6BAE4-8D0C-47E6-A75C-AB8D6B96D4B8}" type="presOf" srcId="{027CBF3E-E294-42DC-809C-E647E4685E33}" destId="{ED452FB1-7CEE-4D53-A661-597EE1E85578}" srcOrd="0" destOrd="0" presId="urn:microsoft.com/office/officeart/2005/8/layout/radial5"/>
    <dgm:cxn modelId="{994F9928-1F4A-46F8-95BF-FFDB9A3A4DB0}" type="presOf" srcId="{FBA5134A-9029-4BAE-BCA0-64B536946E65}" destId="{A5D62758-4CF1-4842-81F9-ACA68CB47DB8}" srcOrd="0" destOrd="0" presId="urn:microsoft.com/office/officeart/2005/8/layout/radial5"/>
    <dgm:cxn modelId="{8EA7E5FD-9E74-471A-ADEB-D82E2D035121}" type="presOf" srcId="{A242EC6E-855C-4A20-8EE0-1EF2F702C1F7}" destId="{99CAC859-9D23-4E0D-B787-8BFC9C79DC15}" srcOrd="0" destOrd="0" presId="urn:microsoft.com/office/officeart/2005/8/layout/radial5"/>
    <dgm:cxn modelId="{25BA0E0B-ED01-41FF-AABC-73265EFA4156}" type="presOf" srcId="{027CBF3E-E294-42DC-809C-E647E4685E33}" destId="{94BC2007-23B2-4755-BB11-39D2BD4AF7F7}" srcOrd="1" destOrd="0" presId="urn:microsoft.com/office/officeart/2005/8/layout/radial5"/>
    <dgm:cxn modelId="{53F0042B-F05A-4954-BBE5-A48593F7C929}" type="presOf" srcId="{F7E54FF5-7E7C-4223-B5E5-FC96E0737DFB}" destId="{EDDBE0CB-B38D-486F-BAAC-C2B326E21E58}" srcOrd="0" destOrd="0" presId="urn:microsoft.com/office/officeart/2005/8/layout/radial5"/>
    <dgm:cxn modelId="{7B1487A9-4E54-42F3-9332-A39C7077FA9E}" type="presOf" srcId="{F7E54FF5-7E7C-4223-B5E5-FC96E0737DFB}" destId="{38BE3D0A-3F18-4104-B395-7FE101AF9D7F}" srcOrd="1" destOrd="0" presId="urn:microsoft.com/office/officeart/2005/8/layout/radial5"/>
    <dgm:cxn modelId="{8E821D34-8EF2-4977-A09B-9DCE10060767}" type="presOf" srcId="{B312699A-5DBB-4D47-BF1F-3A7C6FB9B51A}" destId="{8004F64C-0B1D-433C-AB20-D35F7DED2145}" srcOrd="0" destOrd="0" presId="urn:microsoft.com/office/officeart/2005/8/layout/radial5"/>
    <dgm:cxn modelId="{D59B6957-7935-43F4-B986-CF679F38F06E}" srcId="{870FFADC-9E71-469A-BF3E-2DA4434E98B2}" destId="{C55CE418-536F-4505-A0ED-F24989F287E2}" srcOrd="3" destOrd="0" parTransId="{6CCD690E-ED83-45CA-9E6C-873EDCBAC7D4}" sibTransId="{7AA8153F-A16B-40D4-88FB-FA8AD52ECA8C}"/>
    <dgm:cxn modelId="{EBE4942A-A6DB-4227-9F50-F5D5AF4F8EC7}" type="presOf" srcId="{FAD651EF-60D0-4223-B181-83C533B65B1F}" destId="{7D4A90B4-B5BA-408A-A1EB-0C4F6D64BA5D}" srcOrd="0" destOrd="0" presId="urn:microsoft.com/office/officeart/2005/8/layout/radial5"/>
    <dgm:cxn modelId="{5DAD5D7D-09B8-4CE5-A174-E7E0FE9F0CBD}" srcId="{870FFADC-9E71-469A-BF3E-2DA4434E98B2}" destId="{FAD651EF-60D0-4223-B181-83C533B65B1F}" srcOrd="0" destOrd="0" parTransId="{F7E54FF5-7E7C-4223-B5E5-FC96E0737DFB}" sibTransId="{538D0D30-4709-44B8-BCB5-0F6EE15AB7B4}"/>
    <dgm:cxn modelId="{411F391E-F537-43E9-BCB3-C18BC6D6BAC1}" type="presParOf" srcId="{D4D8E16B-39BF-4827-B507-F042691BF9C7}" destId="{F438167D-9F9C-45A6-B9BA-B858F9FD75B8}" srcOrd="0" destOrd="0" presId="urn:microsoft.com/office/officeart/2005/8/layout/radial5"/>
    <dgm:cxn modelId="{706B431D-3B09-4540-9BE7-BE83CEEE19CA}" type="presParOf" srcId="{D4D8E16B-39BF-4827-B507-F042691BF9C7}" destId="{EDDBE0CB-B38D-486F-BAAC-C2B326E21E58}" srcOrd="1" destOrd="0" presId="urn:microsoft.com/office/officeart/2005/8/layout/radial5"/>
    <dgm:cxn modelId="{0E79D1C0-8CEC-48FA-9732-D807176BEC64}" type="presParOf" srcId="{EDDBE0CB-B38D-486F-BAAC-C2B326E21E58}" destId="{38BE3D0A-3F18-4104-B395-7FE101AF9D7F}" srcOrd="0" destOrd="0" presId="urn:microsoft.com/office/officeart/2005/8/layout/radial5"/>
    <dgm:cxn modelId="{9D5B853F-99B0-41BC-8087-DAE9119B8CDE}" type="presParOf" srcId="{D4D8E16B-39BF-4827-B507-F042691BF9C7}" destId="{7D4A90B4-B5BA-408A-A1EB-0C4F6D64BA5D}" srcOrd="2" destOrd="0" presId="urn:microsoft.com/office/officeart/2005/8/layout/radial5"/>
    <dgm:cxn modelId="{4A3101C2-A106-4143-827A-52BA790E5EC2}" type="presParOf" srcId="{D4D8E16B-39BF-4827-B507-F042691BF9C7}" destId="{E03E0E13-1B29-4613-B239-CAD468AA910F}" srcOrd="3" destOrd="0" presId="urn:microsoft.com/office/officeart/2005/8/layout/radial5"/>
    <dgm:cxn modelId="{937531B0-547C-4402-B9BC-6FD2797ADE3A}" type="presParOf" srcId="{E03E0E13-1B29-4613-B239-CAD468AA910F}" destId="{5FC4EDC2-B131-4EFD-AAB2-2392D4A82128}" srcOrd="0" destOrd="0" presId="urn:microsoft.com/office/officeart/2005/8/layout/radial5"/>
    <dgm:cxn modelId="{AF0B5A82-1D40-4568-8E7B-2EBBC0595A7C}" type="presParOf" srcId="{D4D8E16B-39BF-4827-B507-F042691BF9C7}" destId="{A5D62758-4CF1-4842-81F9-ACA68CB47DB8}" srcOrd="4" destOrd="0" presId="urn:microsoft.com/office/officeart/2005/8/layout/radial5"/>
    <dgm:cxn modelId="{41B0A4CA-FE1F-4DAB-86D8-7C4312F48706}" type="presParOf" srcId="{D4D8E16B-39BF-4827-B507-F042691BF9C7}" destId="{A90BDBDE-94DD-499E-A97B-37D0440E0B70}" srcOrd="5" destOrd="0" presId="urn:microsoft.com/office/officeart/2005/8/layout/radial5"/>
    <dgm:cxn modelId="{CA90A6BC-9CB0-471B-B27C-B976E4166CBB}" type="presParOf" srcId="{A90BDBDE-94DD-499E-A97B-37D0440E0B70}" destId="{FB22FF3B-F0EC-42A5-99ED-B2A57F598294}" srcOrd="0" destOrd="0" presId="urn:microsoft.com/office/officeart/2005/8/layout/radial5"/>
    <dgm:cxn modelId="{6DB40BD2-9EE5-488B-A582-E6B09DEB30A1}" type="presParOf" srcId="{D4D8E16B-39BF-4827-B507-F042691BF9C7}" destId="{99CAC859-9D23-4E0D-B787-8BFC9C79DC15}" srcOrd="6" destOrd="0" presId="urn:microsoft.com/office/officeart/2005/8/layout/radial5"/>
    <dgm:cxn modelId="{E0282F66-CBDE-4575-AE76-FCC4673DC1BC}" type="presParOf" srcId="{D4D8E16B-39BF-4827-B507-F042691BF9C7}" destId="{E5AC8978-2822-4698-BFEA-50D397092DF6}" srcOrd="7" destOrd="0" presId="urn:microsoft.com/office/officeart/2005/8/layout/radial5"/>
    <dgm:cxn modelId="{E0D409B7-F6F4-46F9-8557-8FE50A0D6AD9}" type="presParOf" srcId="{E5AC8978-2822-4698-BFEA-50D397092DF6}" destId="{41C42C17-057E-4BBE-BCE6-4D58987A7889}" srcOrd="0" destOrd="0" presId="urn:microsoft.com/office/officeart/2005/8/layout/radial5"/>
    <dgm:cxn modelId="{45011B20-DD92-44EC-B0FF-C13130877124}" type="presParOf" srcId="{D4D8E16B-39BF-4827-B507-F042691BF9C7}" destId="{BDAC2B5D-D5AE-43B3-A0B9-3796242D38FD}" srcOrd="8" destOrd="0" presId="urn:microsoft.com/office/officeart/2005/8/layout/radial5"/>
    <dgm:cxn modelId="{DEC069A4-7A13-480C-B564-1825A2A5C5ED}" type="presParOf" srcId="{D4D8E16B-39BF-4827-B507-F042691BF9C7}" destId="{ED452FB1-7CEE-4D53-A661-597EE1E85578}" srcOrd="9" destOrd="0" presId="urn:microsoft.com/office/officeart/2005/8/layout/radial5"/>
    <dgm:cxn modelId="{B4FAC80B-653F-4A98-96C4-C683A4DD60B7}" type="presParOf" srcId="{ED452FB1-7CEE-4D53-A661-597EE1E85578}" destId="{94BC2007-23B2-4755-BB11-39D2BD4AF7F7}" srcOrd="0" destOrd="0" presId="urn:microsoft.com/office/officeart/2005/8/layout/radial5"/>
    <dgm:cxn modelId="{AE1F97D2-0C34-410B-A936-99A5D0A7BB48}" type="presParOf" srcId="{D4D8E16B-39BF-4827-B507-F042691BF9C7}" destId="{8004F64C-0B1D-433C-AB20-D35F7DED214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38167D-9F9C-45A6-B9BA-B858F9FD75B8}">
      <dsp:nvSpPr>
        <dsp:cNvPr id="0" name=""/>
        <dsp:cNvSpPr/>
      </dsp:nvSpPr>
      <dsp:spPr>
        <a:xfrm>
          <a:off x="3168339" y="2376269"/>
          <a:ext cx="2367318" cy="1953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Проект "Космос"</a:t>
          </a:r>
          <a:endParaRPr lang="ru-RU" sz="28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68339" y="2376269"/>
        <a:ext cx="2367318" cy="1953137"/>
      </dsp:txXfrm>
    </dsp:sp>
    <dsp:sp modelId="{EDDBE0CB-B38D-486F-BAAC-C2B326E21E58}">
      <dsp:nvSpPr>
        <dsp:cNvPr id="0" name=""/>
        <dsp:cNvSpPr/>
      </dsp:nvSpPr>
      <dsp:spPr>
        <a:xfrm rot="16206201">
          <a:off x="4194289" y="1823835"/>
          <a:ext cx="319996" cy="519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6206201">
        <a:off x="4194289" y="1823835"/>
        <a:ext cx="319996" cy="519215"/>
      </dsp:txXfrm>
    </dsp:sp>
    <dsp:sp modelId="{7D4A90B4-B5BA-408A-A1EB-0C4F6D64BA5D}">
      <dsp:nvSpPr>
        <dsp:cNvPr id="0" name=""/>
        <dsp:cNvSpPr/>
      </dsp:nvSpPr>
      <dsp:spPr>
        <a:xfrm>
          <a:off x="2880320" y="72011"/>
          <a:ext cx="2952123" cy="17004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Космическая лаборатория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(познавательно-исследовательское)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880320" y="72011"/>
        <a:ext cx="2952123" cy="1700492"/>
      </dsp:txXfrm>
    </dsp:sp>
    <dsp:sp modelId="{E03E0E13-1B29-4613-B239-CAD468AA910F}">
      <dsp:nvSpPr>
        <dsp:cNvPr id="0" name=""/>
        <dsp:cNvSpPr/>
      </dsp:nvSpPr>
      <dsp:spPr>
        <a:xfrm rot="20000592">
          <a:off x="5490452" y="2421214"/>
          <a:ext cx="400426" cy="519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20000592">
        <a:off x="5490452" y="2421214"/>
        <a:ext cx="400426" cy="519215"/>
      </dsp:txXfrm>
    </dsp:sp>
    <dsp:sp modelId="{A5D62758-4CF1-4842-81F9-ACA68CB47DB8}">
      <dsp:nvSpPr>
        <dsp:cNvPr id="0" name=""/>
        <dsp:cNvSpPr/>
      </dsp:nvSpPr>
      <dsp:spPr>
        <a:xfrm>
          <a:off x="5743556" y="1055827"/>
          <a:ext cx="2789899" cy="1796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Космокинозал</a:t>
          </a:r>
          <a:endParaRPr lang="ru-RU" sz="2000" b="0" kern="1200" cap="none" spc="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(познавательное)</a:t>
          </a:r>
          <a:endParaRPr lang="ru-RU" sz="20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743556" y="1055827"/>
        <a:ext cx="2789899" cy="1796349"/>
      </dsp:txXfrm>
    </dsp:sp>
    <dsp:sp modelId="{A90BDBDE-94DD-499E-A97B-37D0440E0B70}">
      <dsp:nvSpPr>
        <dsp:cNvPr id="0" name=""/>
        <dsp:cNvSpPr/>
      </dsp:nvSpPr>
      <dsp:spPr>
        <a:xfrm rot="1404906">
          <a:off x="5485822" y="3638894"/>
          <a:ext cx="252443" cy="519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404906">
        <a:off x="5485822" y="3638894"/>
        <a:ext cx="252443" cy="519215"/>
      </dsp:txXfrm>
    </dsp:sp>
    <dsp:sp modelId="{99CAC859-9D23-4E0D-B787-8BFC9C79DC15}">
      <dsp:nvSpPr>
        <dsp:cNvPr id="0" name=""/>
        <dsp:cNvSpPr/>
      </dsp:nvSpPr>
      <dsp:spPr>
        <a:xfrm>
          <a:off x="5616621" y="3555035"/>
          <a:ext cx="2810545" cy="1908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Читальный космический зал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</a:t>
          </a:r>
          <a:r>
            <a:rPr lang="en-US" sz="1600" b="0" kern="1200" dirty="0" err="1" smtClean="0">
              <a:latin typeface="Times New Roman" pitchFamily="18" charset="0"/>
              <a:cs typeface="Times New Roman" pitchFamily="18" charset="0"/>
            </a:rPr>
            <a:t>чтение</a:t>
          </a:r>
          <a:r>
            <a:rPr lang="en-US" sz="16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0" kern="1200" dirty="0" err="1" smtClean="0">
              <a:latin typeface="Times New Roman" pitchFamily="18" charset="0"/>
              <a:cs typeface="Times New Roman" pitchFamily="18" charset="0"/>
            </a:rPr>
            <a:t>художественной</a:t>
          </a:r>
          <a:r>
            <a:rPr lang="en-US" sz="16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0" kern="1200" dirty="0" err="1" smtClean="0">
              <a:latin typeface="Times New Roman" pitchFamily="18" charset="0"/>
              <a:cs typeface="Times New Roman" pitchFamily="18" charset="0"/>
            </a:rPr>
            <a:t>литературы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616621" y="3555035"/>
        <a:ext cx="2810545" cy="1908011"/>
      </dsp:txXfrm>
    </dsp:sp>
    <dsp:sp modelId="{E5AC8978-2822-4698-BFEA-50D397092DF6}">
      <dsp:nvSpPr>
        <dsp:cNvPr id="0" name=""/>
        <dsp:cNvSpPr/>
      </dsp:nvSpPr>
      <dsp:spPr>
        <a:xfrm rot="9778403">
          <a:off x="2961766" y="3487730"/>
          <a:ext cx="204038" cy="519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9778403">
        <a:off x="2961766" y="3487730"/>
        <a:ext cx="204038" cy="519215"/>
      </dsp:txXfrm>
    </dsp:sp>
    <dsp:sp modelId="{BDAC2B5D-D5AE-43B3-A0B9-3796242D38FD}">
      <dsp:nvSpPr>
        <dsp:cNvPr id="0" name=""/>
        <dsp:cNvSpPr/>
      </dsp:nvSpPr>
      <dsp:spPr>
        <a:xfrm>
          <a:off x="0" y="3129926"/>
          <a:ext cx="2989293" cy="2195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Космические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Игры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(игровое и </a:t>
          </a:r>
          <a:r>
            <a:rPr lang="en-US" sz="1800" b="0" kern="1200" dirty="0" err="1" smtClean="0">
              <a:latin typeface="Times New Roman" pitchFamily="18" charset="0"/>
              <a:cs typeface="Times New Roman" pitchFamily="18" charset="0"/>
            </a:rPr>
            <a:t>физкультурно-оздоровительно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е</a:t>
          </a:r>
          <a:r>
            <a:rPr lang="en-US" sz="1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800" b="0" kern="1200" cap="none" spc="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3129926"/>
        <a:ext cx="2989293" cy="2195885"/>
      </dsp:txXfrm>
    </dsp:sp>
    <dsp:sp modelId="{ED452FB1-7CEE-4D53-A661-597EE1E85578}">
      <dsp:nvSpPr>
        <dsp:cNvPr id="0" name=""/>
        <dsp:cNvSpPr/>
      </dsp:nvSpPr>
      <dsp:spPr>
        <a:xfrm rot="12475130">
          <a:off x="2881186" y="2410002"/>
          <a:ext cx="362890" cy="519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2475130">
        <a:off x="2881186" y="2410002"/>
        <a:ext cx="362890" cy="519215"/>
      </dsp:txXfrm>
    </dsp:sp>
    <dsp:sp modelId="{8004F64C-0B1D-433C-AB20-D35F7DED2145}">
      <dsp:nvSpPr>
        <dsp:cNvPr id="0" name=""/>
        <dsp:cNvSpPr/>
      </dsp:nvSpPr>
      <dsp:spPr>
        <a:xfrm>
          <a:off x="0" y="864095"/>
          <a:ext cx="3101581" cy="2008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Космическая мастерская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(художественно-творческое)</a:t>
          </a:r>
          <a:endParaRPr lang="ru-RU" sz="18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864095"/>
        <a:ext cx="3101581" cy="200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B88CD-DB82-4A8B-BB96-1388955B918C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09510-F011-46BD-9421-770B43CC4A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5C0365-3175-4693-81F1-FF57141A0B02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BBA1D8-5601-4C7E-A96B-4DADB55C2B3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293096"/>
            <a:ext cx="7851648" cy="2332856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Подготовила: Куц Наталья Николаевна</a:t>
            </a:r>
            <a:br>
              <a:rPr lang="ru-RU" sz="1800" b="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Воспитатель высшей квалификационной категории</a:t>
            </a:r>
            <a:br>
              <a:rPr lang="ru-RU" sz="1800" b="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ГБДОУ детский сад № 14 общеобразовательного вида с приоритетным осуществлением деятельности по социально – личностному развитию детей </a:t>
            </a:r>
            <a:br>
              <a:rPr lang="ru-RU" sz="1800" b="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Красносельского района Санкт-Петербурга</a:t>
            </a:r>
            <a:br>
              <a:rPr lang="ru-RU" sz="1800" b="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endParaRPr lang="ru-RU" sz="1800" b="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Особенности организации предметно-пространственной среды для развития проектной деятельности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23528" y="463025"/>
            <a:ext cx="867645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для педагогов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обеспечить реализацию воспитательных, развивающих и обучающих задач через освоение детьми образовательных областей;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создать условия для самостоятельной и совместной со взрослыми деятельности детей в рамках реализуемого проекта;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пополнение и обогащение методического, дидактического и наглядного материала по теме «Космос».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39552" y="548580"/>
            <a:ext cx="8028384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работы над проектом: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работа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Подбор наглядного материала и познавательной литературы.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Составление рекомендаций для родителей «Праздник - День космонавтики», «Что рассказать ребенку о космосе?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Чтение с детьми Е.П.Левитан "Твоя Вселенная",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К.А.Порцевский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“Моя первая книга о Космосе”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Просмотр иллюстраций и энциклопедий по теме “Космос”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Домашнее задание: вместе с родителями сделать «Волшебную планету», придумать название планеты и небольшое сообщение об обитателях этой планеты.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79512" y="121419"/>
            <a:ext cx="8784976" cy="673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Выявление первоначальных знаний детей о космосе (модель трех вопросов).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Информация родителей о предстоящей деятельности.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литературы о космосе, фотографий, плакатов.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работы по перспективному плану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непосредственной непрерывной образовательной деятельности с детьми.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родителями по заданной теме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сюжетно - ролевых, дидактических и подвижных игр.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составлен план реализации проекта (системная паутинка) в соответствии с образовательными областями, а также тематический план распределения деятельности детей и взрослых в соответствии с особыми названиями образовательных центров.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 был предложен наглядный и дидактический материал: карта-схема Солнечной системы, глобус, карты звёздного неба, иллюстрации, фотографии и т.д. В процессе деятельности дети учились моделировать, рассуждать, анализировать. Работа проходила последовательно и в системе.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выставки детского рисунка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Презентация проекта в форме выставки продуктов деятельности (творческие поделки, атрибуты для сюжетно-ролевой игры «Космос», выставка в группе «Парад планет», выступления детей с докладом «Волшебная планета», создание  коллективного коллажа "Космическое пространство"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Конкурс чтецов «Стихи о космосе»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79512" y="208039"/>
            <a:ext cx="864096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результат и продукты проекта: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Усвоение детьми знаний, представлений о космосе.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уровня мотивации к занятиям.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 детей активной, самостоятельной, творческой личности.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Вовлечение родителей в совместную деятельность с ребенком в условиях семьи и детского сада.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Продукты деятельности детей: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Рисунки и творческие поделки;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трибуты для сюжетно-ролевой игры «Космос»;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Создание коллективного коллажа "Космическое пространство";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Выставка и доклады детей в группе «Парад планет».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Таким образом, в процессе реализации проекта «Космос» у наших детей наряду с развитием познавательных способностей обогатился словарный запас, расширились естественнонаучные представления о космосе, широко проявились инициативность и творчество. Ребята много знают и могут рассказать другим о достижениях отечественных ученых и космонавтов.</a:t>
            </a:r>
            <a:endParaRPr lang="ru-RU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Autofit/>
          </a:bodyPr>
          <a:lstStyle/>
          <a:p>
            <a:pPr algn="ctr"/>
            <a:r>
              <a:rPr lang="ru-RU" sz="3600" u="sng" dirty="0" smtClean="0"/>
              <a:t>Используемые в проекте </a:t>
            </a:r>
            <a:br>
              <a:rPr lang="ru-RU" sz="3600" u="sng" dirty="0" smtClean="0"/>
            </a:br>
            <a:r>
              <a:rPr lang="ru-RU" sz="3600" u="sng" dirty="0" smtClean="0"/>
              <a:t>виды детской деятельности:</a:t>
            </a:r>
            <a:br>
              <a:rPr lang="ru-RU" sz="3600" u="sng" dirty="0" smtClean="0"/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игровая</a:t>
            </a:r>
          </a:p>
          <a:p>
            <a:r>
              <a:rPr lang="ru-RU" dirty="0" smtClean="0"/>
              <a:t>- коммуникативная</a:t>
            </a:r>
          </a:p>
          <a:p>
            <a:r>
              <a:rPr lang="ru-RU" dirty="0" smtClean="0"/>
              <a:t>- трудовая</a:t>
            </a:r>
          </a:p>
          <a:p>
            <a:r>
              <a:rPr lang="ru-RU" dirty="0" smtClean="0"/>
              <a:t>- познавательно-исследовательская</a:t>
            </a:r>
          </a:p>
          <a:p>
            <a:r>
              <a:rPr lang="ru-RU" dirty="0" smtClean="0"/>
              <a:t>- продуктивная</a:t>
            </a:r>
          </a:p>
          <a:p>
            <a:r>
              <a:rPr lang="ru-RU" dirty="0" smtClean="0"/>
              <a:t>- музыкально-художественная</a:t>
            </a:r>
          </a:p>
          <a:p>
            <a:r>
              <a:rPr lang="ru-RU" dirty="0" smtClean="0"/>
              <a:t>- чтение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/>
              <a:t>Работа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по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проекту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осуществлялась</a:t>
            </a:r>
            <a:r>
              <a:rPr lang="en-US" sz="2800" b="1" dirty="0" smtClean="0"/>
              <a:t> в </a:t>
            </a:r>
            <a:r>
              <a:rPr lang="en-US" sz="2800" b="1" dirty="0" err="1" smtClean="0"/>
              <a:t>различных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направлениях</a:t>
            </a:r>
            <a:r>
              <a:rPr lang="en-US" sz="2800" b="1" dirty="0" smtClean="0"/>
              <a:t> 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5334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80696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Космокинозал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3672408"/>
          </a:xfrm>
        </p:spPr>
        <p:txBody>
          <a:bodyPr/>
          <a:lstStyle/>
          <a:p>
            <a:pPr lvl="0"/>
            <a:r>
              <a:rPr lang="ru-RU" dirty="0" smtClean="0"/>
              <a:t> Просмотр электронной презентации </a:t>
            </a:r>
          </a:p>
          <a:p>
            <a:pPr lvl="0">
              <a:buNone/>
            </a:pPr>
            <a:r>
              <a:rPr lang="ru-RU" dirty="0" smtClean="0"/>
              <a:t>«Как человек космос осваивал», «Звезды и созвездия», «Солнце и Луна»</a:t>
            </a:r>
          </a:p>
          <a:p>
            <a:pPr lvl="0"/>
            <a:r>
              <a:rPr lang="ru-RU" dirty="0" smtClean="0"/>
              <a:t>Просмотр мультфильма:</a:t>
            </a:r>
          </a:p>
          <a:p>
            <a:pPr lvl="0">
              <a:buNone/>
            </a:pPr>
            <a:r>
              <a:rPr lang="ru-RU" dirty="0" smtClean="0"/>
              <a:t> «Тайна третьей планеты»,</a:t>
            </a:r>
          </a:p>
          <a:p>
            <a:pPr lvl="0">
              <a:buNone/>
            </a:pPr>
            <a:r>
              <a:rPr lang="ru-RU" dirty="0" smtClean="0"/>
              <a:t> </a:t>
            </a:r>
            <a:r>
              <a:rPr lang="en-US" dirty="0" smtClean="0"/>
              <a:t>«</a:t>
            </a:r>
            <a:r>
              <a:rPr lang="en-US" dirty="0" err="1" smtClean="0"/>
              <a:t>Незнайка</a:t>
            </a:r>
            <a:r>
              <a:rPr lang="en-US" dirty="0" smtClean="0"/>
              <a:t>  </a:t>
            </a:r>
            <a:r>
              <a:rPr lang="en-US" dirty="0" err="1" smtClean="0"/>
              <a:t>на</a:t>
            </a:r>
            <a:r>
              <a:rPr lang="en-US" dirty="0" smtClean="0"/>
              <a:t>  </a:t>
            </a:r>
            <a:r>
              <a:rPr lang="en-US" dirty="0" err="1" smtClean="0"/>
              <a:t>Луне</a:t>
            </a:r>
            <a:r>
              <a:rPr lang="en-US" dirty="0" smtClean="0"/>
              <a:t>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26976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Читальный космический зал</a:t>
            </a:r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Чтение  и заучивание  стихов о космосе, </a:t>
            </a:r>
          </a:p>
          <a:p>
            <a:pPr>
              <a:buNone/>
            </a:pPr>
            <a:r>
              <a:rPr lang="ru-RU" dirty="0" smtClean="0"/>
              <a:t>    о вселенной, о солнечной системе.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err="1" smtClean="0"/>
              <a:t>Загадки</a:t>
            </a:r>
            <a:r>
              <a:rPr lang="en-US" dirty="0" smtClean="0"/>
              <a:t> о </a:t>
            </a:r>
            <a:r>
              <a:rPr lang="en-US" dirty="0" err="1" smtClean="0"/>
              <a:t>космосе</a:t>
            </a:r>
            <a:r>
              <a:rPr lang="ru-RU" dirty="0" smtClean="0"/>
              <a:t>.</a:t>
            </a:r>
          </a:p>
          <a:p>
            <a:r>
              <a:rPr lang="en-US" dirty="0" err="1" smtClean="0"/>
              <a:t>Прослушивание</a:t>
            </a:r>
            <a:r>
              <a:rPr lang="en-US" dirty="0" smtClean="0"/>
              <a:t> </a:t>
            </a:r>
            <a:r>
              <a:rPr lang="en-US" dirty="0" err="1" smtClean="0"/>
              <a:t>рассказов</a:t>
            </a:r>
            <a:r>
              <a:rPr lang="en-US" dirty="0" smtClean="0"/>
              <a:t>: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повести</a:t>
            </a:r>
            <a:r>
              <a:rPr lang="en-US" dirty="0" smtClean="0"/>
              <a:t> А.Г. </a:t>
            </a:r>
            <a:r>
              <a:rPr lang="en-US" dirty="0" err="1" smtClean="0"/>
              <a:t>Гагариной</a:t>
            </a:r>
            <a:r>
              <a:rPr lang="en-US" dirty="0" smtClean="0"/>
              <a:t> "</a:t>
            </a:r>
            <a:r>
              <a:rPr lang="en-US" dirty="0" err="1" smtClean="0"/>
              <a:t>Память</a:t>
            </a:r>
            <a:r>
              <a:rPr lang="en-US" dirty="0" smtClean="0"/>
              <a:t> </a:t>
            </a:r>
            <a:r>
              <a:rPr lang="en-US" dirty="0" err="1" smtClean="0"/>
              <a:t>сердца</a:t>
            </a:r>
            <a:r>
              <a:rPr lang="en-US" dirty="0" smtClean="0"/>
              <a:t>",  </a:t>
            </a:r>
            <a:r>
              <a:rPr lang="en-US" dirty="0" err="1" smtClean="0"/>
              <a:t>из</a:t>
            </a:r>
            <a:r>
              <a:rPr lang="en-US" dirty="0" smtClean="0"/>
              <a:t> </a:t>
            </a:r>
            <a:r>
              <a:rPr lang="en-US" dirty="0" err="1" smtClean="0"/>
              <a:t>повести</a:t>
            </a:r>
            <a:r>
              <a:rPr lang="en-US" dirty="0" smtClean="0"/>
              <a:t> В.П. </a:t>
            </a:r>
            <a:r>
              <a:rPr lang="en-US" dirty="0" err="1" smtClean="0"/>
              <a:t>Бороздина</a:t>
            </a:r>
            <a:r>
              <a:rPr lang="en-US" dirty="0" smtClean="0"/>
              <a:t> "</a:t>
            </a:r>
            <a:r>
              <a:rPr lang="en-US" dirty="0" err="1" smtClean="0"/>
              <a:t>Звездолетчики</a:t>
            </a:r>
            <a:r>
              <a:rPr lang="en-US" dirty="0" smtClean="0"/>
              <a:t>". </a:t>
            </a:r>
            <a:endParaRPr lang="ru-RU" dirty="0" smtClean="0"/>
          </a:p>
          <a:p>
            <a:r>
              <a:rPr lang="en-US" dirty="0" err="1" smtClean="0"/>
              <a:t>Прослушивание</a:t>
            </a:r>
            <a:r>
              <a:rPr lang="en-US" dirty="0" smtClean="0"/>
              <a:t> </a:t>
            </a:r>
            <a:r>
              <a:rPr lang="en-US" dirty="0" err="1" smtClean="0"/>
              <a:t>сказок</a:t>
            </a:r>
            <a:r>
              <a:rPr lang="en-US" dirty="0" smtClean="0"/>
              <a:t>: Т.А. </a:t>
            </a:r>
            <a:r>
              <a:rPr lang="en-US" dirty="0" err="1" smtClean="0"/>
              <a:t>Шорыгина</a:t>
            </a:r>
            <a:r>
              <a:rPr lang="en-US" dirty="0" smtClean="0"/>
              <a:t>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"</a:t>
            </a:r>
            <a:r>
              <a:rPr lang="en-US" dirty="0" err="1" smtClean="0"/>
              <a:t>Звездочет</a:t>
            </a:r>
            <a:r>
              <a:rPr lang="en-US" dirty="0" smtClean="0"/>
              <a:t> и </a:t>
            </a:r>
            <a:r>
              <a:rPr lang="en-US" dirty="0" err="1" smtClean="0"/>
              <a:t>обезьянка</a:t>
            </a:r>
            <a:r>
              <a:rPr lang="en-US" dirty="0" smtClean="0"/>
              <a:t> </a:t>
            </a:r>
            <a:r>
              <a:rPr lang="en-US" dirty="0" err="1" smtClean="0"/>
              <a:t>Микки</a:t>
            </a:r>
            <a:r>
              <a:rPr lang="en-US" dirty="0" smtClean="0"/>
              <a:t>",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err="1" smtClean="0"/>
              <a:t>Б.Заходер</a:t>
            </a:r>
            <a:r>
              <a:rPr lang="en-US" dirty="0" smtClean="0"/>
              <a:t> "</a:t>
            </a:r>
            <a:r>
              <a:rPr lang="en-US" dirty="0" err="1" smtClean="0"/>
              <a:t>Северная</a:t>
            </a:r>
            <a:r>
              <a:rPr lang="en-US" dirty="0" smtClean="0"/>
              <a:t> </a:t>
            </a:r>
            <a:r>
              <a:rPr lang="en-US" dirty="0" err="1" smtClean="0"/>
              <a:t>звездочка</a:t>
            </a:r>
            <a:r>
              <a:rPr lang="en-US" dirty="0" smtClean="0"/>
              <a:t>".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05800" cy="1008112"/>
          </a:xfrm>
          <a:noFill/>
        </p:spPr>
        <p:txBody>
          <a:bodyPr>
            <a:normAutofit fontScale="90000"/>
          </a:bodyPr>
          <a:lstStyle/>
          <a:p>
            <a:pPr lvl="0"/>
            <a:r>
              <a:rPr lang="ru-RU" sz="40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Космические игры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836712"/>
            <a:ext cx="842493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err="1" smtClean="0"/>
              <a:t>Сюжетно-ролевые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игры</a:t>
            </a:r>
            <a:r>
              <a:rPr lang="en-US" sz="2000" b="1" dirty="0" smtClean="0"/>
              <a:t> </a:t>
            </a:r>
            <a:endParaRPr lang="ru-RU" sz="2000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Капитан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космического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корабля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", 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космодроме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", 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космос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", 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Посадка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ракеты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", 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Прогулка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лунной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", 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Космический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", 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Космический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зоопарк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", 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планеты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", «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Препятствия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приключения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незнакомой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планете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2420888"/>
          <a:ext cx="8136904" cy="4104456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41044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b="1" u="none" dirty="0" err="1">
                          <a:latin typeface="Times New Roman"/>
                          <a:ea typeface="Times New Roman"/>
                        </a:rPr>
                        <a:t>Дидактические</a:t>
                      </a:r>
                      <a:r>
                        <a:rPr lang="en-US" sz="2000" b="1" u="none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2000" b="1" u="none" dirty="0" err="1">
                          <a:latin typeface="Times New Roman"/>
                          <a:ea typeface="Times New Roman"/>
                        </a:rPr>
                        <a:t>игры</a:t>
                      </a:r>
                      <a:r>
                        <a:rPr lang="en-US" sz="2000" b="1" u="none" dirty="0">
                          <a:latin typeface="Times New Roman"/>
                          <a:ea typeface="Times New Roman"/>
                        </a:rPr>
                        <a:t>:</a:t>
                      </a:r>
                      <a:endParaRPr lang="ru-RU" sz="2000" b="1" u="none" dirty="0"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"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Блиц-опрос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", "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Викторина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о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космосе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", "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Изучаем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звездную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карту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", "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Карта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звездного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неба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", "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Что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общего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", "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Найди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различия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», «Земля и солнечная система» , «Мемо», «Полет во Вселенной»,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Собери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картинку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«С</a:t>
                      </a:r>
                      <a:r>
                        <a:rPr kumimoji="0" lang="en-U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кладываний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созвездий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мозаики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Подвижные игры:</a:t>
                      </a:r>
                    </a:p>
                    <a:p>
                      <a:pPr lvl="0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Обитатели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космоса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»;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en-US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Солнце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Земля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Луна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»;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«Космонавты»;</a:t>
                      </a:r>
                    </a:p>
                    <a:p>
                      <a:pPr lvl="0"/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Эстафета</a:t>
                      </a:r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Приглашает  космодром»</a:t>
                      </a:r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20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Пальчиковые</a:t>
                      </a:r>
                      <a:r>
                        <a:rPr kumimoji="0" lang="ru-RU" sz="2000" b="1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игры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2000" b="1" u="none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Физминутки</a:t>
                      </a:r>
                      <a:endParaRPr kumimoji="0" lang="ru-RU" sz="2000" b="1" u="non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Космическая мастерская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340768"/>
          <a:ext cx="8016552" cy="3962400"/>
        </p:xfrm>
        <a:graphic>
          <a:graphicData uri="http://schemas.openxmlformats.org/drawingml/2006/table">
            <a:tbl>
              <a:tblPr/>
              <a:tblGrid>
                <a:gridCol w="8016552"/>
              </a:tblGrid>
              <a:tr h="36427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u="sng" dirty="0" err="1">
                          <a:latin typeface="Times New Roman"/>
                          <a:ea typeface="Times New Roman"/>
                        </a:rPr>
                        <a:t>Конструирование</a:t>
                      </a:r>
                      <a:r>
                        <a:rPr lang="en-US" sz="2000" u="sng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моделей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самолетов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вертолетов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космических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летающих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моделей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из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геометрических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фигур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плоскости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объемные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</a:rPr>
                        <a:t>модели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из мелкого и крупного конструктора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планетоход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луноход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космодром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ракета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роботы-помощники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en-US" sz="2000" u="sng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Лепка</a:t>
                      </a:r>
                      <a:r>
                        <a:rPr kumimoji="0" lang="ru-RU" sz="20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en-US" sz="20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en-U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Ракета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пластилина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«Звезды»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20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Аппликация: </a:t>
                      </a:r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«Космический корабль», «Волшебные планеты»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20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Рисование: </a:t>
                      </a:r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«Космонавт в открытом космосе», «Жители других планет»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20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Изготовление атрибутов</a:t>
                      </a:r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 сюжетно-ролевым играм по теме «Космос»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коллективного коллажа "Космическое пространство".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Совместное изготовление родителей и детей «Волшебная планета»</a:t>
                      </a:r>
                      <a:endParaRPr kumimoji="0"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u="sng" dirty="0" smtClean="0"/>
              <a:t/>
            </a:r>
            <a:br>
              <a:rPr lang="ru-RU" sz="3100" u="sng" dirty="0" smtClean="0"/>
            </a:br>
            <a:r>
              <a:rPr lang="ru-RU" sz="3100" u="sng" dirty="0" smtClean="0"/>
              <a:t/>
            </a:r>
            <a:br>
              <a:rPr lang="ru-RU" sz="3100" u="sng" dirty="0" smtClean="0"/>
            </a:br>
            <a:r>
              <a:rPr lang="ru-RU" sz="3100" u="sng" dirty="0" smtClean="0"/>
              <a:t/>
            </a:r>
            <a:br>
              <a:rPr lang="ru-RU" sz="3100" u="sng" dirty="0" smtClean="0"/>
            </a:br>
            <a:r>
              <a:rPr lang="ru-RU" sz="3100" u="sng" dirty="0" smtClean="0"/>
              <a:t>Создание условий для развития проектной деятельности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Все большую актуальность приобретает такая форма совместной деятельности педагогов, родителей, детей, как </a:t>
            </a:r>
            <a:r>
              <a:rPr lang="ru-RU" b="1" dirty="0" smtClean="0"/>
              <a:t>проекты (проектная деятельность - </a:t>
            </a:r>
            <a:r>
              <a:rPr lang="ru-RU" dirty="0" smtClean="0"/>
              <a:t>создание педагогом условий, позволяющих детям самостоятельно или совместно со взрослыми открывать новый практический опыт, добывать его экспериментальным, поисковым путем, анализировать его и преобразовывать). Проекты меняют роль воспитывающих взрослых в управлении детским садом, в развитии партнерских отношений, помогают им научиться работать в «команде», овладеть способами коллективной мыслительной деятельности; освоить алгоритм создания проекта, отталкиваясь от потребностей ребенка; достичь позитивной открытости по отношению к коллегам, воспитанникам и родителям, к своей личности; объединить усилия педагогов, родителей и детей с целью реализации проекта. Идеями для проектирования могут стать любые предложения, направленные на улучшение отношений педагогов, детей и родителей, на развитие ответственности, инициативности. </a:t>
            </a:r>
            <a:endParaRPr lang="ru-RU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Космическая лаборатория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340768"/>
          <a:ext cx="8424936" cy="2316480"/>
        </p:xfrm>
        <a:graphic>
          <a:graphicData uri="http://schemas.openxmlformats.org/drawingml/2006/table">
            <a:tbl>
              <a:tblPr/>
              <a:tblGrid>
                <a:gridCol w="8424936"/>
              </a:tblGrid>
              <a:tr h="1224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sng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Экспериментирование</a:t>
                      </a:r>
                      <a:r>
                        <a:rPr lang="en-US" sz="2800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endParaRPr lang="ru-RU" sz="2800" u="sng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en-US" sz="2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орбите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», 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en-US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Прямо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кругу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r>
                        <a:rPr lang="en-US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en-US" sz="2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Приплюснутый</a:t>
                      </a:r>
                      <a:r>
                        <a:rPr lang="en-US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шар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r>
                        <a:rPr lang="en-US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en-US" sz="2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Темный</a:t>
                      </a:r>
                      <a:r>
                        <a:rPr lang="en-US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космос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r>
                        <a:rPr lang="en-US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en-US" sz="2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Вращающаяся</a:t>
                      </a:r>
                      <a:r>
                        <a:rPr lang="en-US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планета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r>
                        <a:rPr lang="en-US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en-US" sz="2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Далеко</a:t>
                      </a:r>
                      <a:r>
                        <a:rPr lang="en-US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</a:t>
                      </a:r>
                      <a:r>
                        <a:rPr lang="en-US" sz="2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близко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r>
                        <a:rPr lang="en-US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en-US" sz="2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Чем</a:t>
                      </a:r>
                      <a:r>
                        <a:rPr lang="en-US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ближе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</a:t>
                      </a:r>
                      <a:r>
                        <a:rPr lang="en-U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быстрее</a:t>
                      </a:r>
                      <a:r>
                        <a:rPr lang="ru-RU" sz="2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», 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«Месяц в домашних условиях»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Особенности организации предметно-пространственной среды для развития проектной деятельности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(по центрам развития)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532648"/>
          </a:xfrm>
        </p:spPr>
        <p:txBody>
          <a:bodyPr>
            <a:normAutofit/>
          </a:bodyPr>
          <a:lstStyle/>
          <a:p>
            <a:r>
              <a:rPr lang="ru-RU" dirty="0" smtClean="0"/>
              <a:t>Центр  «Манипуляция»</a:t>
            </a:r>
          </a:p>
          <a:p>
            <a:r>
              <a:rPr lang="ru-RU" dirty="0" smtClean="0"/>
              <a:t>Центр «Литература»,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«Уголок  музыки»)</a:t>
            </a:r>
          </a:p>
          <a:p>
            <a:r>
              <a:rPr lang="ru-RU" dirty="0" smtClean="0"/>
              <a:t>Центр «Наука и природа»</a:t>
            </a:r>
          </a:p>
          <a:p>
            <a:r>
              <a:rPr lang="ru-RU" dirty="0" smtClean="0"/>
              <a:t>Центр «Семья»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(«Центр сюжетно-ролевых игр»)</a:t>
            </a:r>
          </a:p>
          <a:p>
            <a:r>
              <a:rPr lang="ru-RU" dirty="0" smtClean="0"/>
              <a:t>Центр «Искусство»</a:t>
            </a:r>
          </a:p>
          <a:p>
            <a:r>
              <a:rPr lang="ru-RU" dirty="0" smtClean="0"/>
              <a:t>Центр «Блоки»</a:t>
            </a:r>
          </a:p>
          <a:p>
            <a:r>
              <a:rPr lang="ru-RU" dirty="0" smtClean="0"/>
              <a:t>Центр «Двигательная активность»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64807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Оформление темы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педагогического проекта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5602" name="Picture 2" descr="C:\Users\Александр\Documents\Тусёнок\детсад 14\Camera с телефона\Camera\20150414_132123.jpg"/>
          <p:cNvPicPr>
            <a:picLocks noChangeAspect="1" noChangeArrowheads="1"/>
          </p:cNvPicPr>
          <p:nvPr/>
        </p:nvPicPr>
        <p:blipFill>
          <a:blip r:embed="rId2" cstate="print"/>
          <a:srcRect l="3743" t="10396" b="25149"/>
          <a:stretch>
            <a:fillRect/>
          </a:stretch>
        </p:blipFill>
        <p:spPr bwMode="auto">
          <a:xfrm>
            <a:off x="1835696" y="1052736"/>
            <a:ext cx="5556109" cy="2232248"/>
          </a:xfrm>
          <a:prstGeom prst="rect">
            <a:avLst/>
          </a:prstGeom>
          <a:noFill/>
        </p:spPr>
      </p:pic>
      <p:pic>
        <p:nvPicPr>
          <p:cNvPr id="25603" name="Picture 3" descr="C:\Users\Александр\Documents\Тусёнок\детсад 14\Camera с телефона\Camera\20150415_125246.jpg"/>
          <p:cNvPicPr>
            <a:picLocks noChangeAspect="1" noChangeArrowheads="1"/>
          </p:cNvPicPr>
          <p:nvPr/>
        </p:nvPicPr>
        <p:blipFill>
          <a:blip r:embed="rId3" cstate="print"/>
          <a:srcRect l="26080" r="13382"/>
          <a:stretch>
            <a:fillRect/>
          </a:stretch>
        </p:blipFill>
        <p:spPr bwMode="auto">
          <a:xfrm>
            <a:off x="2843808" y="3356992"/>
            <a:ext cx="3203848" cy="3175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Александр\Documents\Тусёнок\детсад 14\Camera с телефона\Camera\20150415_183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532440" cy="51194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40466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Центр  «Манипуляция»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u="sng" dirty="0" smtClean="0"/>
              <a:t>Особенности организации предметно-пространственной среды </a:t>
            </a: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u="sng" dirty="0" smtClean="0"/>
              <a:t>для развития проектной деятельности.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В дошкольном возрасте у детей должен появиться опыт создания собственного замысла и воплощения своих проектов. В дошкольном возрасте дети могут задумывать и реализовывать исследовательские, творческие и нормативные проекты. С целью развития проектной деятельности в группе следует создавать открытую атмосферу, которая вдохновляет детей на проектное действие и поощряет его. </a:t>
            </a:r>
            <a:endParaRPr lang="ru-RU" i="1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8133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2900" b="1" dirty="0" smtClean="0"/>
              <a:t>Предметно-пространственная среда</a:t>
            </a:r>
            <a:r>
              <a:rPr lang="ru-RU" sz="2900" dirty="0" smtClean="0"/>
              <a:t> в группе </a:t>
            </a:r>
          </a:p>
          <a:p>
            <a:pPr algn="just">
              <a:buNone/>
            </a:pPr>
            <a:r>
              <a:rPr lang="ru-RU" sz="2900" dirty="0" smtClean="0"/>
              <a:t>     должна быть насыщенной, предоставлять ребенку возможность для активного исследования и решения задач, содержать современные материалы (конструкторы, материалы для формирования </a:t>
            </a:r>
            <a:r>
              <a:rPr lang="ru-RU" sz="2900" dirty="0" err="1" smtClean="0"/>
              <a:t>сенсорики</a:t>
            </a:r>
            <a:r>
              <a:rPr lang="ru-RU" sz="2900" dirty="0" smtClean="0"/>
              <a:t>, наборы для экспериментирования и пр.). Необходимо регулярно выделять время для проектной деятельности, создавать условия для презентации проектов. </a:t>
            </a:r>
            <a:endParaRPr lang="ru-RU" sz="2900" i="1" dirty="0" smtClean="0"/>
          </a:p>
          <a:p>
            <a:pPr algn="just">
              <a:buNone/>
            </a:pPr>
            <a:r>
              <a:rPr lang="ru-RU" sz="2900" i="1" dirty="0" smtClean="0"/>
              <a:t>      С целью развития проектной деятельности педагоги должны: </a:t>
            </a:r>
          </a:p>
          <a:p>
            <a:pPr algn="just">
              <a:buNone/>
            </a:pPr>
            <a:r>
              <a:rPr lang="ru-RU" sz="2900" dirty="0" smtClean="0"/>
              <a:t>      • создавать проблемные ситуации, которые инициируют детское любопытство, стимулируют стремление к исследованию;  </a:t>
            </a:r>
            <a:endParaRPr lang="ru-RU" sz="2900" i="1" dirty="0" smtClean="0"/>
          </a:p>
          <a:p>
            <a:pPr algn="just">
              <a:buNone/>
            </a:pPr>
            <a:r>
              <a:rPr lang="ru-RU" sz="2900" i="1" dirty="0" smtClean="0"/>
              <a:t>       </a:t>
            </a:r>
            <a:r>
              <a:rPr lang="ru-RU" sz="2900" dirty="0" smtClean="0"/>
              <a:t>•  быть внимательными к детским вопросам, возникающим в разных ситуациях, регулярно предлагать проектные образовательные ситуации в ответ на заданные детьми вопросы; </a:t>
            </a:r>
            <a:endParaRPr lang="ru-RU" sz="2900" i="1" dirty="0" smtClean="0"/>
          </a:p>
          <a:p>
            <a:pPr algn="just">
              <a:buNone/>
            </a:pPr>
            <a:r>
              <a:rPr lang="ru-RU" sz="2900" dirty="0" smtClean="0"/>
              <a:t>      •  поддерживать детскую автономию: предлагать детям самим выдвигать проектные решения; </a:t>
            </a:r>
            <a:endParaRPr lang="ru-RU" sz="2900" i="1" dirty="0" smtClean="0"/>
          </a:p>
          <a:p>
            <a:pPr algn="just">
              <a:buNone/>
            </a:pPr>
            <a:r>
              <a:rPr lang="ru-RU" sz="2900" dirty="0" smtClean="0"/>
              <a:t>      •  помогать детям планировать свою деятельность при выполнении своего замысла; </a:t>
            </a:r>
            <a:endParaRPr lang="ru-RU" sz="2900" i="1" dirty="0" smtClean="0"/>
          </a:p>
          <a:p>
            <a:pPr algn="just">
              <a:buNone/>
            </a:pPr>
            <a:r>
              <a:rPr lang="ru-RU" sz="2900" dirty="0" smtClean="0"/>
              <a:t>      • в ходе обсуждения предложенных детьми проектных решений поддерживать их идеи, делая акцент на новизне каждого предложенного варианта; </a:t>
            </a:r>
            <a:endParaRPr lang="ru-RU" sz="2900" i="1" dirty="0" smtClean="0"/>
          </a:p>
          <a:p>
            <a:pPr algn="just">
              <a:buNone/>
            </a:pPr>
            <a:r>
              <a:rPr lang="ru-RU" sz="2900" i="1" dirty="0" smtClean="0"/>
              <a:t>       </a:t>
            </a:r>
            <a:r>
              <a:rPr lang="ru-RU" sz="2900" dirty="0" smtClean="0"/>
              <a:t>• помогать детям сравнивать предложенные ими варианты решений, аргументировать выбор варианта. </a:t>
            </a:r>
            <a:endParaRPr lang="ru-RU" sz="2900" i="1" dirty="0" smtClean="0"/>
          </a:p>
          <a:p>
            <a:pPr algn="just">
              <a:buNone/>
            </a:pPr>
            <a:r>
              <a:rPr lang="ru-RU" sz="2900" dirty="0" smtClean="0"/>
              <a:t>     Стимулируя детей к исследованию и творчеству, следует предлагать им большое количество увлекательных материалов и оборудования. Природа и ближайшее окружение — важные элементы среды исследования, содержащие множество явлений и объектов, которые можно использовать в совместной исследовательской деятельности воспитателей и детей.</a:t>
            </a:r>
            <a:endParaRPr lang="ru-RU" sz="2900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nthropos.org.ua/wp-content/uploads/2012/11/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12427" cy="63093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5009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проект «Космос»</a:t>
            </a:r>
            <a:r>
              <a:rPr lang="ru-RU" sz="53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tx1">
                    <a:lumMod val="85000"/>
                  </a:schemeClr>
                </a:solidFill>
              </a:rPr>
              <a:t>…</a:t>
            </a:r>
            <a:r>
              <a:rPr lang="ru-RU" sz="4000" i="1" dirty="0" smtClean="0">
                <a:solidFill>
                  <a:schemeClr val="tx1">
                    <a:lumMod val="85000"/>
                  </a:schemeClr>
                </a:solidFill>
              </a:rPr>
              <a:t>Человечество не останется вечно на Земле, но в погоне за светом и пространством сначала робко проникнет за пределы атмосферы, а затем завоюет себе все околосолнечное пространство…</a:t>
            </a:r>
            <a:br>
              <a:rPr lang="ru-RU" sz="4000" i="1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ru-RU" sz="4000" dirty="0" smtClean="0">
                <a:solidFill>
                  <a:schemeClr val="tx1">
                    <a:lumMod val="85000"/>
                  </a:schemeClr>
                </a:solidFill>
              </a:rPr>
              <a:t>К. Циолковский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u="sng" dirty="0" smtClean="0"/>
              <a:t>Участники проекта:</a:t>
            </a:r>
            <a:r>
              <a:rPr lang="ru-RU" sz="2800" dirty="0" smtClean="0"/>
              <a:t> воспитатели, специалисты ДОУ, родители, дети старшей группы;</a:t>
            </a:r>
          </a:p>
          <a:p>
            <a:pPr>
              <a:buNone/>
            </a:pPr>
            <a:r>
              <a:rPr lang="ru-RU" sz="2800" u="sng" dirty="0" smtClean="0"/>
              <a:t>Вид проекта:</a:t>
            </a:r>
            <a:endParaRPr lang="ru-RU" sz="2800" dirty="0" smtClean="0"/>
          </a:p>
          <a:p>
            <a:r>
              <a:rPr lang="ru-RU" sz="2800" i="1" dirty="0" smtClean="0"/>
              <a:t>по характеру:</a:t>
            </a:r>
            <a:r>
              <a:rPr lang="ru-RU" sz="2800" dirty="0" smtClean="0"/>
              <a:t> информационный, практико-ориентированный, творческий игровой;</a:t>
            </a:r>
          </a:p>
          <a:p>
            <a:r>
              <a:rPr lang="ru-RU" sz="2800" i="1" dirty="0" smtClean="0"/>
              <a:t>по количеству детей, вовлеченных в проект:</a:t>
            </a:r>
            <a:r>
              <a:rPr lang="ru-RU" sz="2800" dirty="0" smtClean="0"/>
              <a:t> групповой;</a:t>
            </a:r>
          </a:p>
          <a:p>
            <a:r>
              <a:rPr lang="ru-RU" sz="2800" i="1" dirty="0" smtClean="0"/>
              <a:t>по продолжительности:</a:t>
            </a:r>
            <a:r>
              <a:rPr lang="ru-RU" sz="2800" dirty="0" smtClean="0"/>
              <a:t> краткосрочный (2 недели) ;</a:t>
            </a:r>
          </a:p>
          <a:p>
            <a:r>
              <a:rPr lang="ru-RU" sz="2800" i="1" dirty="0" smtClean="0"/>
              <a:t>по уровню контактов и масштабам организации:</a:t>
            </a:r>
            <a:r>
              <a:rPr lang="ru-RU" sz="2800" dirty="0" smtClean="0"/>
              <a:t> на уровне образовательного учреждения;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000" b="1" dirty="0" smtClean="0">
                <a:solidFill>
                  <a:schemeClr val="tx1"/>
                </a:solidFill>
                <a:latin typeface="Arial Unicode MS" pitchFamily="34" charset="-128"/>
                <a:ea typeface="Times New Roman" pitchFamily="18" charset="0"/>
                <a:cs typeface="Arial Unicode MS" pitchFamily="34" charset="-128"/>
              </a:rPr>
              <a:t>Цель проекта: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11560" y="1556792"/>
            <a:ext cx="8136904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Формирование у старших дошкольников представлений о Вселенной, Солнечной системе и ее планетах, о роли человека в изучении космического пространства; привлечение родителей к проблеме развития познавательной сферы ребенка.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Участие в создании выставки творческих работ детей, выставки в группе «Парад планет», в создании коллективного коллажа "Космическое пространство".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развития детей в проекте: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23528" y="1044601"/>
            <a:ext cx="8496944" cy="53860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Продолжать расширять представление детей о многообразии космоса. Рассказать детям об интересных фактах и событиях космоса.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Дать детям представления о том, что Вселенная – это множество звёзд. Солнце – это самая близкая к Земле звезда. Уточнить представления о планетах, созвездиях.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Дать детям знания об освоении человеком космического пространства, о значении космических исследований для жизни людей на Земле. Познакомить с первым лётчиком-космонавтом Ю. А. Гагариным.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Воспитывать чувство гордости за свою Родину.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sng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исследовательской деятельности детей в проекте:</a:t>
            </a:r>
            <a:endParaRPr kumimoji="0" lang="ru-RU" sz="24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предпосылок поисковой деятельности, интеллектуальной инициативы;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умения определять возможные методы решения проблемы с помощью взрослого, а затем и самостоятельно;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желания пользоваться специальной терминологией, ведение конструктивной беседы совместной исследовательской деятельности.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79512" y="333237"/>
            <a:ext cx="867645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для родителей: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привлечь родителей к проблеме развития познавательной сферы ребенка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стимулировать творческую активность родителей через участие в конкурсах, мероприятиях, досугах;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способствовать установлению партнерских отношений родителей и педагогов в вопросах воспитания и образования детей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установление дружеских связей с другими родителями, что ведёт к объединению по интересам;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возможность работать в среде, которая побуждает к получению новых знаний и умений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привлечение родителей к совместной деятельности, к празднованию 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ень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космонавтики»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535</TotalTime>
  <Words>1679</Words>
  <Application>Microsoft Office PowerPoint</Application>
  <PresentationFormat>Экран (4:3)</PresentationFormat>
  <Paragraphs>156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Подготовила: Куц Наталья Николаевна Воспитатель высшей квалификационной категории ГБДОУ детский сад № 14 общеобразовательного вида с приоритетным осуществлением деятельности по социально – личностному развитию детей  Красносельского района Санкт-Петербурга </vt:lpstr>
      <vt:lpstr>   Создание условий для развития проектной деятельности </vt:lpstr>
      <vt:lpstr>Особенности организации предметно-пространственной среды  для развития проектной деятельности. </vt:lpstr>
      <vt:lpstr>Слайд 4</vt:lpstr>
      <vt:lpstr>   Педагогический проект «Космос»  …Человечество не останется вечно на Земле, но в погоне за светом и пространством сначала робко проникнет за пределы атмосферы, а затем завоюет себе все околосолнечное пространство… К. Циолковский </vt:lpstr>
      <vt:lpstr>Слайд 6</vt:lpstr>
      <vt:lpstr>Цель проекта:</vt:lpstr>
      <vt:lpstr>Задачи развития детей в проекте: </vt:lpstr>
      <vt:lpstr>Слайд 9</vt:lpstr>
      <vt:lpstr>Слайд 10</vt:lpstr>
      <vt:lpstr>Слайд 11</vt:lpstr>
      <vt:lpstr>Слайд 12</vt:lpstr>
      <vt:lpstr>Слайд 13</vt:lpstr>
      <vt:lpstr>Используемые в проекте  виды детской деятельности: </vt:lpstr>
      <vt:lpstr>Работа по проекту осуществлялась в различных направлениях </vt:lpstr>
      <vt:lpstr>Космокинозал</vt:lpstr>
      <vt:lpstr>Читальный космический зал </vt:lpstr>
      <vt:lpstr> Космические игры </vt:lpstr>
      <vt:lpstr>Космическая мастерская </vt:lpstr>
      <vt:lpstr>Космическая лаборатория </vt:lpstr>
      <vt:lpstr>Особенности организации предметно-пространственной среды для развития проектной деятельности  (по центрам развития)</vt:lpstr>
      <vt:lpstr>Оформление темы  педагогического проекта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69</cp:revision>
  <dcterms:created xsi:type="dcterms:W3CDTF">2015-04-16T01:29:41Z</dcterms:created>
  <dcterms:modified xsi:type="dcterms:W3CDTF">2015-05-10T12:38:53Z</dcterms:modified>
</cp:coreProperties>
</file>