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0B97-03FB-410C-8D38-AB6AE41A2CCC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0D9AD-14E5-4AE1-BD0D-1AA239161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A682-A5FE-4AE4-AFE9-103F15366E48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3F67-3A37-4D4D-8419-319E16AD0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EBFF-45EA-465C-8FCB-88C59128C6F1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551F-E870-4736-AEB8-6202B2B4E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9EE6-3CD1-45DA-AFFE-E143E751109B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277C-6F50-4CDC-B1A9-82DAF67C6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B61B-A2BA-486D-845F-35DE55B60720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A756-257F-44E1-A85B-FCB8C8A6F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E708-5AAB-4FC2-BD50-E291DF25C685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E660-8AC6-4717-B004-087581832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B570-4E01-4BE3-997A-6982DDEDCE8E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AEB67-1F9F-4666-A6CE-5972F16D9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EFCE-3552-4022-83AE-1A3A325BE1DB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B19D0-9AD4-44EB-A076-FCF32369C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DC4F-3C49-4B28-8A9A-435AA285A964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021F-3198-4C6E-A6B1-3EA8065F5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BF3D-5AA7-4816-8C5D-E1C2BFB25A69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1D95-31F4-46E2-8563-0D6DEF299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1319-AB11-485F-937E-F0F23D83F8C5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8081-1838-46D4-B014-A6CC39B92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7C422-5285-4288-81AD-D44120D3FB8D}" type="datetimeFigureOut">
              <a:rPr lang="ru-RU"/>
              <a:pPr>
                <a:defRPr/>
              </a:pPr>
              <a:t>29.10.2013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E76A9-05F5-4948-AE72-314143300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smayli.ru/smile/detia-67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hyperlink" Target="http://www.smayli.ru/smile/detia-659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3.gif"/><Relationship Id="rId2" Type="http://schemas.openxmlformats.org/officeDocument/2006/relationships/hyperlink" Target="http://www.smayli.ru/smile/detia-65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510.html" TargetMode="External"/><Relationship Id="rId5" Type="http://schemas.openxmlformats.org/officeDocument/2006/relationships/image" Target="../media/image22.gif"/><Relationship Id="rId4" Type="http://schemas.openxmlformats.org/officeDocument/2006/relationships/hyperlink" Target="http://www.smayli.ru/smile/detia-615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836.html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7.gif"/><Relationship Id="rId2" Type="http://schemas.openxmlformats.org/officeDocument/2006/relationships/hyperlink" Target="http://www.smayli.ru/smile/detia-31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694.html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www.smayli.ru/smile/detia-842.html" TargetMode="External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презентации\Fon\805229597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папки-раскладушки\папка-предвижка адаптация в ДОУ\1.jpg"/>
          <p:cNvPicPr>
            <a:picLocks noChangeAspect="1" noChangeArrowheads="1"/>
          </p:cNvPicPr>
          <p:nvPr/>
        </p:nvPicPr>
        <p:blipFill>
          <a:blip r:embed="rId3"/>
          <a:srcRect t="3101" b="12151"/>
          <a:stretch>
            <a:fillRect/>
          </a:stretch>
        </p:blipFill>
        <p:spPr bwMode="auto">
          <a:xfrm>
            <a:off x="1355725" y="214313"/>
            <a:ext cx="64325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042988" y="1052513"/>
            <a:ext cx="72723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говорить о собственных опасениях в присутствии</a:t>
            </a:r>
          </a:p>
          <a:p>
            <a:r>
              <a:rPr lang="ru-RU" b="1">
                <a:solidFill>
                  <a:srgbClr val="7030A0"/>
                </a:solidFill>
              </a:rPr>
              <a:t>ребенка.</a:t>
            </a:r>
          </a:p>
          <a:p>
            <a:r>
              <a:rPr lang="ru-RU" b="1">
                <a:solidFill>
                  <a:srgbClr val="7030A0"/>
                </a:solidFill>
              </a:rPr>
              <a:t>4. Придите заранее в детский сад и познакомьтесь</a:t>
            </a:r>
          </a:p>
          <a:p>
            <a:r>
              <a:rPr lang="ru-RU" b="1">
                <a:solidFill>
                  <a:srgbClr val="7030A0"/>
                </a:solidFill>
              </a:rPr>
              <a:t>с обстановкой, с детьми, с воспитателями… Лучше это сделать, когда дети гуляют на улице или играют в групповой комнате.</a:t>
            </a:r>
          </a:p>
          <a:p>
            <a:r>
              <a:rPr lang="ru-RU" b="1">
                <a:solidFill>
                  <a:srgbClr val="7030A0"/>
                </a:solidFill>
              </a:rPr>
              <a:t>5. Познакомьтесь с воспитателями группы заранее, расскажите об индивидуальных особенностях вашего ребенка, что ему нравится, что нет, каковы его умения и навыки, в какой помощи нуждается. Определите, какие методы поощрения и наказания приемлемы для вашего ребенка.</a:t>
            </a:r>
          </a:p>
          <a:p>
            <a:r>
              <a:rPr lang="ru-RU" b="1">
                <a:solidFill>
                  <a:srgbClr val="7030A0"/>
                </a:solidFill>
              </a:rPr>
              <a:t>6. В первые дни посещения детского садика не оставляйте ребенка одного, побудьте с ним какое-то время. Не опаздывайте, забирайте ребенка вовремя.</a:t>
            </a:r>
          </a:p>
          <a:p>
            <a:r>
              <a:rPr lang="ru-RU" b="1">
                <a:solidFill>
                  <a:srgbClr val="7030A0"/>
                </a:solidFill>
              </a:rPr>
              <a:t>7. Дайте ребенку в детский сад любимую игрушку, уговорите остаться ее переночевать в садике, а на утро снова с нею встретиться. Если ребенок не соглашается,</a:t>
            </a:r>
          </a:p>
        </p:txBody>
      </p:sp>
      <p:pic>
        <p:nvPicPr>
          <p:cNvPr id="22530" name="Picture 2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5300663"/>
            <a:ext cx="752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827088" y="1196975"/>
            <a:ext cx="74898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пусть игрушка ходит вместе с ним ежедневно и</a:t>
            </a:r>
          </a:p>
          <a:p>
            <a:r>
              <a:rPr lang="ru-RU" b="1">
                <a:solidFill>
                  <a:srgbClr val="7030A0"/>
                </a:solidFill>
              </a:rPr>
              <a:t>знакомится там с другими детьми.</a:t>
            </a:r>
          </a:p>
          <a:p>
            <a:r>
              <a:rPr lang="ru-RU" b="1">
                <a:solidFill>
                  <a:srgbClr val="7030A0"/>
                </a:solidFill>
              </a:rPr>
              <a:t>Расспрашивайте, что с игрушкой происходило в</a:t>
            </a:r>
          </a:p>
          <a:p>
            <a:r>
              <a:rPr lang="ru-RU" b="1">
                <a:solidFill>
                  <a:srgbClr val="7030A0"/>
                </a:solidFill>
              </a:rPr>
              <a:t>детском саду, кто с ней дружил, не было ли ей грустно.</a:t>
            </a:r>
          </a:p>
          <a:p>
            <a:r>
              <a:rPr lang="ru-RU" b="1">
                <a:solidFill>
                  <a:srgbClr val="7030A0"/>
                </a:solidFill>
              </a:rPr>
              <a:t>Таким образом вы узнаете, как ребенку удается привыкнуть</a:t>
            </a:r>
          </a:p>
          <a:p>
            <a:r>
              <a:rPr lang="ru-RU" b="1">
                <a:solidFill>
                  <a:srgbClr val="7030A0"/>
                </a:solidFill>
              </a:rPr>
              <a:t>к детскому саду.</a:t>
            </a:r>
          </a:p>
          <a:p>
            <a:r>
              <a:rPr lang="ru-RU" b="1">
                <a:solidFill>
                  <a:srgbClr val="7030A0"/>
                </a:solidFill>
              </a:rPr>
              <a:t>8.Поиграйте с ребенком с домашними игрушками в детский </a:t>
            </a:r>
          </a:p>
          <a:p>
            <a:r>
              <a:rPr lang="ru-RU" b="1">
                <a:solidFill>
                  <a:srgbClr val="7030A0"/>
                </a:solidFill>
              </a:rPr>
              <a:t>сад, распределите роли детей, воспитателей. Помогите </a:t>
            </a:r>
          </a:p>
          <a:p>
            <a:r>
              <a:rPr lang="ru-RU" b="1">
                <a:solidFill>
                  <a:srgbClr val="7030A0"/>
                </a:solidFill>
              </a:rPr>
              <a:t>игрушке найти ей друзей и порешайте проблемы вашего </a:t>
            </a:r>
          </a:p>
          <a:p>
            <a:r>
              <a:rPr lang="ru-RU" b="1">
                <a:solidFill>
                  <a:srgbClr val="7030A0"/>
                </a:solidFill>
              </a:rPr>
              <a:t>ребенка через нее, ориентируя на игру на положительные</a:t>
            </a:r>
          </a:p>
          <a:p>
            <a:r>
              <a:rPr lang="ru-RU" b="1">
                <a:solidFill>
                  <a:srgbClr val="7030A0"/>
                </a:solidFill>
              </a:rPr>
              <a:t>результаты.</a:t>
            </a:r>
          </a:p>
          <a:p>
            <a:r>
              <a:rPr lang="ru-RU" b="1">
                <a:solidFill>
                  <a:srgbClr val="7030A0"/>
                </a:solidFill>
              </a:rPr>
              <a:t>Эти советы помогут заботливым родителям грамотно и</a:t>
            </a:r>
          </a:p>
          <a:p>
            <a:r>
              <a:rPr lang="ru-RU" b="1">
                <a:solidFill>
                  <a:srgbClr val="7030A0"/>
                </a:solidFill>
              </a:rPr>
              <a:t>безболезненно помочь своему ребенку пережить процесс</a:t>
            </a:r>
          </a:p>
          <a:p>
            <a:r>
              <a:rPr lang="ru-RU" b="1">
                <a:solidFill>
                  <a:srgbClr val="7030A0"/>
                </a:solidFill>
              </a:rPr>
              <a:t>перехода из дома в детский сад.</a:t>
            </a:r>
          </a:p>
        </p:txBody>
      </p:sp>
      <p:pic>
        <p:nvPicPr>
          <p:cNvPr id="23554" name="Picture 2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572125"/>
            <a:ext cx="1266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5013325"/>
            <a:ext cx="914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2268538" y="1484313"/>
            <a:ext cx="4679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922223"/>
                </a:solidFill>
              </a:rPr>
              <a:t>Добро пожаловать</a:t>
            </a:r>
            <a:r>
              <a:rPr lang="ru-RU" sz="4000" i="1"/>
              <a:t> 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700338" y="2924175"/>
            <a:ext cx="3816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922223"/>
                </a:solidFill>
              </a:rPr>
              <a:t>в мир          детства!!!</a:t>
            </a:r>
          </a:p>
        </p:txBody>
      </p:sp>
      <p:pic>
        <p:nvPicPr>
          <p:cNvPr id="24579" name="Picture 32" descr="http://bestgif.narod.ru/cvety/bestgif.narod.ru_21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716338"/>
            <a:ext cx="377348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2" descr="http://bestgif.narod.ru/cvety/bestgif.narod.ru_21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404813"/>
            <a:ext cx="3743326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презентации\Fon\bv1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214313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14625" y="2714625"/>
            <a:ext cx="5064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ЛЕГКАЯ СТЕПЕНЬ АДАПТАЦИИ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3188" y="3786188"/>
            <a:ext cx="5214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СРЕДНЯЯ СТЕПЕНЬ АДАПТАЦИИ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4786313"/>
            <a:ext cx="5429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ТЯЖЁЛАЯ СТЕПЕНЬ АДАПТАЦИИ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28"/>
            <a:ext cx="65722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СТЕПЕНИ АДАПТАЦИИ</a:t>
            </a:r>
          </a:p>
        </p:txBody>
      </p:sp>
      <p:pic>
        <p:nvPicPr>
          <p:cNvPr id="1026" name="Picture 2" descr="D:\аним\030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1357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84323 -0.0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презентации\Fon\bv1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546" y="0"/>
            <a:ext cx="75729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Легкая степень адаптации</a:t>
            </a:r>
          </a:p>
        </p:txBody>
      </p:sp>
      <p:sp>
        <p:nvSpPr>
          <p:cNvPr id="15363" name="TextBox 3"/>
          <p:cNvSpPr>
            <a:spLocks noChangeArrowheads="1"/>
          </p:cNvSpPr>
          <p:nvPr/>
        </p:nvSpPr>
        <p:spPr bwMode="auto">
          <a:xfrm>
            <a:off x="0" y="1000125"/>
            <a:ext cx="2357438" cy="5794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20-30 дней</a:t>
            </a:r>
          </a:p>
        </p:txBody>
      </p:sp>
      <p:sp>
        <p:nvSpPr>
          <p:cNvPr id="15364" name="Скругленный прямоугольник 4"/>
          <p:cNvSpPr>
            <a:spLocks noChangeArrowheads="1"/>
          </p:cNvSpPr>
          <p:nvPr/>
        </p:nvSpPr>
        <p:spPr bwMode="auto">
          <a:xfrm>
            <a:off x="0" y="1714500"/>
            <a:ext cx="8929688" cy="10556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Аппетит  к концу первой недели достигает обычного уровня</a:t>
            </a:r>
          </a:p>
        </p:txBody>
      </p:sp>
      <p:sp>
        <p:nvSpPr>
          <p:cNvPr id="15365" name="Скругленный прямоугольник 5"/>
          <p:cNvSpPr>
            <a:spLocks noChangeArrowheads="1"/>
          </p:cNvSpPr>
          <p:nvPr/>
        </p:nvSpPr>
        <p:spPr bwMode="auto">
          <a:xfrm>
            <a:off x="0" y="3000375"/>
            <a:ext cx="9144000" cy="5794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Сон налаживается в течение одной-двух недель.</a:t>
            </a:r>
          </a:p>
        </p:txBody>
      </p:sp>
      <p:sp>
        <p:nvSpPr>
          <p:cNvPr id="15366" name="Скругленный прямоугольник 6"/>
          <p:cNvSpPr>
            <a:spLocks noChangeArrowheads="1"/>
          </p:cNvSpPr>
          <p:nvPr/>
        </p:nvSpPr>
        <p:spPr bwMode="auto">
          <a:xfrm>
            <a:off x="0" y="3786188"/>
            <a:ext cx="9144000" cy="1055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К концу месяца восстанавливается речь, игра, интерес к окружающему миру.</a:t>
            </a:r>
            <a:r>
              <a:rPr lang="ru-RU" sz="2800">
                <a:latin typeface="Franklin Gothic Book" pitchFamily="34" charset="0"/>
              </a:rPr>
              <a:t> </a:t>
            </a:r>
          </a:p>
        </p:txBody>
      </p:sp>
      <p:sp>
        <p:nvSpPr>
          <p:cNvPr id="15367" name="Скругленный прямоугольник 7"/>
          <p:cNvSpPr>
            <a:spLocks noChangeArrowheads="1"/>
          </p:cNvSpPr>
          <p:nvPr/>
        </p:nvSpPr>
        <p:spPr bwMode="auto">
          <a:xfrm>
            <a:off x="0" y="5072063"/>
            <a:ext cx="9144000" cy="5794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Отношения с близкими людьми не нарушаются</a:t>
            </a:r>
          </a:p>
        </p:txBody>
      </p:sp>
      <p:sp>
        <p:nvSpPr>
          <p:cNvPr id="15368" name="Скругленный прямоугольник 8"/>
          <p:cNvSpPr>
            <a:spLocks noChangeArrowheads="1"/>
          </p:cNvSpPr>
          <p:nvPr/>
        </p:nvSpPr>
        <p:spPr bwMode="auto">
          <a:xfrm>
            <a:off x="0" y="5857875"/>
            <a:ext cx="9144000" cy="10556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Снижение защитных сил организма к концу 2-3-й недели восстанавливается.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презентации\Fon\bv1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9831" y="0"/>
            <a:ext cx="812434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Средняя степень адаптации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928688"/>
            <a:ext cx="8501062" cy="1055687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Сон и аппетит восстанавливаются  через 20-40 дней.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2143125"/>
            <a:ext cx="8643938" cy="57943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Настроение неустойчиво в течение месяца.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3143250"/>
            <a:ext cx="8572500" cy="57943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Значительно снижается активность.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4143375"/>
            <a:ext cx="8572500" cy="105568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Выражены изменения в деятельности вегетативной нервной системы.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572125"/>
            <a:ext cx="8429625" cy="579438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Возможны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презентации\Fon\bv1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Тяжёлая степень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адаптации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143000"/>
            <a:ext cx="8643938" cy="579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Ребенок начинает длительно и тяжело болеть.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928813"/>
            <a:ext cx="8572500" cy="5794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Аппетит снижается сильно и надолго.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2857500"/>
            <a:ext cx="8572500" cy="579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Малыш плохо засыпает.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714750"/>
            <a:ext cx="8643938" cy="579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Не интересуется окружающим.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4643438"/>
            <a:ext cx="8715375" cy="1055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</a:rPr>
              <a:t>Улучшение состояния происходит крайне медленно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презентации\Fon\bv1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5" y="0"/>
            <a:ext cx="750099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Факторы, определяющие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уровень адаптации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643063"/>
            <a:ext cx="9015413" cy="598487"/>
          </a:xfrm>
          <a:prstGeom prst="roundRect">
            <a:avLst>
              <a:gd name="adj" fmla="val 22213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Состояние здоровья и уровень развития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786063"/>
            <a:ext cx="8929688" cy="1055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Возраст, в котором малыш поступает в детское учреждение.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500563"/>
            <a:ext cx="8929688" cy="1055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Степень сформированности у ребенка общения с окружающими и предметной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презентации\Fon\bv1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85875" y="1071563"/>
            <a:ext cx="7358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 помочь </a:t>
            </a:r>
            <a:endParaRPr lang="ru-RU" sz="800">
              <a:solidFill>
                <a:srgbClr val="FFC000"/>
              </a:solidFill>
            </a:endParaRPr>
          </a:p>
          <a:p>
            <a:pPr eaLnBrk="0" hangingPunct="0"/>
            <a:r>
              <a:rPr lang="ru-RU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endParaRPr lang="ru-RU" sz="800">
              <a:solidFill>
                <a:srgbClr val="FFC000"/>
              </a:solidFill>
            </a:endParaRPr>
          </a:p>
          <a:p>
            <a:pPr eaLnBrk="0" hangingPunct="0"/>
            <a:r>
              <a:rPr lang="ru-RU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адаптироваться к детскому учреждению?</a:t>
            </a:r>
            <a:endParaRPr lang="ru-RU">
              <a:solidFill>
                <a:srgbClr val="FFC000"/>
              </a:solidFill>
            </a:endParaRPr>
          </a:p>
        </p:txBody>
      </p:sp>
      <p:pic>
        <p:nvPicPr>
          <p:cNvPr id="19459" name="Picture 2" descr="D:\аним\detia-8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143375"/>
            <a:ext cx="1785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презентации\Fon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071546"/>
            <a:ext cx="80724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Учим пользоваться чашкой и ложкой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85010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Приучаем к горшку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286124"/>
            <a:ext cx="885827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Выполняем режимные моменты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357694"/>
            <a:ext cx="70008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Учим играть в игрушки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500702"/>
            <a:ext cx="892971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Развиваем общительность</a:t>
            </a:r>
          </a:p>
        </p:txBody>
      </p:sp>
      <p:pic>
        <p:nvPicPr>
          <p:cNvPr id="20488" name="Picture 1" descr="D:\аним\deti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814763"/>
            <a:ext cx="24288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47813" y="476250"/>
            <a:ext cx="6480175" cy="8651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cap="none" smtClean="0">
                <a:solidFill>
                  <a:srgbClr val="C00000"/>
                </a:solidFill>
                <a:effectLst/>
                <a:latin typeface="Arial" charset="0"/>
              </a:rPr>
              <a:t>Адаптация ребенка к детскому саду</a:t>
            </a:r>
            <a:br>
              <a:rPr lang="ru-RU" sz="2400" b="1" cap="none" smtClean="0"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2400" b="1" cap="none" smtClean="0">
                <a:solidFill>
                  <a:srgbClr val="C00000"/>
                </a:solidFill>
                <a:effectLst/>
                <a:latin typeface="Arial" charset="0"/>
              </a:rPr>
              <a:t>            (рекомендации психолога)</a:t>
            </a:r>
            <a:br>
              <a:rPr lang="ru-RU" sz="2400" b="1" cap="none" smtClean="0">
                <a:solidFill>
                  <a:srgbClr val="C00000"/>
                </a:solidFill>
                <a:effectLst/>
                <a:latin typeface="Arial" charset="0"/>
              </a:rPr>
            </a:br>
            <a:endParaRPr lang="ru-RU" sz="2400" b="1" cap="none" smtClean="0"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Чтобы помочь ребенку по возможности безболезненно войти в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жизнь детского сада, необходима подготовительная работа с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ним.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1.Готовьте ребенка к общению с другими детьми и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взрослыми. Посещайте парки, детские площадки,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приучайте к игре в песочницах, ходите на дни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рождения друзей…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2. Максимально приближайте домашний режим к распорядку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дня в детском учреждении (упорядочить часы сна,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бодрствования, питания и т.д.), при выполнении режимных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моментов поощряйте и развивайте детскую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самостоятельность.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3. О предстоящем поступлении в детский сад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b="1" smtClean="0">
                <a:solidFill>
                  <a:srgbClr val="7030A0"/>
                </a:solidFill>
                <a:latin typeface="Arial" charset="0"/>
              </a:rPr>
              <a:t>беседуйте с ним, как о радостном событии. Воздерживайтесь</a:t>
            </a:r>
          </a:p>
        </p:txBody>
      </p:sp>
      <p:pic>
        <p:nvPicPr>
          <p:cNvPr id="21507" name="Picture 8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90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260350"/>
            <a:ext cx="742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5300663"/>
            <a:ext cx="8763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5516563"/>
            <a:ext cx="1076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426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Адаптация ребенка к детскому саду             (рекомендации психолога) </vt:lpstr>
      <vt:lpstr>Слайд 10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Customer</cp:lastModifiedBy>
  <cp:revision>40</cp:revision>
  <dcterms:created xsi:type="dcterms:W3CDTF">2011-03-25T16:19:33Z</dcterms:created>
  <dcterms:modified xsi:type="dcterms:W3CDTF">2013-10-29T14:41:17Z</dcterms:modified>
</cp:coreProperties>
</file>