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85932" autoAdjust="0"/>
  </p:normalViewPr>
  <p:slideViewPr>
    <p:cSldViewPr>
      <p:cViewPr varScale="1">
        <p:scale>
          <a:sx n="79" d="100"/>
          <a:sy n="79" d="100"/>
        </p:scale>
        <p:origin x="133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FC97-9079-4BFB-9C49-4CA601FA4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D34FE-C00D-4A6D-A9F4-736F9D507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3295E-1DC7-4402-8EE7-6E4688FE7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15B44-3C83-45B7-B926-5A9C02D72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2FC2-8455-40E5-BBC1-3663046A8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0555B-1775-42CA-B01E-7438C34D9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7554-A515-49F6-97A4-45C3F3265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66C59-AD81-41AA-91B7-8B2721A29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3E432-B841-45A3-B712-E98FCEE07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52B4-E8FF-4EA8-A574-790201201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380DD-34DE-4B9A-9421-9C62FA809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5640BD-66BE-4EA4-9B2A-4CBE3A58E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1804261"/>
            <a:ext cx="7772400" cy="1470025"/>
          </a:xfrm>
        </p:spPr>
        <p:txBody>
          <a:bodyPr/>
          <a:lstStyle/>
          <a:p>
            <a:r>
              <a:rPr lang="ru-RU" sz="2800" dirty="0"/>
              <a:t>Полезные рекомендации и игры на развитие логического мышления для детей 5-7 лет</a:t>
            </a:r>
            <a:br>
              <a:rPr lang="ru-RU" sz="2800" dirty="0"/>
            </a:br>
            <a:r>
              <a:rPr lang="ru-RU" sz="2800" dirty="0"/>
              <a:t> </a:t>
            </a:r>
          </a:p>
        </p:txBody>
      </p:sp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5" descr="children_017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2924175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188913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7082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077276" y="294005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Консультация для 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родителей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08125" y="4365104"/>
            <a:ext cx="5512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Воспитатель МАДОУ ЦРР детского сада №462 Кучкина Т.С.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76056" y="515302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2015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92150"/>
            <a:ext cx="7812360" cy="1143000"/>
          </a:xfrm>
        </p:spPr>
        <p:txBody>
          <a:bodyPr/>
          <a:lstStyle/>
          <a:p>
            <a:r>
              <a:rPr lang="ru-RU" b="1" dirty="0" smtClean="0"/>
              <a:t>           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600" b="1" dirty="0" smtClean="0"/>
              <a:t>Развиваем </a:t>
            </a:r>
            <a:r>
              <a:rPr lang="ru-RU" sz="3600" b="1" dirty="0"/>
              <a:t>логическое </a:t>
            </a:r>
            <a:br>
              <a:rPr lang="ru-RU" sz="3600" b="1" dirty="0"/>
            </a:br>
            <a:r>
              <a:rPr lang="ru-RU" sz="3600" b="1" dirty="0"/>
              <a:t>мышление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b="1" dirty="0" smtClean="0"/>
              <a:t>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27584" y="3212976"/>
            <a:ext cx="7848600" cy="4144962"/>
          </a:xfrm>
        </p:spPr>
        <p:txBody>
          <a:bodyPr/>
          <a:lstStyle/>
          <a:p>
            <a:r>
              <a:rPr lang="ru-RU" sz="1600" dirty="0"/>
              <a:t>В определенном возрасте игра необходима ребенку как воздух. И именно этим благотворным периодом родители могут воспользоваться для того, чтобы не только развлечь, но и максимально развить творческие и интеллектуальные способности своего малыша в игре.  </a:t>
            </a:r>
          </a:p>
          <a:p>
            <a:r>
              <a:rPr lang="ru-RU" sz="1600" dirty="0"/>
              <a:t>Предлагаемые игры развивают способность сравнивать предметы (логический прием, направленный на установление признаков сходства и различия между предметами и явлениями). Здесь важно обратить внимание на то, чтобы ребенок выделял как можно больше признаков сравниваемых предметов, опираясь при этом на разносторонний анализ объекта</a:t>
            </a:r>
            <a:r>
              <a:rPr lang="ru-RU" sz="1600" dirty="0" smtClean="0"/>
              <a:t>.</a:t>
            </a:r>
            <a:r>
              <a:rPr lang="ru-RU" sz="1600" dirty="0"/>
              <a:t> </a:t>
            </a:r>
          </a:p>
          <a:p>
            <a:pPr eaLnBrk="1" hangingPunct="1">
              <a:buFontTx/>
              <a:buNone/>
              <a:defRPr/>
            </a:pPr>
            <a:endParaRPr lang="ru-RU" sz="1600" dirty="0" smtClean="0"/>
          </a:p>
        </p:txBody>
      </p:sp>
      <p:pic>
        <p:nvPicPr>
          <p:cNvPr id="3074" name="Picture 2" descr="DETAIL_PICTURE_5678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2192568" cy="1642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620688"/>
            <a:ext cx="7812360" cy="1143000"/>
          </a:xfrm>
        </p:spPr>
        <p:txBody>
          <a:bodyPr/>
          <a:lstStyle/>
          <a:p>
            <a:r>
              <a:rPr lang="ru-RU" b="1" dirty="0" smtClean="0"/>
              <a:t>           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200" b="1" dirty="0" smtClean="0"/>
              <a:t>Игра «Исследователь»</a:t>
            </a:r>
            <a:r>
              <a:rPr lang="ru-RU" sz="3200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43608" y="3284984"/>
            <a:ext cx="6768752" cy="4144962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/>
              <a:t>Вы и ребенок – «исследователи». Выберите какой-нибудь предмет и начинайте его изучение. Каждый должен по очереди выделять в нем какое-то свойство, признак, особенность в сравнении с другими предметами. Например: назовите этот предмет, скажите, зачем он нужен; каковы его основные признаки: цвет, форма, размер; каков он на ощупь, на запах, на вкус; из чего сделан; похож «на», отличается «от» (каких-нибудь других предметов); что случится, если его: бросить в воду, огонь, с третьего этажа, ударить по нему, подбросить и т. д. 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eaLnBrk="1" hangingPunct="1">
              <a:buFontTx/>
              <a:buNone/>
              <a:defRPr/>
            </a:pPr>
            <a:endParaRPr lang="ru-RU" sz="1600" dirty="0" smtClean="0"/>
          </a:p>
        </p:txBody>
      </p:sp>
      <p:pic>
        <p:nvPicPr>
          <p:cNvPr id="1026" name="Picture 2" descr="200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3156292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85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5904" y="836712"/>
            <a:ext cx="7812360" cy="1143000"/>
          </a:xfrm>
        </p:spPr>
        <p:txBody>
          <a:bodyPr/>
          <a:lstStyle/>
          <a:p>
            <a:r>
              <a:rPr lang="ru-RU" b="1" dirty="0" smtClean="0"/>
              <a:t>           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200" b="1" dirty="0"/>
              <a:t>Игра «Чем похожи и чем отличаются"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 </a:t>
            </a:r>
            <a:br>
              <a:rPr lang="ru-RU" sz="3600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b="1" dirty="0" smtClean="0"/>
              <a:t>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987824" y="2210855"/>
            <a:ext cx="5112568" cy="1664766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/>
              <a:t>Игра направлена на развитие умения выделять в сравниваемых объектах признаки сходства и различия. Вам необходимо подобрать пары различных картинок или же пары слов, обозначающих изображенные на них предметы или явления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dirty="0" smtClean="0"/>
              <a:t>Например: платье и кроссовки; роза и тюльпан; заяц и волк; холодильник и пылесос; тетрадь и книга; рыбы и птица; человек и обезьяна.</a:t>
            </a:r>
            <a:endParaRPr lang="ru-RU" sz="1800" dirty="0"/>
          </a:p>
          <a:p>
            <a:pPr marL="0" indent="0">
              <a:buNone/>
            </a:pPr>
            <a:r>
              <a:rPr lang="ru-RU" sz="1600" dirty="0"/>
              <a:t> </a:t>
            </a:r>
          </a:p>
        </p:txBody>
      </p:sp>
      <p:pic>
        <p:nvPicPr>
          <p:cNvPr id="2050" name="Picture 2" descr="870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2160240" cy="326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369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5904" y="836712"/>
            <a:ext cx="7812360" cy="1143000"/>
          </a:xfrm>
        </p:spPr>
        <p:txBody>
          <a:bodyPr/>
          <a:lstStyle/>
          <a:p>
            <a:r>
              <a:rPr lang="ru-RU" b="1" dirty="0" smtClean="0"/>
              <a:t>           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200" b="1" dirty="0"/>
              <a:t>Игра «Чем похожи и чем отличаются"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 </a:t>
            </a:r>
            <a:br>
              <a:rPr lang="ru-RU" sz="3600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b="1" dirty="0" smtClean="0"/>
              <a:t>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97459"/>
            <a:ext cx="1440160" cy="1582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187624" y="2355417"/>
            <a:ext cx="6840760" cy="1664766"/>
          </a:xfrm>
        </p:spPr>
        <p:txBody>
          <a:bodyPr/>
          <a:lstStyle/>
          <a:p>
            <a:r>
              <a:rPr lang="ru-RU" sz="1600" dirty="0"/>
              <a:t>Назовите ребенку одну из пар и попросите определить, чем похожи и чем отличаются входящие в нее объекты. Необходимо указать как можно больше признаков (или свойств), отличия и сходства. </a:t>
            </a:r>
          </a:p>
          <a:p>
            <a:r>
              <a:rPr lang="ru-RU" sz="1600" dirty="0"/>
              <a:t>С помощью этой игры, построенной на вопросах и ответах, вы можете стимулировать развитие не только логического мышления ребенка, но и его общей эрудиции. </a:t>
            </a:r>
            <a:br>
              <a:rPr lang="ru-RU" sz="1600" dirty="0"/>
            </a:br>
            <a:r>
              <a:rPr lang="ru-RU" sz="1600" dirty="0"/>
              <a:t>Вы задаете вопрос, а ребенок должен на него логично ответить. Вопросы должны быть трех типов: </a:t>
            </a:r>
            <a:br>
              <a:rPr lang="ru-RU" sz="1600" dirty="0"/>
            </a:br>
            <a:r>
              <a:rPr lang="ru-RU" sz="1600" dirty="0"/>
              <a:t>• на предположение, угадывание, </a:t>
            </a:r>
            <a:r>
              <a:rPr lang="ru-RU" sz="1600" dirty="0" err="1"/>
              <a:t>додумывание</a:t>
            </a:r>
            <a:r>
              <a:rPr lang="ru-RU" sz="1600" dirty="0"/>
              <a:t>; </a:t>
            </a:r>
            <a:br>
              <a:rPr lang="ru-RU" sz="1600" dirty="0"/>
            </a:br>
            <a:r>
              <a:rPr lang="ru-RU" sz="1600" dirty="0"/>
              <a:t>• на выяснение причины или смысла происходящих событий; </a:t>
            </a:r>
            <a:br>
              <a:rPr lang="ru-RU" sz="1600" dirty="0"/>
            </a:br>
            <a:r>
              <a:rPr lang="ru-RU" sz="1600" dirty="0"/>
              <a:t>• на принятие решения и планирование своих действий</a:t>
            </a:r>
            <a:r>
              <a:rPr lang="ru-RU" sz="1600" dirty="0" smtClean="0"/>
              <a:t>.</a:t>
            </a: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0311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5904" y="836712"/>
            <a:ext cx="7812360" cy="1143000"/>
          </a:xfrm>
        </p:spPr>
        <p:txBody>
          <a:bodyPr/>
          <a:lstStyle/>
          <a:p>
            <a:r>
              <a:rPr lang="ru-RU" b="1" dirty="0" smtClean="0"/>
              <a:t>           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200" b="1" dirty="0"/>
              <a:t>Игра «Чем похожи и чем отличаются"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 </a:t>
            </a:r>
            <a:br>
              <a:rPr lang="ru-RU" sz="3600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b="1" dirty="0" smtClean="0"/>
              <a:t>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795455"/>
            <a:ext cx="1741628" cy="1913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17504" y="1586582"/>
            <a:ext cx="6840760" cy="1664766"/>
          </a:xfrm>
        </p:spPr>
        <p:txBody>
          <a:bodyPr/>
          <a:lstStyle/>
          <a:p>
            <a:r>
              <a:rPr lang="ru-RU" sz="1600" dirty="0"/>
              <a:t>Например.</a:t>
            </a:r>
          </a:p>
          <a:p>
            <a:r>
              <a:rPr lang="ru-RU" sz="1600" u="sng" dirty="0"/>
              <a:t>Вопросы первого типа:</a:t>
            </a:r>
            <a:endParaRPr lang="ru-RU" sz="1600" dirty="0"/>
          </a:p>
          <a:p>
            <a:r>
              <a:rPr lang="ru-RU" sz="1600" dirty="0"/>
              <a:t>Как ты думаешь, зачем мама ходит на работу? </a:t>
            </a:r>
            <a:br>
              <a:rPr lang="ru-RU" sz="1600" dirty="0"/>
            </a:br>
            <a:r>
              <a:rPr lang="ru-RU" sz="1600" dirty="0"/>
              <a:t>- … зачем эти люди пришли в ресторан? </a:t>
            </a:r>
            <a:br>
              <a:rPr lang="ru-RU" sz="1600" dirty="0"/>
            </a:br>
            <a:r>
              <a:rPr lang="ru-RU" sz="1600" dirty="0"/>
              <a:t>- … для чего нам нужны книги? </a:t>
            </a:r>
            <a:br>
              <a:rPr lang="ru-RU" sz="1600" dirty="0"/>
            </a:br>
            <a:r>
              <a:rPr lang="ru-RU" sz="1600" dirty="0"/>
              <a:t>- … для чего нам нужны печки и плиты? </a:t>
            </a:r>
            <a:br>
              <a:rPr lang="ru-RU" sz="1600" dirty="0"/>
            </a:br>
            <a:r>
              <a:rPr lang="ru-RU" sz="1600" dirty="0"/>
              <a:t>- … для чего нам нужны ножницы? </a:t>
            </a:r>
            <a:br>
              <a:rPr lang="ru-RU" sz="1600" dirty="0"/>
            </a:br>
            <a:r>
              <a:rPr lang="ru-RU" sz="1600" dirty="0"/>
              <a:t>- … для чего человек спит? </a:t>
            </a:r>
            <a:br>
              <a:rPr lang="ru-RU" sz="1600" dirty="0"/>
            </a:br>
            <a:r>
              <a:rPr lang="ru-RU" sz="1600" dirty="0"/>
              <a:t>- … зачем нам нужен телефон?</a:t>
            </a:r>
          </a:p>
          <a:p>
            <a:r>
              <a:rPr lang="ru-RU" sz="1600" dirty="0"/>
              <a:t> </a:t>
            </a:r>
            <a:r>
              <a:rPr lang="ru-RU" sz="1600" u="sng" dirty="0"/>
              <a:t>Вопросы второго типа:</a:t>
            </a:r>
            <a:endParaRPr lang="ru-RU" sz="1600" dirty="0"/>
          </a:p>
          <a:p>
            <a:r>
              <a:rPr lang="ru-RU" sz="1600" dirty="0"/>
              <a:t>- Почему масло тает на раскаленной сковороде? </a:t>
            </a:r>
            <a:br>
              <a:rPr lang="ru-RU" sz="1600" dirty="0"/>
            </a:br>
            <a:r>
              <a:rPr lang="ru-RU" sz="1600" dirty="0"/>
              <a:t>- Почему вода в холодильнике замерзает? </a:t>
            </a:r>
            <a:br>
              <a:rPr lang="ru-RU" sz="1600" dirty="0"/>
            </a:br>
            <a:r>
              <a:rPr lang="ru-RU" sz="1600" dirty="0"/>
              <a:t>- Почему зимой включают отопление? </a:t>
            </a:r>
            <a:br>
              <a:rPr lang="ru-RU" sz="1600" dirty="0"/>
            </a:br>
            <a:r>
              <a:rPr lang="ru-RU" sz="1600" dirty="0"/>
              <a:t>- Почему предметы падают вниз, а не вверх? </a:t>
            </a:r>
            <a:br>
              <a:rPr lang="ru-RU" sz="1600" dirty="0"/>
            </a:br>
            <a:r>
              <a:rPr lang="ru-RU" sz="1600" dirty="0"/>
              <a:t>- Что требуется для жизни собаке, кошке, рыбке?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endParaRPr lang="ru-RU" sz="1600" dirty="0"/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427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5904" y="836712"/>
            <a:ext cx="7812360" cy="1143000"/>
          </a:xfrm>
        </p:spPr>
        <p:txBody>
          <a:bodyPr/>
          <a:lstStyle/>
          <a:p>
            <a:r>
              <a:rPr lang="ru-RU" b="1" dirty="0" smtClean="0"/>
              <a:t>           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200" b="1" dirty="0"/>
              <a:t>Игра «Чем похожи и чем отличаются"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 </a:t>
            </a:r>
            <a:br>
              <a:rPr lang="ru-RU" sz="3600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b="1" dirty="0" smtClean="0"/>
              <a:t>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7716"/>
            <a:ext cx="1296144" cy="142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u="sng" dirty="0"/>
              <a:t>Вопросы третьего типа:</a:t>
            </a:r>
            <a:endParaRPr lang="ru-RU" sz="1400" dirty="0"/>
          </a:p>
          <a:p>
            <a:r>
              <a:rPr lang="ru-RU" sz="1400" dirty="0"/>
              <a:t>- Мы хотим пригласить на следующее воскресенье гостей. Перечисли все, что мы должны сделать. </a:t>
            </a:r>
            <a:br>
              <a:rPr lang="ru-RU" sz="1400" dirty="0"/>
            </a:br>
            <a:r>
              <a:rPr lang="ru-RU" sz="1400" dirty="0"/>
              <a:t>- Роман пролил варенье на пол. Что ему теперь делать? Как поступить лучше всего? </a:t>
            </a:r>
            <a:br>
              <a:rPr lang="ru-RU" sz="1400" dirty="0"/>
            </a:br>
            <a:r>
              <a:rPr lang="ru-RU" sz="1400" dirty="0"/>
              <a:t>- В очереди за помидорами Коля втиснулся впереди Иришки. Как ей быть? </a:t>
            </a:r>
            <a:br>
              <a:rPr lang="ru-RU" sz="1400" dirty="0"/>
            </a:br>
            <a:r>
              <a:rPr lang="ru-RU" sz="1400" dirty="0"/>
              <a:t>- Леночка пошла гулять и заблудилась. Что ей делать? Перечисли все варианты. А как поступить лучше всего? Что нужно знать, чтобы никогда больше не потеряться? </a:t>
            </a:r>
            <a:br>
              <a:rPr lang="ru-RU" sz="1400" dirty="0"/>
            </a:br>
            <a:r>
              <a:rPr lang="ru-RU" sz="1400" dirty="0"/>
              <a:t>- Как узнать, сколько времени?</a:t>
            </a:r>
          </a:p>
          <a:p>
            <a:r>
              <a:rPr lang="ru-RU" sz="1400" dirty="0"/>
              <a:t>Разнообразить игру можно поочередной сменой ролей: один вопрос задаете вы, второй – ребенок. Выигрывает тот, кто даст больше правильных ответов. Если малыш не уверен в правильности вашего суждения, попросите кого-нибудь со стороны оценить этот ответ. Малыш тоже имеет право сомневаться! И старайтесь это право не подавлять своим авторитетом. </a:t>
            </a:r>
          </a:p>
          <a:p>
            <a:r>
              <a:rPr lang="ru-RU" sz="1400" dirty="0"/>
              <a:t>Наши полезные советы по развитию логического мышления рассчитаны на детей в возрасте от 5 до 7 лет и играют особо важную роль в дошкольной подготовке. Данный тренинг должен проводиться системно, в игровой форме. Обязательное условие игры: увлекательность, доступность, </a:t>
            </a:r>
            <a:r>
              <a:rPr lang="ru-RU" sz="1400" dirty="0" smtClean="0"/>
              <a:t>соревновательность.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381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259730"/>
            <a:ext cx="7812360" cy="1143000"/>
          </a:xfrm>
        </p:spPr>
        <p:txBody>
          <a:bodyPr/>
          <a:lstStyle/>
          <a:p>
            <a:r>
              <a:rPr lang="ru-RU" b="1" dirty="0" smtClean="0"/>
              <a:t>           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4400" dirty="0"/>
              <a:t>Подводим итог</a:t>
            </a:r>
            <a:br>
              <a:rPr lang="ru-RU" sz="4400" dirty="0"/>
            </a:br>
            <a:r>
              <a:rPr lang="ru-RU" sz="3200" dirty="0"/>
              <a:t> </a:t>
            </a:r>
            <a:br>
              <a:rPr lang="ru-RU" sz="32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 </a:t>
            </a:r>
            <a:br>
              <a:rPr lang="ru-RU" sz="3600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b="1" dirty="0" smtClean="0"/>
              <a:t>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1464" y="2780928"/>
            <a:ext cx="6314631" cy="363126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Итак, не бойтесь играть со своим малышом, и тогда с вашей помощью он вырастет действительно высокоразвитым и высокоинтеллектуальным человеком.</a:t>
            </a:r>
          </a:p>
          <a:p>
            <a:pPr marL="0" indent="0" algn="ctr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905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4670"/>
            <a:ext cx="2784121" cy="2090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51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10069046</Template>
  <TotalTime>298</TotalTime>
  <Words>365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Tahoma</vt:lpstr>
      <vt:lpstr>Times New Roman</vt:lpstr>
      <vt:lpstr>10069046</vt:lpstr>
      <vt:lpstr>Полезные рекомендации и игры на развитие логического мышления для детей 5-7 лет  </vt:lpstr>
      <vt:lpstr>             Развиваем логическое  мышление    </vt:lpstr>
      <vt:lpstr>             Игра «Исследователь»   </vt:lpstr>
      <vt:lpstr>             Игра «Чем похожи и чем отличаются"      </vt:lpstr>
      <vt:lpstr>             Игра «Чем похожи и чем отличаются"      </vt:lpstr>
      <vt:lpstr>             Игра «Чем похожи и чем отличаются"      </vt:lpstr>
      <vt:lpstr>             Игра «Чем похожи и чем отличаются"      </vt:lpstr>
      <vt:lpstr>             Подводим итог         </vt:lpstr>
    </vt:vector>
  </TitlesOfParts>
  <Company>URTISI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29</cp:revision>
  <dcterms:created xsi:type="dcterms:W3CDTF">2011-08-18T13:52:20Z</dcterms:created>
  <dcterms:modified xsi:type="dcterms:W3CDTF">2015-05-10T07:38:37Z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