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0" r:id="rId1"/>
  </p:sldMasterIdLst>
  <p:notesMasterIdLst>
    <p:notesMasterId r:id="rId16"/>
  </p:notesMasterIdLst>
  <p:sldIdLst>
    <p:sldId id="282" r:id="rId2"/>
    <p:sldId id="283" r:id="rId3"/>
    <p:sldId id="284" r:id="rId4"/>
    <p:sldId id="285" r:id="rId5"/>
    <p:sldId id="257" r:id="rId6"/>
    <p:sldId id="286" r:id="rId7"/>
    <p:sldId id="265" r:id="rId8"/>
    <p:sldId id="288" r:id="rId9"/>
    <p:sldId id="281" r:id="rId10"/>
    <p:sldId id="276" r:id="rId11"/>
    <p:sldId id="280" r:id="rId12"/>
    <p:sldId id="287" r:id="rId13"/>
    <p:sldId id="263" r:id="rId14"/>
    <p:sldId id="279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22" y="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A2D998B0-48BF-489E-8A3C-94CF5B9C6812}" type="datetimeFigureOut">
              <a:rPr lang="ru-RU"/>
              <a:pPr>
                <a:defRPr/>
              </a:pPr>
              <a:t>19.02.2013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102B30E7-FB10-404B-9174-7B321D7FE0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398595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7412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7EA0DF63-EC75-47CC-9D74-E0E32747E395}" type="slidenum">
              <a:rPr lang="ru-RU" smtClean="0"/>
              <a:pPr eaLnBrk="1" hangingPunct="1">
                <a:defRPr/>
              </a:pPr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8436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50F909C7-50D3-4CB3-8AE3-12EF2EFE7E21}" type="slidenum">
              <a:rPr lang="ru-RU" smtClean="0"/>
              <a:pPr eaLnBrk="1" hangingPunct="1">
                <a:defRPr/>
              </a:pPr>
              <a:t>12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BEABCC-966F-4180-900B-0EFEEE21B05E}" type="datetimeFigureOut">
              <a:rPr lang="ru-RU"/>
              <a:pPr>
                <a:defRPr/>
              </a:pPr>
              <a:t>19.02.2013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807018-E58B-4328-8797-54BD7E1648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867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EE0EDA-95FA-4017-9615-EF3E778CD918}" type="datetimeFigureOut">
              <a:rPr lang="ru-RU"/>
              <a:pPr>
                <a:defRPr/>
              </a:pPr>
              <a:t>19.02.2013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91F6F7-1CCB-45C8-BFEC-CD58DC275E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19041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BA5708-90EB-43DF-BE00-6545149BF695}" type="datetimeFigureOut">
              <a:rPr lang="ru-RU"/>
              <a:pPr>
                <a:defRPr/>
              </a:pPr>
              <a:t>19.02.2013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C1BFF2-5877-4CE5-B7CB-8B6C048BFD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83439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67E71-08BE-44FD-BFA1-16F2F6417CE1}" type="datetimeFigureOut">
              <a:rPr lang="ru-RU"/>
              <a:pPr>
                <a:defRPr/>
              </a:pPr>
              <a:t>19.02.2013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1930C3-4709-4644-A12F-87F796E86C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0015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BFDA35-9C95-4101-87CE-E9FA45B99F06}" type="datetimeFigureOut">
              <a:rPr lang="ru-RU"/>
              <a:pPr>
                <a:defRPr/>
              </a:pPr>
              <a:t>19.02.2013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B60290-91F0-46DE-9EF9-2DA8CE5DD7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9563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B8835E-E91E-4873-889E-D94BF42E4428}" type="datetimeFigureOut">
              <a:rPr lang="ru-RU"/>
              <a:pPr>
                <a:defRPr/>
              </a:pPr>
              <a:t>19.02.2013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52DBB2-FCC7-46BC-9AF2-0849743335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8841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87E6D7-E401-4D60-8558-F2CE09CD57FB}" type="datetimeFigureOut">
              <a:rPr lang="ru-RU"/>
              <a:pPr>
                <a:defRPr/>
              </a:pPr>
              <a:t>19.02.2013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FFDAC0-4B72-457A-8707-36F09DC8BC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1280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DBC2EE-D718-4876-9658-E687A3C0AD45}" type="datetimeFigureOut">
              <a:rPr lang="ru-RU"/>
              <a:pPr>
                <a:defRPr/>
              </a:pPr>
              <a:t>19.02.2013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CA7059-A76B-4F91-9D60-C35339ECA5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8157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E4CCC7-65D6-4D59-B067-E3D00BF33277}" type="datetimeFigureOut">
              <a:rPr lang="ru-RU"/>
              <a:pPr>
                <a:defRPr/>
              </a:pPr>
              <a:t>19.02.2013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1BCF33-FE03-47CC-8BCC-84A3DF5A05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77483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3EB712-14F2-4F26-9889-D50A5CFB745A}" type="datetimeFigureOut">
              <a:rPr lang="ru-RU"/>
              <a:pPr>
                <a:defRPr/>
              </a:pPr>
              <a:t>19.02.2013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485B59-84B3-47E8-83C7-95C0D90FD8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36769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46B988-FC82-43BD-BBE5-A0FA7FD462FE}" type="datetimeFigureOut">
              <a:rPr lang="ru-RU"/>
              <a:pPr>
                <a:defRPr/>
              </a:pPr>
              <a:t>19.02.2013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3581FF-7B17-4CF7-869C-317A95A2D3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948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fld id="{142CF7FB-B2F8-4066-9992-5ADBF76A00EE}" type="datetimeFigureOut">
              <a:rPr lang="ru-RU"/>
              <a:pPr>
                <a:defRPr/>
              </a:pPr>
              <a:t>19.02.2013</a:t>
            </a:fld>
            <a:endParaRPr lang="ru-RU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36C424CC-ADF9-420C-A42A-8955F5DCCE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1" r:id="rId1"/>
    <p:sldLayoutId id="2147483862" r:id="rId2"/>
    <p:sldLayoutId id="2147483863" r:id="rId3"/>
    <p:sldLayoutId id="2147483864" r:id="rId4"/>
    <p:sldLayoutId id="2147483865" r:id="rId5"/>
    <p:sldLayoutId id="2147483866" r:id="rId6"/>
    <p:sldLayoutId id="2147483867" r:id="rId7"/>
    <p:sldLayoutId id="2147483868" r:id="rId8"/>
    <p:sldLayoutId id="2147483869" r:id="rId9"/>
    <p:sldLayoutId id="2147483870" r:id="rId10"/>
    <p:sldLayoutId id="21474838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40;&#1076;&#1084;&#1080;&#1085;&#1080;&#1089;&#1090;&#1088;&#1072;&#1090;&#1086;&#1088;\Desktop\Prosto_novogodnyaya_muzika_-_Novogodnie_igrushki_(get-tune.net).mp3" TargetMode="External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40;&#1076;&#1084;&#1080;&#1085;&#1080;&#1089;&#1090;&#1088;&#1072;&#1090;&#1086;&#1088;\Desktop\uchat_v_shkole.mp3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 descr="C:\Documents and Settings\Администратор\Мои документы\Мои рисунки\1118_1s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228600"/>
            <a:ext cx="8496300" cy="634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71538" y="2285992"/>
            <a:ext cx="6000792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ln>
                  <a:solidFill>
                    <a:srgbClr val="002060"/>
                  </a:solidFill>
                </a:ln>
                <a:solidFill>
                  <a:schemeClr val="bg2">
                    <a:lumMod val="20000"/>
                    <a:lumOff val="80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cs typeface="+mn-cs"/>
              </a:rPr>
              <a:t>Научно-исследовательский институт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604" name="Group 124"/>
          <p:cNvGraphicFramePr>
            <a:graphicFrameLocks noGrp="1"/>
          </p:cNvGraphicFramePr>
          <p:nvPr/>
        </p:nvGraphicFramePr>
        <p:xfrm>
          <a:off x="1116013" y="908050"/>
          <a:ext cx="7345362" cy="5765798"/>
        </p:xfrm>
        <a:graphic>
          <a:graphicData uri="http://schemas.openxmlformats.org/drawingml/2006/table">
            <a:tbl>
              <a:tblPr/>
              <a:tblGrid>
                <a:gridCol w="735012"/>
                <a:gridCol w="733425"/>
                <a:gridCol w="735013"/>
                <a:gridCol w="735012"/>
                <a:gridCol w="733425"/>
                <a:gridCol w="735013"/>
                <a:gridCol w="735012"/>
                <a:gridCol w="733425"/>
                <a:gridCol w="735013"/>
                <a:gridCol w="735012"/>
              </a:tblGrid>
              <a:tr h="85353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5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c</a:t>
                      </a:r>
                      <a:r>
                        <a:rPr kumimoji="0" lang="ru-RU" sz="25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</a:t>
                      </a:r>
                      <a:r>
                        <a:rPr kumimoji="0" lang="ru-RU" sz="2500" b="1" i="1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endParaRPr kumimoji="0" lang="ru-RU" sz="25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175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175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175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175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175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175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175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359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8313" y="188913"/>
            <a:ext cx="8229600" cy="647700"/>
          </a:xfrm>
        </p:spPr>
        <p:txBody>
          <a:bodyPr lIns="0" rIns="0" bIns="0" anchor="b"/>
          <a:lstStyle/>
          <a:p>
            <a:pPr eaLnBrk="1" hangingPunct="1"/>
            <a:r>
              <a:rPr lang="ru-RU" sz="2700" b="1" smtClean="0">
                <a:solidFill>
                  <a:schemeClr val="tx1"/>
                </a:solidFill>
                <a:latin typeface="Arial Black" pitchFamily="34" charset="0"/>
              </a:rPr>
              <a:t>Найдите площадь фигуры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116013" y="908050"/>
            <a:ext cx="15113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2627313" y="908050"/>
            <a:ext cx="1439862" cy="504190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>
            <a:off x="1116013" y="5949950"/>
            <a:ext cx="2951162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H="1">
            <a:off x="1116013" y="908050"/>
            <a:ext cx="0" cy="504190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flipH="1">
            <a:off x="2555875" y="908050"/>
            <a:ext cx="0" cy="50419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Прямоугольный треугольник 56"/>
          <p:cNvSpPr/>
          <p:nvPr/>
        </p:nvSpPr>
        <p:spPr>
          <a:xfrm rot="10800000">
            <a:off x="2627313" y="908050"/>
            <a:ext cx="1441450" cy="5041900"/>
          </a:xfrm>
          <a:prstGeom prst="rtTriangl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4787900" y="1773238"/>
            <a:ext cx="3671888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/>
              <a:t>S </a:t>
            </a:r>
            <a:r>
              <a:rPr lang="ru-RU"/>
              <a:t>прямоугольника</a:t>
            </a:r>
            <a:r>
              <a:rPr lang="ru-RU" sz="2000"/>
              <a:t>=14 см</a:t>
            </a:r>
            <a:r>
              <a:rPr lang="ru-RU" sz="2000" baseline="30000"/>
              <a:t>2</a:t>
            </a:r>
          </a:p>
          <a:p>
            <a:pPr eaLnBrk="1" hangingPunct="1"/>
            <a:endParaRPr lang="ru-RU"/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4787900" y="2492375"/>
            <a:ext cx="3671888" cy="67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/>
              <a:t>S </a:t>
            </a:r>
            <a:r>
              <a:rPr lang="ru-RU"/>
              <a:t>треугольника</a:t>
            </a:r>
            <a:r>
              <a:rPr lang="ru-RU" sz="2000"/>
              <a:t>=7 см</a:t>
            </a:r>
            <a:r>
              <a:rPr lang="ru-RU" sz="2000" baseline="30000"/>
              <a:t>2</a:t>
            </a:r>
          </a:p>
          <a:p>
            <a:pPr eaLnBrk="1" hangingPunct="1"/>
            <a:endParaRPr lang="ru-RU"/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4787900" y="3213100"/>
            <a:ext cx="3671888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/>
              <a:t>S </a:t>
            </a:r>
            <a:r>
              <a:rPr lang="ru-RU"/>
              <a:t>фигуры</a:t>
            </a:r>
            <a:r>
              <a:rPr lang="ru-RU" sz="2000"/>
              <a:t>=14+7=21 см</a:t>
            </a:r>
            <a:r>
              <a:rPr lang="ru-RU" sz="2000" baseline="30000"/>
              <a:t>2</a:t>
            </a:r>
          </a:p>
          <a:p>
            <a:pPr eaLnBrk="1" hangingPunct="1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  <p:bldP spid="31" grpId="0"/>
      <p:bldP spid="32" grpId="0"/>
      <p:bldP spid="3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8313" y="188913"/>
            <a:ext cx="8229600" cy="647700"/>
          </a:xfrm>
        </p:spPr>
        <p:txBody>
          <a:bodyPr lIns="0" rIns="0" bIns="0" anchor="b"/>
          <a:lstStyle/>
          <a:p>
            <a:pPr eaLnBrk="1" hangingPunct="1"/>
            <a:r>
              <a:rPr lang="ru-RU" sz="2700" b="1" smtClean="0">
                <a:solidFill>
                  <a:schemeClr val="tx1"/>
                </a:solidFill>
                <a:latin typeface="Arial Black" pitchFamily="34" charset="0"/>
              </a:rPr>
              <a:t>Найдите площадь фигуры</a:t>
            </a:r>
          </a:p>
        </p:txBody>
      </p:sp>
      <p:graphicFrame>
        <p:nvGraphicFramePr>
          <p:cNvPr id="21617" name="Group 113"/>
          <p:cNvGraphicFramePr>
            <a:graphicFrameLocks noGrp="1"/>
          </p:cNvGraphicFramePr>
          <p:nvPr/>
        </p:nvGraphicFramePr>
        <p:xfrm>
          <a:off x="1116013" y="908050"/>
          <a:ext cx="7343775" cy="5764211"/>
        </p:xfrm>
        <a:graphic>
          <a:graphicData uri="http://schemas.openxmlformats.org/drawingml/2006/table">
            <a:tbl>
              <a:tblPr/>
              <a:tblGrid>
                <a:gridCol w="733425"/>
                <a:gridCol w="735012"/>
                <a:gridCol w="735013"/>
                <a:gridCol w="733425"/>
                <a:gridCol w="735012"/>
                <a:gridCol w="735013"/>
                <a:gridCol w="733425"/>
                <a:gridCol w="735012"/>
                <a:gridCol w="735013"/>
                <a:gridCol w="733425"/>
              </a:tblGrid>
              <a:tr h="7926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5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c</a:t>
                      </a: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</a:t>
                      </a:r>
                      <a:r>
                        <a:rPr kumimoji="0" lang="ru-RU" sz="1600" b="1" i="1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endParaRPr kumimoji="0" lang="ru-RU" sz="16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19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трапеция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015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1593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1593"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1593"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1593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15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6" name="Прямая соединительная линия 5"/>
          <p:cNvCxnSpPr/>
          <p:nvPr/>
        </p:nvCxnSpPr>
        <p:spPr>
          <a:xfrm>
            <a:off x="2555875" y="908050"/>
            <a:ext cx="2232025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>
            <a:endCxn id="33" idx="0"/>
          </p:cNvCxnSpPr>
          <p:nvPr/>
        </p:nvCxnSpPr>
        <p:spPr>
          <a:xfrm>
            <a:off x="4787900" y="908050"/>
            <a:ext cx="720725" cy="1584325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>
            <a:stCxn id="33" idx="0"/>
            <a:endCxn id="19" idx="0"/>
          </p:cNvCxnSpPr>
          <p:nvPr/>
        </p:nvCxnSpPr>
        <p:spPr>
          <a:xfrm flipH="1">
            <a:off x="1835150" y="2492375"/>
            <a:ext cx="3673475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>
            <a:endCxn id="19" idx="0"/>
          </p:cNvCxnSpPr>
          <p:nvPr/>
        </p:nvCxnSpPr>
        <p:spPr>
          <a:xfrm flipH="1">
            <a:off x="1835150" y="908050"/>
            <a:ext cx="720725" cy="1584325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flipH="1">
            <a:off x="2555875" y="908050"/>
            <a:ext cx="0" cy="158432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>
            <a:off x="4787900" y="908050"/>
            <a:ext cx="0" cy="158432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ый треугольник 18"/>
          <p:cNvSpPr/>
          <p:nvPr/>
        </p:nvSpPr>
        <p:spPr>
          <a:xfrm rot="10800000" flipH="1">
            <a:off x="1835150" y="908050"/>
            <a:ext cx="720725" cy="1584325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1116013" y="3284538"/>
            <a:ext cx="2232025" cy="67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/>
              <a:t>I</a:t>
            </a:r>
            <a:r>
              <a:rPr lang="ru-RU" sz="2000"/>
              <a:t> способ</a:t>
            </a:r>
            <a:endParaRPr lang="ru-RU" sz="2000" baseline="30000"/>
          </a:p>
          <a:p>
            <a:pPr eaLnBrk="1" hangingPunct="1"/>
            <a:endParaRPr lang="ru-RU"/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1116013" y="3860800"/>
            <a:ext cx="2951162" cy="67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/>
              <a:t>S </a:t>
            </a:r>
            <a:r>
              <a:rPr lang="ru-RU"/>
              <a:t>прямоуг.</a:t>
            </a:r>
            <a:r>
              <a:rPr lang="ru-RU" sz="2000"/>
              <a:t>=6 см</a:t>
            </a:r>
            <a:r>
              <a:rPr lang="ru-RU" sz="2000" baseline="30000"/>
              <a:t>2</a:t>
            </a:r>
          </a:p>
          <a:p>
            <a:pPr eaLnBrk="1" hangingPunct="1"/>
            <a:endParaRPr lang="ru-RU"/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1116013" y="4581525"/>
            <a:ext cx="2951162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/>
              <a:t>S </a:t>
            </a:r>
            <a:r>
              <a:rPr lang="ru-RU"/>
              <a:t>треугольника</a:t>
            </a:r>
            <a:r>
              <a:rPr lang="ru-RU" sz="2000"/>
              <a:t>=1 см</a:t>
            </a:r>
            <a:r>
              <a:rPr lang="ru-RU" sz="2000" baseline="30000"/>
              <a:t>2</a:t>
            </a:r>
          </a:p>
          <a:p>
            <a:pPr eaLnBrk="1" hangingPunct="1"/>
            <a:endParaRPr lang="ru-RU"/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1116013" y="5300663"/>
            <a:ext cx="2951162" cy="67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/>
              <a:t>S </a:t>
            </a:r>
            <a:r>
              <a:rPr lang="ru-RU"/>
              <a:t>фигуры</a:t>
            </a:r>
            <a:r>
              <a:rPr lang="ru-RU" sz="2000"/>
              <a:t>=6+1*2=8 см</a:t>
            </a:r>
            <a:r>
              <a:rPr lang="ru-RU" sz="2000" baseline="30000"/>
              <a:t>2</a:t>
            </a:r>
          </a:p>
          <a:p>
            <a:pPr eaLnBrk="1" hangingPunct="1"/>
            <a:endParaRPr lang="ru-RU"/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4787900" y="3284538"/>
            <a:ext cx="2232025" cy="67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/>
              <a:t>II</a:t>
            </a:r>
            <a:r>
              <a:rPr lang="ru-RU" sz="2000"/>
              <a:t> способ</a:t>
            </a:r>
            <a:endParaRPr lang="ru-RU" sz="2000" baseline="30000"/>
          </a:p>
          <a:p>
            <a:pPr eaLnBrk="1" hangingPunct="1"/>
            <a:endParaRPr lang="ru-RU"/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4787900" y="3933825"/>
            <a:ext cx="2952750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/>
              <a:t>S </a:t>
            </a:r>
            <a:r>
              <a:rPr lang="ru-RU"/>
              <a:t>прямоуг.</a:t>
            </a:r>
            <a:r>
              <a:rPr lang="ru-RU" sz="2000"/>
              <a:t>=</a:t>
            </a:r>
            <a:r>
              <a:rPr lang="en-US" sz="2000"/>
              <a:t>10</a:t>
            </a:r>
            <a:r>
              <a:rPr lang="ru-RU" sz="2000"/>
              <a:t> см</a:t>
            </a:r>
            <a:r>
              <a:rPr lang="ru-RU" sz="2000" baseline="30000"/>
              <a:t>2</a:t>
            </a:r>
          </a:p>
          <a:p>
            <a:pPr eaLnBrk="1" hangingPunct="1"/>
            <a:endParaRPr lang="ru-RU"/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4787900" y="4581525"/>
            <a:ext cx="2952750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/>
              <a:t>S </a:t>
            </a:r>
            <a:r>
              <a:rPr lang="ru-RU"/>
              <a:t>треугольника</a:t>
            </a:r>
            <a:r>
              <a:rPr lang="ru-RU" sz="2000"/>
              <a:t>=1 см</a:t>
            </a:r>
            <a:r>
              <a:rPr lang="ru-RU" sz="2000" baseline="30000"/>
              <a:t>2</a:t>
            </a:r>
          </a:p>
          <a:p>
            <a:pPr eaLnBrk="1" hangingPunct="1"/>
            <a:endParaRPr lang="ru-RU"/>
          </a:p>
        </p:txBody>
      </p:sp>
      <p:sp>
        <p:nvSpPr>
          <p:cNvPr id="33" name="Прямоугольный треугольник 32"/>
          <p:cNvSpPr/>
          <p:nvPr/>
        </p:nvSpPr>
        <p:spPr>
          <a:xfrm rot="10800000">
            <a:off x="4787900" y="908050"/>
            <a:ext cx="720725" cy="1584325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4787900" y="5300663"/>
            <a:ext cx="2952750" cy="67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/>
              <a:t>S </a:t>
            </a:r>
            <a:r>
              <a:rPr lang="ru-RU"/>
              <a:t>фигуры</a:t>
            </a:r>
            <a:r>
              <a:rPr lang="ru-RU" sz="2000"/>
              <a:t>=</a:t>
            </a:r>
            <a:r>
              <a:rPr lang="en-US" sz="2000"/>
              <a:t>10-1*2</a:t>
            </a:r>
            <a:r>
              <a:rPr lang="ru-RU" sz="2000"/>
              <a:t>=8 см</a:t>
            </a:r>
            <a:r>
              <a:rPr lang="ru-RU" sz="2000" baseline="30000"/>
              <a:t>2</a:t>
            </a:r>
          </a:p>
          <a:p>
            <a:pPr eaLnBrk="1" hangingPunct="1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1" grpId="0"/>
      <p:bldP spid="22" grpId="0"/>
      <p:bldP spid="28" grpId="0"/>
      <p:bldP spid="29" grpId="0"/>
      <p:bldP spid="30" grpId="0"/>
      <p:bldP spid="31" grpId="0"/>
      <p:bldP spid="32" grpId="0"/>
      <p:bldP spid="33" grpId="0" animBg="1"/>
      <p:bldP spid="3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3" descr="C:\Documents and Settings\Администратор\Мои документы\Мои рисунки\1118_1s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228600"/>
            <a:ext cx="8496300" cy="634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71538" y="2285992"/>
            <a:ext cx="6000792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ln>
                  <a:solidFill>
                    <a:srgbClr val="002060"/>
                  </a:solidFill>
                </a:ln>
                <a:solidFill>
                  <a:schemeClr val="bg2">
                    <a:lumMod val="20000"/>
                    <a:lumOff val="80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cs typeface="+mn-cs"/>
              </a:rPr>
              <a:t>Научно-исследовательский институт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8313" y="0"/>
            <a:ext cx="8229600" cy="1143000"/>
          </a:xfrm>
        </p:spPr>
        <p:txBody>
          <a:bodyPr lIns="0" rIns="0" bIns="0" anchor="b"/>
          <a:lstStyle/>
          <a:p>
            <a:pPr eaLnBrk="1" hangingPunct="1"/>
            <a:r>
              <a:rPr lang="ru-RU" sz="4600" b="1" smtClean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>Домашнее задание</a:t>
            </a:r>
            <a:endParaRPr lang="ru-RU" smtClean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14339" name="Содержимое 2"/>
          <p:cNvSpPr>
            <a:spLocks noGrp="1"/>
          </p:cNvSpPr>
          <p:nvPr>
            <p:ph idx="4294967295"/>
          </p:nvPr>
        </p:nvSpPr>
        <p:spPr>
          <a:xfrm>
            <a:off x="0" y="2205038"/>
            <a:ext cx="5400675" cy="216058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4100" smtClean="0"/>
              <a:t>	</a:t>
            </a:r>
            <a:r>
              <a:rPr lang="ru-RU" sz="3600" smtClean="0"/>
              <a:t>Найти площадь изображенной фигуры,</a:t>
            </a:r>
            <a:r>
              <a:rPr lang="en-US" sz="3600" smtClean="0"/>
              <a:t> </a:t>
            </a:r>
            <a:r>
              <a:rPr lang="ru-RU" sz="3600" smtClean="0"/>
              <a:t>используя свойство площадей</a:t>
            </a:r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13" y="1143000"/>
            <a:ext cx="4232275" cy="528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rosto_novogodnyaya_muzika_-_Novogodnie_igrushki_(get-tune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78425"/>
            <a:ext cx="1258888" cy="167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5288" y="2205038"/>
            <a:ext cx="8229600" cy="1443037"/>
          </a:xfrm>
        </p:spPr>
        <p:txBody>
          <a:bodyPr lIns="0" rIns="0" bIns="0" anchor="b"/>
          <a:lstStyle/>
          <a:p>
            <a:pPr eaLnBrk="1" hangingPunct="1"/>
            <a:r>
              <a:rPr lang="ru-RU" sz="6900" smtClean="0">
                <a:solidFill>
                  <a:schemeClr val="tx1"/>
                </a:solidFill>
                <a:latin typeface="Comic Sans MS" pitchFamily="66" charset="0"/>
              </a:rPr>
              <a:t>Спасибо за урок!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75" y="142875"/>
            <a:ext cx="7572375" cy="49244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cs typeface="+mn-cs"/>
              </a:rPr>
              <a:t>Египет</a:t>
            </a:r>
            <a:endParaRPr lang="ru-RU" dirty="0">
              <a:cs typeface="+mn-cs"/>
            </a:endParaRPr>
          </a:p>
          <a:p>
            <a:pPr algn="just">
              <a:defRPr/>
            </a:pPr>
            <a:r>
              <a:rPr lang="ru-RU" sz="1850" dirty="0">
                <a:cs typeface="+mn-cs"/>
              </a:rPr>
              <a:t>В древнейшие времена египтяне, приступая к постройке пирамиды, дворца или обыкновенного дома, сначала отмечали направление сторон горизонта. В строительстве очень важно было знать площадь участка, отведенного под застройку. Для этого древние египтяне использовали особый треугольник, у которого были фиксированные длины сторон.</a:t>
            </a:r>
          </a:p>
          <a:p>
            <a:pPr algn="just">
              <a:defRPr/>
            </a:pPr>
            <a:r>
              <a:rPr lang="ru-RU" sz="1850" dirty="0">
                <a:cs typeface="+mn-cs"/>
              </a:rPr>
              <a:t>Занимались измерениями особые специалисты, их называли "</a:t>
            </a:r>
            <a:r>
              <a:rPr lang="ru-RU" sz="1850" dirty="0" err="1">
                <a:cs typeface="+mn-cs"/>
              </a:rPr>
              <a:t>натягивателями</a:t>
            </a:r>
            <a:r>
              <a:rPr lang="ru-RU" sz="1850" dirty="0">
                <a:cs typeface="+mn-cs"/>
              </a:rPr>
              <a:t> веревки". Они брали длинную веревку, делили ее узелками (расстояние между ними равно одному локтю фараона) на двенадцать частей, а концы ее связывали. Затем вбивали колышки, натягивали веревку так, чтобы образовался треугольник, у которого одна сторона имела три части, другая четыре, а третья - пять. Получался прямоугольный треугольник и именно площадь они принимали за эталон, если пользовались одной и той же веревкой. </a:t>
            </a:r>
          </a:p>
          <a:p>
            <a:pPr>
              <a:defRPr/>
            </a:pPr>
            <a:endParaRPr lang="ru-RU" sz="1850" dirty="0">
              <a:cs typeface="+mn-cs"/>
            </a:endParaRPr>
          </a:p>
        </p:txBody>
      </p:sp>
      <p:pic>
        <p:nvPicPr>
          <p:cNvPr id="25602" name="Picture 2" descr="C:\Documents and Settings\Администратор\Мои документы\Мои рисунки\Piramidi_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063" y="4714875"/>
            <a:ext cx="2652712" cy="19018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5603" name="Picture 3" descr="C:\Documents and Settings\Администратор\Мои документы\Мои рисунки\babcb99a2693fef734cf38ec5cd6401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0" y="4714875"/>
            <a:ext cx="2547938" cy="19113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5604" name="Picture 4" descr="C:\Documents and Settings\Администратор\Мои документы\Мои рисунки\38772984_lu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4714875"/>
            <a:ext cx="2571750" cy="19288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7" name="Picture 3" descr="C:\Documents and Settings\Администратор\Мои документы\Мои рисунки\Вавилон 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50" y="3214688"/>
            <a:ext cx="2786063" cy="200183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6630" name="Picture 6" descr="C:\Documents and Settings\Администратор\Мои документы\Мои рисунки\64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8938" y="4000500"/>
            <a:ext cx="3305175" cy="22145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100" name="TextBox 1"/>
          <p:cNvSpPr txBox="1">
            <a:spLocks noChangeArrowheads="1"/>
          </p:cNvSpPr>
          <p:nvPr/>
        </p:nvSpPr>
        <p:spPr bwMode="auto">
          <a:xfrm>
            <a:off x="428625" y="214313"/>
            <a:ext cx="8501063" cy="314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b="1"/>
              <a:t>Вавилон</a:t>
            </a:r>
            <a:endParaRPr lang="ru-RU"/>
          </a:p>
          <a:p>
            <a:pPr algn="just" eaLnBrk="1" hangingPunct="1"/>
            <a:r>
              <a:rPr lang="ru-RU"/>
              <a:t>Жители города Вавилон писали на глиняных плитках, которые в большом количестве находят при раскопках. В табличках даны способы решения практических задач, связанных с земледелием, строительством и торговлей.</a:t>
            </a:r>
          </a:p>
          <a:p>
            <a:pPr algn="just" eaLnBrk="1" hangingPunct="1"/>
            <a:r>
              <a:rPr lang="ru-RU"/>
              <a:t>Приведем пример, взятый с одной из табличек периода царствования Хаммурапи. «Площадь </a:t>
            </a:r>
            <a:r>
              <a:rPr lang="ru-RU" i="1"/>
              <a:t>А,</a:t>
            </a:r>
            <a:r>
              <a:rPr lang="ru-RU"/>
              <a:t> состоящая из суммы двух квадратов, составляет 1000. Сторона одного из квадратов составляет   стороны другого квадрата, уменьшенной на 10. Каковы стороны квадратов?»  </a:t>
            </a:r>
          </a:p>
          <a:p>
            <a:pPr algn="just" eaLnBrk="1" hangingPunct="1"/>
            <a:r>
              <a:rPr lang="ru-RU"/>
              <a:t>Тексты глиняных табличек вавилонян содержат правила для вычисления площадей простых прямолинейных фигур и для объемов простых тел. </a:t>
            </a:r>
          </a:p>
          <a:p>
            <a:pPr eaLnBrk="1" hangingPunct="1"/>
            <a:endParaRPr lang="ru-RU"/>
          </a:p>
        </p:txBody>
      </p:sp>
      <p:pic>
        <p:nvPicPr>
          <p:cNvPr id="26626" name="Picture 2" descr="C:\Documents and Settings\Администратор\Мои документы\Мои рисунки\BabylonPalac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43438"/>
            <a:ext cx="3003550" cy="20113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1"/>
          <p:cNvSpPr txBox="1">
            <a:spLocks noChangeArrowheads="1"/>
          </p:cNvSpPr>
          <p:nvPr/>
        </p:nvSpPr>
        <p:spPr bwMode="auto">
          <a:xfrm>
            <a:off x="214313" y="214313"/>
            <a:ext cx="8715375" cy="397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b="1"/>
              <a:t>Китай</a:t>
            </a:r>
            <a:endParaRPr lang="ru-RU"/>
          </a:p>
          <a:p>
            <a:pPr algn="just" eaLnBrk="1" hangingPunct="1"/>
            <a:r>
              <a:rPr lang="ru-RU"/>
              <a:t>Самое древнее китайское математико-астрономическое сочинение, написанное около 1100 г. до н.э., в первой главе содержит предложения, относящиеся к прямоугольному треугольнику, среди которых — и теорема Пифагора. </a:t>
            </a:r>
          </a:p>
          <a:p>
            <a:pPr algn="just" eaLnBrk="1" hangingPunct="1"/>
            <a:r>
              <a:rPr lang="ru-RU"/>
              <a:t>В трактате «Математика в девяти книгах» первая книга названа «Измерение полей» и содержит задачи на вычисление площадей земельных участков различной геометрической формы. Среди приведенных фигур имеются треугольники, трапеции, прямоугольники, круги, круговые сегменты, сектора и кольца. Правила вычисления площадей прямолинейных фигур в основном совпадают с современными, но терминология еще несовершенна: вместо понятия «трапеция» употребляется название «косое поле», вместо «сегмента» — «поле в виде лука» и т.д.</a:t>
            </a:r>
          </a:p>
          <a:p>
            <a:pPr eaLnBrk="1" hangingPunct="1"/>
            <a:endParaRPr lang="ru-RU"/>
          </a:p>
        </p:txBody>
      </p:sp>
      <p:pic>
        <p:nvPicPr>
          <p:cNvPr id="27650" name="Picture 2" descr="C:\Documents and Settings\Администратор\Мои документы\Мои рисунки\x_dbfa3c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678" y="3857628"/>
            <a:ext cx="2857520" cy="2143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1" name="Picture 3" descr="C:\Documents and Settings\Администратор\Мои документы\Мои рисунки\2789324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2198" y="4643446"/>
            <a:ext cx="2857487" cy="20728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2" name="Picture 4" descr="C:\Documents and Settings\Администратор\Мои документы\Мои рисунки\1312935408_237772196_1----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4643446"/>
            <a:ext cx="2998782" cy="20007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Содержимое 3"/>
          <p:cNvSpPr>
            <a:spLocks noGrp="1"/>
          </p:cNvSpPr>
          <p:nvPr>
            <p:ph idx="4294967295"/>
          </p:nvPr>
        </p:nvSpPr>
        <p:spPr>
          <a:xfrm>
            <a:off x="-900113" y="260350"/>
            <a:ext cx="9144001" cy="2379663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8100" b="1" i="1" smtClean="0">
                <a:latin typeface="Arial Black" pitchFamily="34" charset="0"/>
              </a:rPr>
              <a:t>  </a:t>
            </a:r>
            <a:endParaRPr lang="ru-RU" sz="3600" b="1" i="1" smtClean="0">
              <a:latin typeface="Arial Black" pitchFamily="34" charset="0"/>
            </a:endParaRPr>
          </a:p>
        </p:txBody>
      </p:sp>
      <p:sp>
        <p:nvSpPr>
          <p:cNvPr id="6147" name="Прямоугольник 2"/>
          <p:cNvSpPr>
            <a:spLocks noChangeArrowheads="1"/>
          </p:cNvSpPr>
          <p:nvPr/>
        </p:nvSpPr>
        <p:spPr bwMode="auto">
          <a:xfrm>
            <a:off x="3143250" y="1857375"/>
            <a:ext cx="5783263" cy="319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>
              <a:lnSpc>
                <a:spcPct val="90000"/>
              </a:lnSpc>
            </a:pPr>
            <a:r>
              <a:rPr lang="ru-RU" sz="2800" b="1"/>
              <a:t>«Кто с детских лет занимается математикой, тот развивает внимание, тренирует свой мозг, свою волю, воспитывает настойчивость и упорство в достижении цели» </a:t>
            </a:r>
          </a:p>
          <a:p>
            <a:pPr algn="r">
              <a:lnSpc>
                <a:spcPct val="90000"/>
              </a:lnSpc>
            </a:pPr>
            <a:endParaRPr lang="ru-RU" sz="2800" b="1"/>
          </a:p>
          <a:p>
            <a:pPr algn="r">
              <a:lnSpc>
                <a:spcPct val="90000"/>
              </a:lnSpc>
            </a:pPr>
            <a:r>
              <a:rPr lang="ru-RU" sz="2800" b="1"/>
              <a:t>А. И. Маркушевич</a:t>
            </a:r>
          </a:p>
        </p:txBody>
      </p:sp>
      <p:pic>
        <p:nvPicPr>
          <p:cNvPr id="5122" name="Picture 2" descr="http://www.lanbook.com/images/authors/Markushevich_A.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1" y="1214422"/>
            <a:ext cx="3050161" cy="40719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8" name="Picture 6" descr="C:\Documents and Settings\Администратор\Мои документы\Мои рисунки\ontheground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813" y="4000500"/>
            <a:ext cx="3571875" cy="26781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8675" name="Picture 3" descr="C:\Documents and Settings\Администратор\Мои документы\Мои рисунки\mars6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0688" y="214313"/>
            <a:ext cx="3429000" cy="25717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8676" name="Picture 4" descr="C:\Documents and Settings\Администратор\Мои документы\Мои рисунки\noctislabyrinthus_globe50_1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4071938"/>
            <a:ext cx="3571875" cy="25590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8674" name="Picture 2" descr="C:\Documents and Settings\Администратор\Мои документы\Мои рисунки\s51444326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214313"/>
            <a:ext cx="3870325" cy="25717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8677" name="Picture 5" descr="C:\Documents and Settings\Администратор\Мои документы\Мои рисунки\nauka_i_zhizn_1984_02.preview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40" y="1214422"/>
            <a:ext cx="2333625" cy="381000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795338"/>
            <a:ext cx="8281987" cy="5888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357290" y="2000240"/>
            <a:ext cx="6489467" cy="132343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80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+mn-cs"/>
              </a:rPr>
              <a:t>Физминутка</a:t>
            </a:r>
            <a:endParaRPr lang="ru-RU" sz="8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+mn-cs"/>
            </a:endParaRPr>
          </a:p>
        </p:txBody>
      </p:sp>
      <p:pic>
        <p:nvPicPr>
          <p:cNvPr id="2" name="uchat_v_shkol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13" y="4271963"/>
            <a:ext cx="1290637" cy="178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 descr="envelope"/>
          <p:cNvPicPr>
            <a:picLocks noGrp="1" noChangeAspect="1" noChangeArrowheads="1"/>
          </p:cNvPicPr>
          <p:nvPr>
            <p:ph type="subTitle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786438" y="214313"/>
            <a:ext cx="2928937" cy="2516187"/>
          </a:xfrm>
        </p:spPr>
      </p:pic>
      <p:sp>
        <p:nvSpPr>
          <p:cNvPr id="17409" name="Rectangle 2"/>
          <p:cNvSpPr>
            <a:spLocks noGrp="1"/>
          </p:cNvSpPr>
          <p:nvPr>
            <p:ph type="ctrTitle"/>
          </p:nvPr>
        </p:nvSpPr>
        <p:spPr>
          <a:xfrm>
            <a:off x="5857884" y="642918"/>
            <a:ext cx="2786082" cy="1750077"/>
          </a:xfrm>
          <a:ln>
            <a:miter lim="800000"/>
            <a:headEnd/>
            <a:tailEnd/>
          </a:ln>
          <a:extLst/>
        </p:spPr>
        <p:txBody>
          <a:bodyPr lIns="0" rIns="0" bIns="0" anchor="b"/>
          <a:lstStyle/>
          <a:p>
            <a:pPr eaLnBrk="1" hangingPunct="1">
              <a:defRPr/>
            </a:pPr>
            <a:r>
              <a:rPr lang="ru-RU" sz="3600" b="1" dirty="0">
                <a:ln>
                  <a:solidFill>
                    <a:schemeClr val="tx1"/>
                  </a:solidFill>
                </a:ln>
                <a:solidFill>
                  <a:schemeClr val="accent3">
                    <a:lumMod val="85000"/>
                  </a:schemeClr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Письмо </a:t>
            </a:r>
            <a:r>
              <a:rPr lang="ru-RU" sz="3600" b="1" dirty="0" smtClean="0">
                <a:ln>
                  <a:solidFill>
                    <a:schemeClr val="tx1"/>
                  </a:solidFill>
                </a:ln>
                <a:solidFill>
                  <a:schemeClr val="accent3">
                    <a:lumMod val="85000"/>
                  </a:schemeClr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      от ученика      5 </a:t>
            </a:r>
            <a:r>
              <a:rPr lang="ru-RU" sz="3600" b="1" dirty="0">
                <a:ln>
                  <a:solidFill>
                    <a:schemeClr val="tx1"/>
                  </a:solidFill>
                </a:ln>
                <a:solidFill>
                  <a:schemeClr val="accent3">
                    <a:lumMod val="85000"/>
                  </a:schemeClr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класса</a:t>
            </a:r>
          </a:p>
        </p:txBody>
      </p:sp>
      <p:sp>
        <p:nvSpPr>
          <p:cNvPr id="5" name="Rectangle 2"/>
          <p:cNvSpPr txBox="1">
            <a:spLocks/>
          </p:cNvSpPr>
          <p:nvPr/>
        </p:nvSpPr>
        <p:spPr bwMode="auto">
          <a:xfrm>
            <a:off x="4000496" y="3071810"/>
            <a:ext cx="4857784" cy="2857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rIns="0" bIns="0" anchor="b"/>
          <a:lstStyle/>
          <a:p>
            <a:pPr algn="ctr">
              <a:defRPr/>
            </a:pPr>
            <a:r>
              <a:rPr lang="ru-RU" sz="4000" b="1" kern="0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+mj-lt"/>
                <a:ea typeface="+mj-ea"/>
                <a:cs typeface="+mj-cs"/>
              </a:rPr>
              <a:t>«Площадь всей фигуры равна сумме площадей ее частей»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500042"/>
            <a:ext cx="3643339" cy="49044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7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923</TotalTime>
  <Words>412</Words>
  <Application>Microsoft Office PowerPoint</Application>
  <PresentationFormat>Экран (4:3)</PresentationFormat>
  <Paragraphs>41</Paragraphs>
  <Slides>14</Slides>
  <Notes>2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Arial Black</vt:lpstr>
      <vt:lpstr>Times New Roman</vt:lpstr>
      <vt:lpstr>Comic Sans MS</vt:lpstr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Письмо        от ученика      5 класса</vt:lpstr>
      <vt:lpstr>Найдите площадь фигуры</vt:lpstr>
      <vt:lpstr>Найдите площадь фигуры</vt:lpstr>
      <vt:lpstr>Презентация PowerPoint</vt:lpstr>
      <vt:lpstr>Домашнее задание</vt:lpstr>
      <vt:lpstr>Спасибо за урок!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08.12</dc:title>
  <dc:creator>Admin</dc:creator>
  <cp:lastModifiedBy>User</cp:lastModifiedBy>
  <cp:revision>168</cp:revision>
  <dcterms:created xsi:type="dcterms:W3CDTF">2010-12-04T14:26:00Z</dcterms:created>
  <dcterms:modified xsi:type="dcterms:W3CDTF">2013-02-19T08:11:33Z</dcterms:modified>
</cp:coreProperties>
</file>