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62" r:id="rId4"/>
    <p:sldId id="264" r:id="rId5"/>
    <p:sldId id="265" r:id="rId6"/>
    <p:sldId id="261" r:id="rId7"/>
    <p:sldId id="260" r:id="rId8"/>
    <p:sldId id="257" r:id="rId9"/>
    <p:sldId id="267" r:id="rId10"/>
    <p:sldId id="263" r:id="rId11"/>
    <p:sldId id="259" r:id="rId12"/>
    <p:sldId id="266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5B194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307" autoAdjust="0"/>
    <p:restoredTop sz="94660"/>
  </p:normalViewPr>
  <p:slideViewPr>
    <p:cSldViewPr>
      <p:cViewPr varScale="1">
        <p:scale>
          <a:sx n="68" d="100"/>
          <a:sy n="68" d="100"/>
        </p:scale>
        <p:origin x="-4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80099-CEFB-4271-B0AD-BB9C32A99361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F1769-D7C2-4E12-8F60-8CBFB7E2A0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CE613-02F7-46F9-BDD9-CC20114EBC1E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750EE-D391-436F-B1CF-468A253FBF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2EEDF-3F48-4FD3-BF65-A6BC95C62116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D17AE-AD90-41EE-BB53-F0678E8233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CE25F-EC91-4D7D-A71A-0E2EA8FD5773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5BE26-56B9-43AF-ADF4-563D2B2A63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13095-1D76-410A-AB65-930DDE38C2AC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41DE1-A5FB-4D69-B588-4E1B07B581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A1581-9BF0-4FC3-B8B0-150462D6364C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A1E75-F6AB-4439-97C8-2E62CAF12D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95FD9-0019-4183-886F-95FD483DACA2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4CD9D-7CBB-41D1-9F45-5826BC4203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BA32C-DD52-49A3-85D0-EF6718CD4E6A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18F5B-DF31-49A1-ACC2-000B6F6C4D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D9250-92BB-4A51-986F-6FA87A4BBD72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AA055-F3A1-4B9B-8813-8614A2DAB5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A4F0C-402B-4C4E-8009-FC18759882D5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4E499-D6C0-4299-A289-0C6AAB3BE0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8575F-9E79-485B-A168-E48608DA9E34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8B4B4-F5FE-4F47-A3D1-133831444E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4D88284-ECC0-440B-BA4D-8C3CDF7EDE98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4AB725F-6969-4A56-A9D0-2C33A665E6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44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70" y="1018925"/>
            <a:ext cx="7135913" cy="1112906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913" y="2349500"/>
            <a:ext cx="6400800" cy="1800225"/>
          </a:xfrm>
        </p:spPr>
        <p:txBody>
          <a:bodyPr>
            <a:noAutofit/>
          </a:bodyPr>
          <a:lstStyle/>
          <a:p>
            <a:pPr algn="l"/>
            <a:r>
              <a:rPr lang="ru-RU" sz="4800" b="1" i="1" smtClean="0">
                <a:solidFill>
                  <a:srgbClr val="CC0000"/>
                </a:solidFill>
              </a:rPr>
              <a:t>   </a:t>
            </a:r>
            <a:r>
              <a:rPr lang="ru-RU" sz="4800" b="1" i="1" smtClean="0">
                <a:solidFill>
                  <a:srgbClr val="5B1940"/>
                </a:solidFill>
              </a:rPr>
              <a:t>«РОССИЯ И КРЫМ.</a:t>
            </a:r>
          </a:p>
          <a:p>
            <a:pPr algn="l"/>
            <a:r>
              <a:rPr lang="ru-RU" sz="4800" b="1" i="1" smtClean="0">
                <a:solidFill>
                  <a:srgbClr val="5B1940"/>
                </a:solidFill>
              </a:rPr>
              <a:t>      МЫ - ВМЕСТЕ»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692275" y="1700213"/>
            <a:ext cx="568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1547813" y="1268413"/>
            <a:ext cx="6048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900113" y="1989138"/>
            <a:ext cx="72723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250825" y="989013"/>
            <a:ext cx="8894763" cy="559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endParaRPr lang="ru-RU"/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>
                <a:solidFill>
                  <a:srgbClr val="000000"/>
                </a:solidFill>
              </a:rPr>
              <a:t>Как назывался Крым в древние века?  ( Таврика )</a:t>
            </a:r>
          </a:p>
          <a:p>
            <a:pPr marL="342900" indent="-342900">
              <a:spcBef>
                <a:spcPct val="50000"/>
              </a:spcBef>
            </a:pPr>
            <a:r>
              <a:rPr lang="ru-RU">
                <a:solidFill>
                  <a:srgbClr val="000000"/>
                </a:solidFill>
              </a:rPr>
              <a:t>2. Назовите город, который долгое время был столицей Крымского ханства? ( Бахчисарай )</a:t>
            </a:r>
          </a:p>
          <a:p>
            <a:pPr marL="342900" indent="-342900">
              <a:spcBef>
                <a:spcPct val="50000"/>
              </a:spcBef>
            </a:pPr>
            <a:r>
              <a:rPr lang="ru-RU">
                <a:solidFill>
                  <a:srgbClr val="000000"/>
                </a:solidFill>
              </a:rPr>
              <a:t>3. По какому дереву определяют, какой будет зима? ( по кизилу )</a:t>
            </a:r>
          </a:p>
          <a:p>
            <a:pPr marL="342900" indent="-342900">
              <a:spcBef>
                <a:spcPct val="50000"/>
              </a:spcBef>
            </a:pPr>
            <a:r>
              <a:rPr lang="ru-RU">
                <a:solidFill>
                  <a:srgbClr val="000000"/>
                </a:solidFill>
              </a:rPr>
              <a:t>4. Город боевой русской славы в Крыму.( Севастополь )</a:t>
            </a:r>
          </a:p>
          <a:p>
            <a:pPr marL="342900" indent="-342900">
              <a:spcBef>
                <a:spcPct val="50000"/>
              </a:spcBef>
            </a:pPr>
            <a:r>
              <a:rPr lang="ru-RU">
                <a:solidFill>
                  <a:srgbClr val="000000"/>
                </a:solidFill>
              </a:rPr>
              <a:t>5. Что в переводе означает название города Симферополь? ( Город-</a:t>
            </a:r>
          </a:p>
          <a:p>
            <a:pPr marL="342900" indent="-342900">
              <a:spcBef>
                <a:spcPct val="50000"/>
              </a:spcBef>
            </a:pPr>
            <a:r>
              <a:rPr lang="ru-RU">
                <a:solidFill>
                  <a:srgbClr val="000000"/>
                </a:solidFill>
              </a:rPr>
              <a:t>собиратель )</a:t>
            </a:r>
          </a:p>
          <a:p>
            <a:pPr marL="342900" indent="-342900">
              <a:spcBef>
                <a:spcPct val="50000"/>
              </a:spcBef>
            </a:pPr>
            <a:r>
              <a:rPr lang="ru-RU">
                <a:solidFill>
                  <a:srgbClr val="000000"/>
                </a:solidFill>
              </a:rPr>
              <a:t>6. Какой крымский город в Крыму назывался Кафа?  (Феодосия)</a:t>
            </a:r>
          </a:p>
          <a:p>
            <a:pPr marL="342900" indent="-342900">
              <a:spcBef>
                <a:spcPct val="50000"/>
              </a:spcBef>
            </a:pPr>
            <a:r>
              <a:rPr lang="ru-RU">
                <a:solidFill>
                  <a:srgbClr val="000000"/>
                </a:solidFill>
              </a:rPr>
              <a:t>7. Назовите художника, мариниста, жившего в Восточном Крыму? (Айвазовский)</a:t>
            </a:r>
          </a:p>
          <a:p>
            <a:pPr marL="342900" indent="-342900">
              <a:spcBef>
                <a:spcPct val="50000"/>
              </a:spcBef>
            </a:pPr>
            <a:r>
              <a:rPr lang="ru-RU">
                <a:solidFill>
                  <a:srgbClr val="000000"/>
                </a:solidFill>
              </a:rPr>
              <a:t>8. Кто автор этих строк: «Волшебный край! Очей отрада!» ? ( А.С.Пушкин ) </a:t>
            </a:r>
          </a:p>
          <a:p>
            <a:pPr marL="342900" indent="-342900">
              <a:spcBef>
                <a:spcPct val="50000"/>
              </a:spcBef>
            </a:pPr>
            <a:r>
              <a:rPr lang="ru-RU">
                <a:solidFill>
                  <a:srgbClr val="000000"/>
                </a:solidFill>
              </a:rPr>
              <a:t>9. Как называется легенда о мастере, заставившем плакать камень? </a:t>
            </a:r>
          </a:p>
          <a:p>
            <a:pPr marL="342900" indent="-342900">
              <a:spcBef>
                <a:spcPct val="50000"/>
              </a:spcBef>
            </a:pPr>
            <a:r>
              <a:rPr lang="ru-RU">
                <a:solidFill>
                  <a:srgbClr val="000000"/>
                </a:solidFill>
              </a:rPr>
              <a:t>( «Фонтан слез» )</a:t>
            </a:r>
          </a:p>
          <a:p>
            <a:pPr marL="342900" indent="-342900">
              <a:spcBef>
                <a:spcPct val="50000"/>
              </a:spcBef>
            </a:pPr>
            <a:r>
              <a:rPr lang="ru-RU">
                <a:solidFill>
                  <a:srgbClr val="000000"/>
                </a:solidFill>
              </a:rPr>
              <a:t>10. Международный детский лагерь на Южном берегу полуострова. ( «Артек»)</a:t>
            </a:r>
          </a:p>
        </p:txBody>
      </p:sp>
      <p:sp>
        <p:nvSpPr>
          <p:cNvPr id="21521" name="AutoShape 17"/>
          <p:cNvSpPr>
            <a:spLocks noChangeArrowheads="1"/>
          </p:cNvSpPr>
          <p:nvPr/>
        </p:nvSpPr>
        <p:spPr bwMode="auto">
          <a:xfrm>
            <a:off x="1187450" y="260350"/>
            <a:ext cx="6337300" cy="1008063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2843213" y="476250"/>
            <a:ext cx="3671887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i="1">
                <a:solidFill>
                  <a:srgbClr val="5B1940"/>
                </a:solidFill>
                <a:latin typeface="Times New Roman" pitchFamily="18" charset="0"/>
              </a:rPr>
              <a:t>ВИКТОРИНА</a:t>
            </a:r>
          </a:p>
          <a:p>
            <a:pPr>
              <a:spcBef>
                <a:spcPct val="50000"/>
              </a:spcBef>
            </a:pPr>
            <a:endParaRPr lang="ru-RU" sz="36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395288" y="4076700"/>
            <a:ext cx="8229600" cy="252095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ru-RU" sz="200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69676D"/>
                  </a:outerShdw>
                </a:effectLst>
                <a:latin typeface="Times New Roman" pitchFamily="18" charset="0"/>
              </a:rPr>
              <a:t>            «Крым- это наше общее достояние и важнейший фактор стабильности в регионе. И эта стратегическая территория должна находиться под сильным, устойчивым суверенитетом , который по факту может быть только российским».</a:t>
            </a:r>
            <a:br>
              <a:rPr lang="ru-RU" sz="200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69676D"/>
                  </a:outerShdw>
                </a:effectLst>
                <a:latin typeface="Times New Roman" pitchFamily="18" charset="0"/>
              </a:rPr>
            </a:br>
            <a:r>
              <a:rPr lang="ru-RU" sz="200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69676D"/>
                  </a:outerShdw>
                </a:effectLst>
                <a:latin typeface="Times New Roman" pitchFamily="18" charset="0"/>
              </a:rPr>
              <a:t>                                                           Президент России  В.В. Путин</a:t>
            </a:r>
            <a:r>
              <a:rPr lang="ru-RU" sz="160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69676D"/>
                  </a:outerShdw>
                </a:effectLst>
              </a:rPr>
              <a:t> </a:t>
            </a: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57356" y="857232"/>
            <a:ext cx="5454666" cy="363905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71480"/>
            <a:ext cx="7608908" cy="5634874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547813" y="1844675"/>
            <a:ext cx="698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7656" name="WordArt 8"/>
          <p:cNvSpPr>
            <a:spLocks noChangeArrowheads="1" noChangeShapeType="1" noTextEdit="1"/>
          </p:cNvSpPr>
          <p:nvPr/>
        </p:nvSpPr>
        <p:spPr bwMode="auto">
          <a:xfrm>
            <a:off x="2124075" y="1341438"/>
            <a:ext cx="5327650" cy="38576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7079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СПАСИБО </a:t>
            </a:r>
          </a:p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ЗА </a:t>
            </a:r>
          </a:p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ВНИМАНИЕ 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395288" y="3517900"/>
            <a:ext cx="8229600" cy="33401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ru-RU" sz="240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Цели:</a:t>
            </a:r>
            <a:br>
              <a:rPr lang="ru-RU" sz="240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</a:br>
            <a:r>
              <a:rPr lang="ru-RU" sz="240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- вспомнить историческое прошлое Крыма, его современную историю и  вернуться  к  событиям последних месяцев, дней,  решивших  судьбу Крыма;</a:t>
            </a:r>
            <a:br>
              <a:rPr lang="ru-RU" sz="240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</a:br>
            <a:r>
              <a:rPr lang="ru-RU" sz="240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- способствовать развитию чувства гражданственности, гордости за свою страну, толерантности, культуры межличностных отношений;</a:t>
            </a:r>
            <a:br>
              <a:rPr lang="ru-RU" sz="240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</a:br>
            <a:r>
              <a:rPr lang="ru-RU" sz="240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- воспитать чувство патриотизма.</a:t>
            </a:r>
            <a:br>
              <a:rPr lang="ru-RU" sz="240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</a:br>
            <a:r>
              <a:rPr lang="ru-RU" sz="240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/>
            </a:r>
            <a:br>
              <a:rPr lang="ru-RU" sz="240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</a:br>
            <a:r>
              <a:rPr lang="ru-RU" sz="240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/>
            </a:r>
            <a:br>
              <a:rPr lang="ru-RU" sz="240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</a:br>
            <a:endParaRPr lang="ru-RU" sz="240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83288"/>
            <a:ext cx="5021280" cy="298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ъект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42037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400" b="1" dirty="0" smtClean="0"/>
              <a:t>            </a:t>
            </a:r>
            <a:r>
              <a:rPr lang="ru-RU" sz="2400" b="1" dirty="0" smtClean="0">
                <a:solidFill>
                  <a:srgbClr val="000000"/>
                </a:solidFill>
              </a:rPr>
              <a:t>Крым - </a:t>
            </a:r>
            <a:r>
              <a:rPr lang="ru-RU" sz="2400" dirty="0" smtClean="0">
                <a:solidFill>
                  <a:srgbClr val="000000"/>
                </a:solidFill>
              </a:rPr>
              <a:t>самая южная часть Украины. Крымское побережье омывается двумя морями - Черным и Азовским. С материком полуостров соединен только узкой полоской суши - </a:t>
            </a:r>
            <a:r>
              <a:rPr lang="ru-RU" sz="2400" dirty="0" err="1" smtClean="0">
                <a:solidFill>
                  <a:srgbClr val="000000"/>
                </a:solidFill>
              </a:rPr>
              <a:t>Перекопским</a:t>
            </a:r>
            <a:r>
              <a:rPr lang="ru-RU" sz="2400" dirty="0" smtClean="0">
                <a:solidFill>
                  <a:srgbClr val="000000"/>
                </a:solidFill>
              </a:rPr>
              <a:t> перешейком.</a:t>
            </a:r>
          </a:p>
          <a:p>
            <a:pPr>
              <a:buFont typeface="Wingdings 2" pitchFamily="18" charset="2"/>
              <a:buNone/>
            </a:pPr>
            <a:r>
              <a:rPr lang="ru-RU" sz="2400" dirty="0" smtClean="0">
                <a:solidFill>
                  <a:srgbClr val="000000"/>
                </a:solidFill>
              </a:rPr>
              <a:t>         Современное название полуострова, по наиболее распространенной версии, происходит от тюркского слова "</a:t>
            </a:r>
            <a:r>
              <a:rPr lang="ru-RU" sz="2400" dirty="0" err="1" smtClean="0">
                <a:solidFill>
                  <a:srgbClr val="000000"/>
                </a:solidFill>
              </a:rPr>
              <a:t>кырым</a:t>
            </a:r>
            <a:r>
              <a:rPr lang="ru-RU" sz="2400" dirty="0" smtClean="0">
                <a:solidFill>
                  <a:srgbClr val="000000"/>
                </a:solidFill>
              </a:rPr>
              <a:t>" - вал, стена, ров. До XIII века полуостров носил название </a:t>
            </a:r>
            <a:r>
              <a:rPr lang="ru-RU" sz="2400" dirty="0" err="1" smtClean="0">
                <a:solidFill>
                  <a:srgbClr val="000000"/>
                </a:solidFill>
              </a:rPr>
              <a:t>Таврика</a:t>
            </a:r>
            <a:r>
              <a:rPr lang="ru-RU" sz="2400" dirty="0" smtClean="0">
                <a:solidFill>
                  <a:srgbClr val="000000"/>
                </a:solidFill>
              </a:rPr>
              <a:t> (по имени проживавших здесь древних племен </a:t>
            </a:r>
            <a:r>
              <a:rPr lang="ru-RU" sz="2400" dirty="0" err="1" smtClean="0">
                <a:solidFill>
                  <a:srgbClr val="000000"/>
                </a:solidFill>
              </a:rPr>
              <a:t>тавров</a:t>
            </a:r>
            <a:r>
              <a:rPr lang="ru-RU" sz="2400" dirty="0" smtClean="0">
                <a:solidFill>
                  <a:srgbClr val="000000"/>
                </a:solidFill>
              </a:rPr>
              <a:t>), с XIII века - Крымский улус. С XV века полуостров стали называть </a:t>
            </a:r>
            <a:r>
              <a:rPr lang="ru-RU" sz="2400" dirty="0" err="1" smtClean="0">
                <a:solidFill>
                  <a:srgbClr val="000000"/>
                </a:solidFill>
              </a:rPr>
              <a:t>Таврией</a:t>
            </a:r>
            <a:r>
              <a:rPr lang="ru-RU" sz="2400" dirty="0" smtClean="0">
                <a:solidFill>
                  <a:srgbClr val="000000"/>
                </a:solidFill>
              </a:rPr>
              <a:t>, а после его вхождения в состав России в 1783 г. – Тавридой.</a:t>
            </a:r>
            <a:r>
              <a:rPr lang="ru-RU" dirty="0" smtClean="0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/>
          </p:cNvSpPr>
          <p:nvPr>
            <p:ph type="body" idx="1"/>
          </p:nvPr>
        </p:nvSpPr>
        <p:spPr>
          <a:xfrm>
            <a:off x="571472" y="2285992"/>
            <a:ext cx="8229600" cy="23749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400" b="1" dirty="0" smtClean="0"/>
              <a:t>           С VIII - IX вв. стали складываться экономические и культурные связи Крыма с русскими княжествами. Арабы называли Черное море Русским морем. </a:t>
            </a:r>
          </a:p>
          <a:p>
            <a:pPr>
              <a:buFont typeface="Wingdings 2" pitchFamily="18" charset="2"/>
              <a:buNone/>
            </a:pPr>
            <a:r>
              <a:rPr lang="ru-RU" sz="2400" b="1" dirty="0" smtClean="0"/>
              <a:t>           В конце Х века в древнем Херсонесе принял крещение русский князь Владимир 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85720" y="2357430"/>
            <a:ext cx="8567738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</a:rPr>
              <a:t>            1854 - 1855 г.  - Крымская война. В сентябре 1854 г. соединенные армии Англии, Франции и Турции осадили город Севастополь.</a:t>
            </a:r>
          </a:p>
          <a:p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</a:rPr>
              <a:t>              349 дней продолжалась оборона  Севастополя</a:t>
            </a:r>
            <a:r>
              <a:rPr lang="ru-RU" dirty="0"/>
              <a:t>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</a:rPr>
              <a:t>под</a:t>
            </a:r>
          </a:p>
          <a:p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</a:rPr>
              <a:t>командованием вице - адмиралов В.А. Корнилова и П.С. Нахимова, контр-адмирала В.И. Истомина. Война разрушила город до основания, но и  прославила его на весь мир.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1785918" y="1571612"/>
            <a:ext cx="5472113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1" dirty="0">
                <a:solidFill>
                  <a:srgbClr val="000000"/>
                </a:solidFill>
                <a:latin typeface="Times New Roman" pitchFamily="18" charset="0"/>
              </a:rPr>
              <a:t>Вы в Крым  приезжайте!</a:t>
            </a:r>
          </a:p>
          <a:p>
            <a:pPr>
              <a:spcBef>
                <a:spcPct val="50000"/>
              </a:spcBef>
            </a:pPr>
            <a:r>
              <a:rPr lang="ru-RU" sz="2000" b="1" i="1" dirty="0">
                <a:solidFill>
                  <a:srgbClr val="000000"/>
                </a:solidFill>
                <a:latin typeface="Times New Roman" pitchFamily="18" charset="0"/>
              </a:rPr>
              <a:t>Здесь нежные бризы</a:t>
            </a:r>
          </a:p>
          <a:p>
            <a:pPr>
              <a:spcBef>
                <a:spcPct val="50000"/>
              </a:spcBef>
            </a:pPr>
            <a:r>
              <a:rPr lang="ru-RU" sz="2000" b="1" i="1" dirty="0">
                <a:solidFill>
                  <a:srgbClr val="000000"/>
                </a:solidFill>
                <a:latin typeface="Times New Roman" pitchFamily="18" charset="0"/>
              </a:rPr>
              <a:t>Подарят вам ласковый свой поцелуй.</a:t>
            </a:r>
          </a:p>
          <a:p>
            <a:pPr>
              <a:spcBef>
                <a:spcPct val="50000"/>
              </a:spcBef>
            </a:pPr>
            <a:r>
              <a:rPr lang="ru-RU" sz="2000" b="1" i="1" dirty="0">
                <a:solidFill>
                  <a:srgbClr val="000000"/>
                </a:solidFill>
                <a:latin typeface="Times New Roman" pitchFamily="18" charset="0"/>
              </a:rPr>
              <a:t>Вас к морю, </a:t>
            </a:r>
            <a:r>
              <a:rPr lang="ru-RU" sz="2000" b="1" i="1" dirty="0" err="1">
                <a:solidFill>
                  <a:srgbClr val="000000"/>
                </a:solidFill>
                <a:latin typeface="Times New Roman" pitchFamily="18" charset="0"/>
              </a:rPr>
              <a:t>построясь</a:t>
            </a:r>
            <a:r>
              <a:rPr lang="ru-RU" sz="2000" b="1" i="1" dirty="0">
                <a:solidFill>
                  <a:srgbClr val="000000"/>
                </a:solidFill>
                <a:latin typeface="Times New Roman" pitchFamily="18" charset="0"/>
              </a:rPr>
              <a:t> в ряды, кипарисы</a:t>
            </a:r>
          </a:p>
          <a:p>
            <a:pPr>
              <a:spcBef>
                <a:spcPct val="50000"/>
              </a:spcBef>
            </a:pPr>
            <a:r>
              <a:rPr lang="ru-RU" sz="2000" b="1" i="1" dirty="0">
                <a:solidFill>
                  <a:srgbClr val="000000"/>
                </a:solidFill>
                <a:latin typeface="Times New Roman" pitchFamily="18" charset="0"/>
              </a:rPr>
              <a:t>Проводят до самых сверкающих струй</a:t>
            </a:r>
            <a:r>
              <a:rPr lang="ru-RU" sz="2000" b="1" i="1" dirty="0"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323850" y="4724400"/>
            <a:ext cx="84963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>
                <a:solidFill>
                  <a:srgbClr val="000000"/>
                </a:solidFill>
                <a:latin typeface="Times New Roman" pitchFamily="18" charset="0"/>
              </a:rPr>
              <a:t>«Крым – удивительная сокровищница, естественный музей, хранящий тайны тысячелетий»</a:t>
            </a:r>
          </a:p>
          <a:p>
            <a:pPr>
              <a:spcBef>
                <a:spcPct val="50000"/>
              </a:spcBef>
            </a:pPr>
            <a:r>
              <a:rPr lang="ru-RU" sz="2400" b="1" i="1">
                <a:solidFill>
                  <a:srgbClr val="000000"/>
                </a:solidFill>
                <a:latin typeface="Times New Roman" pitchFamily="18" charset="0"/>
              </a:rPr>
              <a:t>                                                                               А.С.Грибоедов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57158" y="4786322"/>
            <a:ext cx="8229600" cy="4708525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000108"/>
            <a:ext cx="4714908" cy="353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5"/>
          <p:cNvSpPr>
            <a:spLocks noGrp="1"/>
          </p:cNvSpPr>
          <p:nvPr>
            <p:ph type="title" idx="4294967295"/>
          </p:nvPr>
        </p:nvSpPr>
        <p:spPr bwMode="auto">
          <a:xfrm>
            <a:off x="539750" y="5013325"/>
            <a:ext cx="8229600" cy="11430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240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16 марта 2014 года состоялся референдум  о присоединении Крыма  к России .</a:t>
            </a:r>
            <a:br>
              <a:rPr lang="ru-RU" sz="240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</a:br>
            <a:r>
              <a:rPr lang="ru-RU" sz="240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За воссоединение с Россией проголосовали 96,77% жителей полуострова.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19475" y="3581400"/>
            <a:ext cx="4795863" cy="2745053"/>
          </a:xfrm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542272"/>
            <a:ext cx="4362477" cy="3010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199</TotalTime>
  <Words>448</Words>
  <Application>Microsoft Office PowerPoint</Application>
  <PresentationFormat>Экран (4:3)</PresentationFormat>
  <Paragraphs>36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Слайд 1</vt:lpstr>
      <vt:lpstr>Цели: - вспомнить историческое прошлое Крыма, его современную историю и  вернуться  к  событиям последних месяцев, дней,  решивших  судьбу Крыма; - способствовать развитию чувства гражданственности, гордости за свою страну, толерантности, культуры межличностных отношений; - воспитать чувство патриотизма.   </vt:lpstr>
      <vt:lpstr>Слайд 3</vt:lpstr>
      <vt:lpstr>Слайд 4</vt:lpstr>
      <vt:lpstr>Слайд 5</vt:lpstr>
      <vt:lpstr>Слайд 6</vt:lpstr>
      <vt:lpstr>Слайд 7</vt:lpstr>
      <vt:lpstr>16 марта 2014 года состоялся референдум  о присоединении Крыма  к России . За воссоединение с Россией проголосовали 96,77% жителей полуострова.</vt:lpstr>
      <vt:lpstr>Слайд 9</vt:lpstr>
      <vt:lpstr>Слайд 10</vt:lpstr>
      <vt:lpstr>            «Крым- это наше общее достояние и важнейший фактор стабильности в регионе. И эта стратегическая территория должна находиться под сильным, устойчивым суверенитетом , который по факту может быть только российским».                                                            Президент России  В.В. Путин 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Открытый классный час:</dc:title>
  <dc:creator>Пользователь</dc:creator>
  <cp:lastModifiedBy>Bace4ek</cp:lastModifiedBy>
  <cp:revision>18</cp:revision>
  <dcterms:created xsi:type="dcterms:W3CDTF">2014-04-17T10:43:08Z</dcterms:created>
  <dcterms:modified xsi:type="dcterms:W3CDTF">2015-03-16T17:53:23Z</dcterms:modified>
</cp:coreProperties>
</file>