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09.05.2015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40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764704"/>
            <a:ext cx="8062664" cy="2882751"/>
          </a:xfrm>
        </p:spPr>
        <p:txBody>
          <a:bodyPr/>
          <a:lstStyle/>
          <a:p>
            <a:r>
              <a:rPr lang="ru-RU" b="1" dirty="0" smtClean="0"/>
              <a:t>"Новые методы обучения в условиях реализации ФГОС"</a:t>
            </a:r>
            <a:endParaRPr lang="ru-RU" dirty="0"/>
          </a:p>
        </p:txBody>
      </p:sp>
      <p:sp>
        <p:nvSpPr>
          <p:cNvPr id="3" name="Подзаголовок 2"/>
          <p:cNvSpPr>
            <a:spLocks noGrp="1"/>
          </p:cNvSpPr>
          <p:nvPr>
            <p:ph type="subTitle" idx="1"/>
          </p:nvPr>
        </p:nvSpPr>
        <p:spPr>
          <a:xfrm>
            <a:off x="2987824" y="5229200"/>
            <a:ext cx="5936704" cy="1345704"/>
          </a:xfrm>
        </p:spPr>
        <p:txBody>
          <a:bodyPr>
            <a:normAutofit/>
          </a:bodyPr>
          <a:lstStyle/>
          <a:p>
            <a:pPr algn="r"/>
            <a:r>
              <a:rPr lang="ru-RU" sz="2400" dirty="0" smtClean="0"/>
              <a:t>Учитель физики Жижина А.А.</a:t>
            </a:r>
          </a:p>
          <a:p>
            <a:pPr algn="r"/>
            <a:r>
              <a:rPr lang="ru-RU" sz="2400" dirty="0" smtClean="0"/>
              <a:t>Март 2015года</a:t>
            </a:r>
          </a:p>
          <a:p>
            <a:pPr algn="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80928"/>
            <a:ext cx="8229600" cy="1143000"/>
          </a:xfrm>
        </p:spPr>
        <p:txBody>
          <a:bodyPr>
            <a:normAutofit fontScale="90000"/>
          </a:bodyPr>
          <a:lstStyle/>
          <a:p>
            <a:r>
              <a:rPr lang="ru-RU" dirty="0" smtClean="0"/>
              <a:t>Для планирования и проведения уроков в общеобразовательной школе при переходе на новые </a:t>
            </a:r>
            <a:r>
              <a:rPr lang="ru-RU" b="1" dirty="0" smtClean="0"/>
              <a:t>ФГОС</a:t>
            </a:r>
            <a:r>
              <a:rPr lang="ru-RU" dirty="0" smtClean="0"/>
              <a:t> используется технология </a:t>
            </a:r>
            <a:r>
              <a:rPr lang="ru-RU" dirty="0" err="1" smtClean="0"/>
              <a:t>деятельностного</a:t>
            </a:r>
            <a:r>
              <a:rPr lang="ru-RU" dirty="0" smtClean="0"/>
              <a:t> метода, которая развивает творческие способности учащихся.</a:t>
            </a:r>
            <a:br>
              <a:rPr lang="ru-RU" dirty="0" smtClean="0"/>
            </a:b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normAutofit fontScale="90000"/>
          </a:bodyPr>
          <a:lstStyle/>
          <a:p>
            <a:r>
              <a:rPr lang="ru-RU" dirty="0" smtClean="0"/>
              <a:t> </a:t>
            </a:r>
            <a:r>
              <a:rPr lang="ru-RU" b="1" dirty="0" smtClean="0"/>
              <a:t>Структура уроков введения нового знания имеет следующий вид:</a:t>
            </a:r>
            <a:r>
              <a:rPr lang="ru-RU" dirty="0" smtClean="0"/>
              <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1.</a:t>
            </a:r>
            <a:r>
              <a:rPr lang="ru-RU" sz="2300" dirty="0" smtClean="0"/>
              <a:t> </a:t>
            </a:r>
            <a:r>
              <a:rPr lang="ru-RU" sz="2300" i="1" dirty="0" smtClean="0"/>
              <a:t>Мотивация (самоопределение) к учебной деятельности.</a:t>
            </a:r>
            <a:endParaRPr lang="ru-RU" sz="2300" dirty="0" smtClean="0"/>
          </a:p>
          <a:p>
            <a:pPr>
              <a:buNone/>
            </a:pPr>
            <a:r>
              <a:rPr lang="ru-RU" sz="2300" dirty="0" smtClean="0"/>
              <a:t>2. </a:t>
            </a:r>
            <a:r>
              <a:rPr lang="ru-RU" sz="2300" i="1" dirty="0" smtClean="0"/>
              <a:t>Актуализация и пробное учебное действие.</a:t>
            </a:r>
            <a:endParaRPr lang="ru-RU" sz="2300" dirty="0" smtClean="0"/>
          </a:p>
          <a:p>
            <a:pPr>
              <a:buNone/>
            </a:pPr>
            <a:r>
              <a:rPr lang="ru-RU" sz="2300" dirty="0" smtClean="0"/>
              <a:t>3. </a:t>
            </a:r>
            <a:r>
              <a:rPr lang="ru-RU" sz="2300" i="1" dirty="0" smtClean="0"/>
              <a:t>Выявление места и причины затруднения.</a:t>
            </a:r>
            <a:endParaRPr lang="ru-RU" sz="2300" dirty="0" smtClean="0"/>
          </a:p>
          <a:p>
            <a:pPr>
              <a:buNone/>
            </a:pPr>
            <a:r>
              <a:rPr lang="ru-RU" sz="2300" dirty="0" smtClean="0"/>
              <a:t>4. </a:t>
            </a:r>
            <a:r>
              <a:rPr lang="ru-RU" sz="2300" i="1" dirty="0" err="1" smtClean="0"/>
              <a:t>Целеполагание</a:t>
            </a:r>
            <a:r>
              <a:rPr lang="ru-RU" sz="2300" dirty="0" smtClean="0"/>
              <a:t> </a:t>
            </a:r>
            <a:r>
              <a:rPr lang="ru-RU" sz="2300" i="1" dirty="0" smtClean="0"/>
              <a:t>и построение проекта выхода из затруднения.</a:t>
            </a:r>
            <a:endParaRPr lang="ru-RU" sz="2300" dirty="0" smtClean="0"/>
          </a:p>
          <a:p>
            <a:pPr>
              <a:buNone/>
            </a:pPr>
            <a:r>
              <a:rPr lang="ru-RU" sz="2300" dirty="0" smtClean="0"/>
              <a:t>5. </a:t>
            </a:r>
            <a:r>
              <a:rPr lang="ru-RU" sz="2300" i="1" dirty="0" smtClean="0"/>
              <a:t>Реализация построенного проекта.</a:t>
            </a:r>
            <a:endParaRPr lang="ru-RU" sz="2300" dirty="0" smtClean="0"/>
          </a:p>
          <a:p>
            <a:pPr>
              <a:buNone/>
            </a:pPr>
            <a:r>
              <a:rPr lang="ru-RU" sz="2300" dirty="0" smtClean="0"/>
              <a:t>6. </a:t>
            </a:r>
            <a:r>
              <a:rPr lang="ru-RU" sz="2300" i="1" dirty="0" smtClean="0"/>
              <a:t>Первичное закрепление с комментированием во внешней речи.</a:t>
            </a:r>
            <a:endParaRPr lang="ru-RU" sz="2300" dirty="0" smtClean="0"/>
          </a:p>
          <a:p>
            <a:pPr>
              <a:buNone/>
            </a:pPr>
            <a:r>
              <a:rPr lang="ru-RU" sz="2300" dirty="0" smtClean="0"/>
              <a:t>7. </a:t>
            </a:r>
            <a:r>
              <a:rPr lang="ru-RU" sz="2300" i="1" dirty="0" smtClean="0"/>
              <a:t>Самостоятельная работа с самопроверкой по эталону.</a:t>
            </a:r>
            <a:endParaRPr lang="ru-RU" sz="2300" dirty="0" smtClean="0"/>
          </a:p>
          <a:p>
            <a:pPr>
              <a:buNone/>
            </a:pPr>
            <a:r>
              <a:rPr lang="ru-RU" sz="2300" dirty="0" smtClean="0"/>
              <a:t>8. </a:t>
            </a:r>
            <a:r>
              <a:rPr lang="ru-RU" sz="2300" i="1" dirty="0" smtClean="0"/>
              <a:t>Включение в систему знаний и повторение.</a:t>
            </a:r>
            <a:endParaRPr lang="ru-RU" sz="2300" dirty="0" smtClean="0"/>
          </a:p>
          <a:p>
            <a:pPr>
              <a:buNone/>
            </a:pPr>
            <a:r>
              <a:rPr lang="ru-RU" sz="2300" dirty="0" smtClean="0"/>
              <a:t>9. </a:t>
            </a:r>
            <a:r>
              <a:rPr lang="ru-RU" sz="2300" i="1" dirty="0" smtClean="0"/>
              <a:t>Рефлексия учебной деятельности на уроке (итог урока).</a:t>
            </a:r>
            <a:endParaRPr lang="ru-RU" sz="2300" dirty="0" smtClean="0"/>
          </a:p>
          <a:p>
            <a:pPr>
              <a:buNone/>
            </a:pPr>
            <a:endParaRPr lang="ru-RU" sz="2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36912"/>
            <a:ext cx="8229600" cy="1143000"/>
          </a:xfrm>
        </p:spPr>
        <p:txBody>
          <a:bodyPr>
            <a:normAutofit fontScale="90000"/>
          </a:bodyPr>
          <a:lstStyle/>
          <a:p>
            <a:r>
              <a:rPr lang="ru-RU" dirty="0" smtClean="0"/>
              <a:t>Для осуществления технологии </a:t>
            </a:r>
            <a:r>
              <a:rPr lang="ru-RU" dirty="0" err="1" smtClean="0"/>
              <a:t>деятельностного</a:t>
            </a:r>
            <a:r>
              <a:rPr lang="ru-RU" dirty="0" smtClean="0"/>
              <a:t> подхода используются несколько методов реше­ния творческих задач: «мозговой штурм», «метод контрольных вопросов», «метод каталога», «метод фокальных объектов», приёмы ТРИЗ, АРИЗ…</a:t>
            </a:r>
            <a:br>
              <a:rPr lang="ru-RU" dirty="0" smtClean="0"/>
            </a:br>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5818658"/>
          </a:xfrm>
        </p:spPr>
        <p:txBody>
          <a:bodyPr>
            <a:normAutofit/>
          </a:bodyPr>
          <a:lstStyle/>
          <a:p>
            <a:r>
              <a:rPr lang="ru-RU" sz="4800" b="1" smtClean="0"/>
              <a:t>Метод </a:t>
            </a:r>
            <a:r>
              <a:rPr lang="ru-RU" sz="4800" b="1" smtClean="0"/>
              <a:t/>
            </a:r>
            <a:br>
              <a:rPr lang="ru-RU" sz="4800" b="1" smtClean="0"/>
            </a:br>
            <a:r>
              <a:rPr lang="ru-RU" sz="4800" b="1" smtClean="0"/>
              <a:t>«</a:t>
            </a:r>
            <a:r>
              <a:rPr lang="ru-RU" sz="4800" b="1" dirty="0" smtClean="0"/>
              <a:t>мозгового штурма».</a:t>
            </a:r>
            <a:r>
              <a:rPr lang="ru-RU" sz="4800" dirty="0" smtClean="0"/>
              <a:t/>
            </a:r>
            <a:br>
              <a:rPr lang="ru-RU" sz="4800" dirty="0" smtClean="0"/>
            </a:br>
            <a:r>
              <a:rPr lang="ru-RU" sz="2000" dirty="0" smtClean="0"/>
              <a:t/>
            </a:r>
            <a:br>
              <a:rPr lang="ru-RU" sz="2000" dirty="0" smtClean="0"/>
            </a:br>
            <a:endParaRPr lang="ru-RU"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80928"/>
            <a:ext cx="8229600" cy="1143000"/>
          </a:xfrm>
        </p:spPr>
        <p:txBody>
          <a:bodyPr>
            <a:noAutofit/>
          </a:bodyPr>
          <a:lstStyle/>
          <a:p>
            <a:r>
              <a:rPr lang="ru-RU" sz="2400" b="1" dirty="0" smtClean="0"/>
              <a:t>Некоторые приемы ТРИЗ.</a:t>
            </a:r>
            <a:r>
              <a:rPr lang="ru-RU" sz="2400" dirty="0" smtClean="0"/>
              <a:t/>
            </a:r>
            <a:br>
              <a:rPr lang="ru-RU" sz="2400" dirty="0" smtClean="0"/>
            </a:br>
            <a:r>
              <a:rPr lang="ru-RU" sz="2400" dirty="0" smtClean="0"/>
              <a:t/>
            </a:r>
            <a:br>
              <a:rPr lang="ru-RU" sz="2400" dirty="0" smtClean="0"/>
            </a:br>
            <a:r>
              <a:rPr lang="ru-RU" sz="2400" dirty="0" smtClean="0"/>
              <a:t>ТРИЗ включает в себя:</a:t>
            </a:r>
            <a:br>
              <a:rPr lang="ru-RU" sz="2400" dirty="0" smtClean="0"/>
            </a:br>
            <a:r>
              <a:rPr lang="ru-RU" sz="2400" dirty="0" smtClean="0"/>
              <a:t> - механизмы преобразования проблемы в образ будущего решения;</a:t>
            </a:r>
            <a:br>
              <a:rPr lang="ru-RU" sz="2400" dirty="0" smtClean="0"/>
            </a:br>
            <a:r>
              <a:rPr lang="ru-RU" sz="2400" dirty="0" smtClean="0"/>
              <a:t> - механизмы подавления психологической инерции, препятствующей поиску решений (неординарные решения трудно находить без преодоления устойчивых представлений и стереотипов);</a:t>
            </a:r>
            <a:br>
              <a:rPr lang="ru-RU" sz="2400" dirty="0" smtClean="0"/>
            </a:br>
            <a:r>
              <a:rPr lang="ru-RU" sz="2400" dirty="0" smtClean="0"/>
              <a:t> Более развитая форма ТРИЗ – рекомендаций – «Стандарты». Сейчас их известно более семидесяти. Как правило, стандарт – это конгломерат, сочетание приемов, геометрических, физических, химических и иных эффектов, а также законов развития различных систем.</a:t>
            </a:r>
            <a:br>
              <a:rPr lang="ru-RU" sz="2400" dirty="0" smtClean="0"/>
            </a:b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852936"/>
            <a:ext cx="8229600" cy="1143000"/>
          </a:xfrm>
        </p:spPr>
        <p:txBody>
          <a:bodyPr>
            <a:normAutofit fontScale="90000"/>
          </a:bodyPr>
          <a:lstStyle/>
          <a:p>
            <a:r>
              <a:rPr lang="ru-RU" sz="3100" b="1" dirty="0" smtClean="0"/>
              <a:t>Рациональная тактика </a:t>
            </a:r>
            <a:br>
              <a:rPr lang="ru-RU" sz="3100" b="1" dirty="0" smtClean="0"/>
            </a:br>
            <a:r>
              <a:rPr lang="ru-RU" sz="3100" b="1" dirty="0" smtClean="0"/>
              <a:t>решения изобретательских задач.</a:t>
            </a:r>
            <a:r>
              <a:rPr lang="ru-RU" sz="3100" dirty="0" smtClean="0"/>
              <a:t/>
            </a:r>
            <a:br>
              <a:rPr lang="ru-RU" sz="3100" dirty="0" smtClean="0"/>
            </a:br>
            <a:r>
              <a:rPr lang="ru-RU" sz="3100" dirty="0" smtClean="0"/>
              <a:t>Создать рациональную тактику решения изобретательских задач можно лишь на основе объективных закономерностей развития технических систем. Но что это такое? ». Практика обучения ТРИЗ, решения изобретательских задач показывает, что зачастую сильные решения задачи связаны с использованием эффектов, выходящих за пределы специальности решающего. Поэтому в рамках ТРИЗ были созданы указатели различных явлений и эффектов: физических, химических, геометрических.</a:t>
            </a:r>
            <a:r>
              <a:rPr lang="ru-RU" sz="2000" dirty="0" smtClean="0"/>
              <a:t/>
            </a:r>
            <a:br>
              <a:rPr lang="ru-RU" sz="2000" dirty="0" smtClean="0"/>
            </a:br>
            <a:r>
              <a:rPr lang="ru-RU" sz="2000" dirty="0" smtClean="0"/>
              <a:t/>
            </a:r>
            <a:br>
              <a:rPr lang="ru-RU" sz="2000" dirty="0" smtClean="0"/>
            </a:br>
            <a:endParaRPr lang="ru-R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132856"/>
            <a:ext cx="8229600" cy="1143000"/>
          </a:xfrm>
        </p:spPr>
        <p:txBody>
          <a:bodyPr>
            <a:noAutofit/>
          </a:bodyPr>
          <a:lstStyle/>
          <a:p>
            <a:r>
              <a:rPr lang="ru-RU" sz="2400" dirty="0" smtClean="0"/>
              <a:t>Алгоритм решения изобретательских задач (АРИЗ) – комплексная программа алгоритмического типа, основанная на законах развития технических систем и предназначенная для анализа и решения изобретательских задач. </a:t>
            </a:r>
            <a:br>
              <a:rPr lang="ru-RU" sz="2400" dirty="0" smtClean="0"/>
            </a:br>
            <a:r>
              <a:rPr lang="ru-RU" sz="2400" dirty="0" smtClean="0"/>
              <a:t>Выбранный изобретателем объект рассматривается, согласно </a:t>
            </a:r>
            <a:r>
              <a:rPr lang="ru-RU" sz="2400" dirty="0" err="1" smtClean="0"/>
              <a:t>АРИЗу</a:t>
            </a:r>
            <a:r>
              <a:rPr lang="ru-RU" sz="2400" dirty="0" smtClean="0"/>
              <a:t>, как элемент закономерно развивающейся системы. В ходе анализа сначала выявляется техническое противоречие, возникающее между частями (или свойствами) системы, а затем локализируется причина технического противоречия – определяется физическое противоречие.</a:t>
            </a:r>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100</Words>
  <Application>Microsoft Office PowerPoint</Application>
  <PresentationFormat>Экран (4:3)</PresentationFormat>
  <Paragraphs>19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"Новые методы обучения в условиях реализации ФГОС"</vt:lpstr>
      <vt:lpstr>Для планирования и проведения уроков в общеобразовательной школе при переходе на новые ФГОС используется технология деятельностного метода, которая развивает творческие способности учащихся. </vt:lpstr>
      <vt:lpstr> Структура уроков введения нового знания имеет следующий вид: </vt:lpstr>
      <vt:lpstr>Для осуществления технологии деятельностного подхода используются несколько методов реше­ния творческих задач: «мозговой штурм», «метод контрольных вопросов», «метод каталога», «метод фокальных объектов», приёмы ТРИЗ, АРИЗ… </vt:lpstr>
      <vt:lpstr>Метод  «мозгового штурма».  </vt:lpstr>
      <vt:lpstr>Некоторые приемы ТРИЗ.  ТРИЗ включает в себя:  - механизмы преобразования проблемы в образ будущего решения;  - механизмы подавления психологической инерции, препятствующей поиску решений (неординарные решения трудно находить без преодоления устойчивых представлений и стереотипов);  Более развитая форма ТРИЗ – рекомендаций – «Стандарты». Сейчас их известно более семидесяти. Как правило, стандарт – это конгломерат, сочетание приемов, геометрических, физических, химических и иных эффектов, а также законов развития различных систем. </vt:lpstr>
      <vt:lpstr>Рациональная тактика  решения изобретательских задач. Создать рациональную тактику решения изобретательских задач можно лишь на основе объективных закономерностей развития технических систем. Но что это такое? ». Практика обучения ТРИЗ, решения изобретательских задач показывает, что зачастую сильные решения задачи связаны с использованием эффектов, выходящих за пределы специальности решающего. Поэтому в рамках ТРИЗ были созданы указатели различных явлений и эффектов: физических, химических, геометрических.  </vt:lpstr>
      <vt:lpstr>Алгоритм решения изобретательских задач (АРИЗ) – комплексная программа алгоритмического типа, основанная на законах развития технических систем и предназначенная для анализа и решения изобретательских задач.  Выбранный изобретателем объект рассматривается, согласно АРИЗу, как элемент закономерно развивающейся системы. В ходе анализа сначала выявляется техническое противоречие, возникающее между частями (или свойствами) системы, а затем локализируется причина технического противоречия – определяется физическое противоречие.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"Новые методы обучения в условиях реализации ФГОС"</dc:title>
  <dc:creator>всеволод жижин</dc:creator>
  <cp:lastModifiedBy>Сева</cp:lastModifiedBy>
  <cp:revision>6</cp:revision>
  <dcterms:created xsi:type="dcterms:W3CDTF">2015-03-24T10:22:36Z</dcterms:created>
  <dcterms:modified xsi:type="dcterms:W3CDTF">2015-05-09T14:23:52Z</dcterms:modified>
</cp:coreProperties>
</file>