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1" r:id="rId6"/>
    <p:sldId id="269" r:id="rId7"/>
    <p:sldId id="272" r:id="rId8"/>
    <p:sldId id="270" r:id="rId9"/>
    <p:sldId id="273" r:id="rId10"/>
    <p:sldId id="258" r:id="rId11"/>
    <p:sldId id="259" r:id="rId12"/>
    <p:sldId id="265" r:id="rId13"/>
    <p:sldId id="264" r:id="rId14"/>
    <p:sldId id="263" r:id="rId15"/>
    <p:sldId id="25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E9A21-16B2-47AF-9D18-DFA5A1F1D2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8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F2A8D-54EE-4443-A9A3-4DD8130CE2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0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B6B45-5B6C-4F82-A2F8-C4CA200CC4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62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D886D-8C14-451C-9826-8EBC5A7F5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957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32D80-A995-4AD4-9F7C-FC401D18F5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B26A3-80B5-4551-B7A1-0A2D6DA911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31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C236A-706A-42B9-9CBF-613C6796CF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59FA1-453E-481A-B26F-F63B4CA77E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A24D3-162B-482D-8C43-6069672BF0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3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08FA6-717E-4C8C-8137-B9E40CFE26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39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6C638-EEB4-4EEF-8BDF-15BD9C701D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E1488-E962-493B-8CEE-48FED70397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9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F6DCF6-9BDF-4FA4-96CB-617C381D9E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549275"/>
            <a:ext cx="6049963" cy="122396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Урок 30 </a:t>
            </a:r>
            <a:br>
              <a:rPr lang="ru-RU" sz="3200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Степень окисления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1840" y="2564904"/>
            <a:ext cx="6012160" cy="1872208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МАОУ </a:t>
            </a:r>
            <a:r>
              <a:rPr lang="ru-RU" sz="2400" dirty="0" smtClean="0">
                <a:solidFill>
                  <a:schemeClr val="bg1"/>
                </a:solidFill>
              </a:rPr>
              <a:t>СОШ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«</a:t>
            </a:r>
            <a:r>
              <a:rPr lang="ru-RU" sz="2400" dirty="0" err="1" smtClean="0">
                <a:solidFill>
                  <a:schemeClr val="bg1"/>
                </a:solidFill>
              </a:rPr>
              <a:t>Финист</a:t>
            </a:r>
            <a:r>
              <a:rPr lang="ru-RU" sz="2400" dirty="0" smtClean="0">
                <a:solidFill>
                  <a:schemeClr val="bg1"/>
                </a:solidFill>
              </a:rPr>
              <a:t>» №</a:t>
            </a:r>
            <a:r>
              <a:rPr lang="ru-RU" sz="2400" dirty="0" smtClean="0">
                <a:solidFill>
                  <a:schemeClr val="bg1"/>
                </a:solidFill>
              </a:rPr>
              <a:t>30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г.Ростов-на-Дону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Кильченко Е.С.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Закрепление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lvl="0" indent="0">
              <a:spcBef>
                <a:spcPct val="50000"/>
              </a:spcBef>
              <a:buFontTx/>
              <a:buAutoNum type="arabicPeriod"/>
            </a:pPr>
            <a:r>
              <a:rPr lang="ru-RU" sz="3600" b="1" kern="1200" dirty="0">
                <a:solidFill>
                  <a:srgbClr val="000000"/>
                </a:solidFill>
                <a:latin typeface="Arial" charset="0"/>
              </a:rPr>
              <a:t> Степень окисления – это  </a:t>
            </a:r>
            <a:r>
              <a:rPr lang="ru-RU" sz="3600" b="1" kern="1200" dirty="0" smtClean="0">
                <a:solidFill>
                  <a:srgbClr val="000000"/>
                </a:solidFill>
                <a:latin typeface="Arial" charset="0"/>
              </a:rPr>
              <a:t>    	величина</a:t>
            </a:r>
            <a:r>
              <a:rPr lang="ru-RU" sz="3600" b="1" kern="1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Arial" charset="0"/>
                <a:hlinkClick r:id="" action="ppaction://noaction">
                  <a:snd r:embed="rId2" name="whoosh.wav"/>
                </a:hlinkClick>
              </a:rPr>
              <a:t>а) </a:t>
            </a:r>
            <a:r>
              <a:rPr lang="ru-RU" sz="3600" kern="1200" dirty="0">
                <a:solidFill>
                  <a:srgbClr val="000000"/>
                </a:solidFill>
                <a:latin typeface="Arial" charset="0"/>
              </a:rPr>
              <a:t>переменная,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Arial" charset="0"/>
                <a:hlinkClick r:id="" action="ppaction://noaction">
                  <a:snd r:embed="rId2" name="whoosh.wav"/>
                </a:hlinkClick>
              </a:rPr>
              <a:t>б) </a:t>
            </a:r>
            <a:r>
              <a:rPr lang="ru-RU" sz="3600" kern="1200" dirty="0">
                <a:solidFill>
                  <a:srgbClr val="000000"/>
                </a:solidFill>
                <a:latin typeface="Arial" charset="0"/>
              </a:rPr>
              <a:t>постоянная,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Arial" charset="0"/>
                <a:hlinkClick r:id="" action="ppaction://hlinkshowjump?jump=nextslide">
                  <a:snd r:embed="rId3" name="applause.wav"/>
                </a:hlinkClick>
              </a:rPr>
              <a:t>в) </a:t>
            </a:r>
            <a:r>
              <a:rPr lang="ru-RU" sz="3600" kern="1200" dirty="0">
                <a:solidFill>
                  <a:srgbClr val="000000"/>
                </a:solidFill>
                <a:latin typeface="Arial" charset="0"/>
              </a:rPr>
              <a:t>постоянная и переменная.</a:t>
            </a:r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Закрепление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lvl="0" indent="0">
              <a:spcBef>
                <a:spcPct val="50000"/>
              </a:spcBef>
              <a:buNone/>
            </a:pPr>
            <a:r>
              <a:rPr lang="ru-RU" sz="3600" b="1" kern="1200" dirty="0">
                <a:solidFill>
                  <a:srgbClr val="000000"/>
                </a:solidFill>
              </a:rPr>
              <a:t>2.  Высшая степень окисления </a:t>
            </a:r>
            <a:r>
              <a:rPr lang="ru-RU" sz="3600" b="1" kern="1200" dirty="0" smtClean="0">
                <a:solidFill>
                  <a:srgbClr val="000000"/>
                </a:solidFill>
              </a:rPr>
              <a:t>	фосфора </a:t>
            </a:r>
            <a:r>
              <a:rPr lang="ru-RU" sz="3600" b="1" kern="1200" dirty="0">
                <a:solidFill>
                  <a:srgbClr val="000000"/>
                </a:solidFill>
              </a:rPr>
              <a:t>равна: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hlinkshowjump?jump=nextslide">
                  <a:snd r:embed="rId2" name="applause.wav"/>
                </a:hlinkClick>
              </a:rPr>
              <a:t>а) 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номеру группы, т.е. 5,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3" name="whoosh.wav"/>
                </a:hlinkClick>
              </a:rPr>
              <a:t>б) 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нулю,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3" name="whoosh.wav"/>
                </a:hlinkClick>
              </a:rPr>
              <a:t>в) 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трем.</a:t>
            </a:r>
          </a:p>
          <a:p>
            <a:pPr marL="0" indent="0">
              <a:buNone/>
            </a:pPr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Закрепление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lvl="0" indent="0">
              <a:spcBef>
                <a:spcPct val="50000"/>
              </a:spcBef>
              <a:buNone/>
            </a:pPr>
            <a:r>
              <a:rPr lang="ru-RU" sz="3600" b="1" kern="1200" dirty="0">
                <a:solidFill>
                  <a:srgbClr val="000000"/>
                </a:solidFill>
              </a:rPr>
              <a:t>3. Вещество, формула которого </a:t>
            </a:r>
            <a:r>
              <a:rPr lang="ru-RU" sz="3600" b="1" kern="1200" dirty="0" smtClean="0">
                <a:solidFill>
                  <a:srgbClr val="000000"/>
                </a:solidFill>
              </a:rPr>
              <a:t>	Р</a:t>
            </a:r>
            <a:r>
              <a:rPr lang="ru-RU" sz="3600" b="1" kern="1200" baseline="-25000" dirty="0" smtClean="0">
                <a:solidFill>
                  <a:srgbClr val="000000"/>
                </a:solidFill>
              </a:rPr>
              <a:t>2</a:t>
            </a:r>
            <a:r>
              <a:rPr lang="ru-RU" sz="3600" b="1" kern="1200" dirty="0" smtClean="0">
                <a:solidFill>
                  <a:srgbClr val="000000"/>
                </a:solidFill>
              </a:rPr>
              <a:t>О</a:t>
            </a:r>
            <a:r>
              <a:rPr lang="ru-RU" sz="3600" b="1" kern="1200" baseline="-25000" dirty="0" smtClean="0">
                <a:solidFill>
                  <a:srgbClr val="000000"/>
                </a:solidFill>
              </a:rPr>
              <a:t>5</a:t>
            </a:r>
            <a:r>
              <a:rPr lang="ru-RU" sz="3600" b="1" kern="1200" dirty="0">
                <a:solidFill>
                  <a:srgbClr val="000000"/>
                </a:solidFill>
              </a:rPr>
              <a:t>, называется</a:t>
            </a:r>
            <a:endParaRPr lang="ru-RU" sz="3600" b="1" kern="1200" baseline="-25000" dirty="0">
              <a:solidFill>
                <a:srgbClr val="000000"/>
              </a:solidFill>
            </a:endParaRP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2" name="whoosh.wav"/>
                </a:hlinkClick>
              </a:rPr>
              <a:t>а) 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оксид фосфора,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2" name="whoosh.wav"/>
                </a:hlinkClick>
              </a:rPr>
              <a:t>б) </a:t>
            </a:r>
            <a:r>
              <a:rPr lang="ru-RU" sz="3600" kern="1200" dirty="0" err="1">
                <a:solidFill>
                  <a:srgbClr val="000000"/>
                </a:solidFill>
                <a:latin typeface="Verdana" pitchFamily="34" charset="0"/>
              </a:rPr>
              <a:t>пентаоксид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 фосфора (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),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hlinkshowjump?jump=nextslide">
                  <a:snd r:embed="rId3" name="applause.wav"/>
                </a:hlinkClick>
              </a:rPr>
              <a:t>в) 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оксид фосфора (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) или </a:t>
            </a:r>
            <a:r>
              <a:rPr lang="ru-RU" sz="3600" kern="1200" dirty="0" smtClean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 err="1" smtClean="0">
                <a:solidFill>
                  <a:srgbClr val="000000"/>
                </a:solidFill>
                <a:latin typeface="Verdana" pitchFamily="34" charset="0"/>
              </a:rPr>
              <a:t>пентаоксид</a:t>
            </a:r>
            <a:r>
              <a:rPr lang="ru-RU" sz="3600" kern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фосфора</a:t>
            </a:r>
            <a:r>
              <a:rPr lang="ru-RU" sz="1800" kern="1200" dirty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marL="0" indent="0">
              <a:buNone/>
            </a:pPr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Закрепление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lvl="0" indent="0">
              <a:spcBef>
                <a:spcPct val="50000"/>
              </a:spcBef>
              <a:buNone/>
            </a:pPr>
            <a:r>
              <a:rPr lang="ru-RU" sz="3600" b="1" kern="1200" dirty="0">
                <a:solidFill>
                  <a:srgbClr val="000000"/>
                </a:solidFill>
              </a:rPr>
              <a:t> 4. Степень окисления хлора </a:t>
            </a:r>
            <a:r>
              <a:rPr lang="ru-RU" sz="3600" b="1" kern="1200" dirty="0" smtClean="0">
                <a:solidFill>
                  <a:srgbClr val="000000"/>
                </a:solidFill>
              </a:rPr>
              <a:t>	равна </a:t>
            </a:r>
            <a:r>
              <a:rPr lang="ru-RU" sz="3600" b="1" kern="1200" dirty="0">
                <a:solidFill>
                  <a:srgbClr val="000000"/>
                </a:solidFill>
              </a:rPr>
              <a:t>-1 </a:t>
            </a:r>
            <a:r>
              <a:rPr lang="ru-RU" sz="3600" b="1" kern="1200" dirty="0" smtClean="0">
                <a:solidFill>
                  <a:srgbClr val="000000"/>
                </a:solidFill>
              </a:rPr>
              <a:t>   в</a:t>
            </a:r>
            <a:r>
              <a:rPr lang="ru-RU" sz="3600" b="1" kern="1200" dirty="0">
                <a:solidFill>
                  <a:srgbClr val="000000"/>
                </a:solidFill>
              </a:rPr>
              <a:t>: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2" name="whoosh.wav"/>
                </a:hlinkClick>
              </a:rPr>
              <a:t>а) 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Cl</a:t>
            </a:r>
            <a:r>
              <a:rPr lang="en-US" sz="3600" kern="1200" baseline="-25000" dirty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O</a:t>
            </a:r>
            <a:r>
              <a:rPr lang="en-US" sz="3600" kern="1200" baseline="-25000" dirty="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hlinkshowjump?jump=nextslide">
                  <a:snd r:embed="rId3" name="applause.wav"/>
                </a:hlinkClick>
              </a:rPr>
              <a:t>б) 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PCl</a:t>
            </a:r>
            <a:r>
              <a:rPr lang="en-US" sz="3600" kern="1200" baseline="-25000" dirty="0">
                <a:solidFill>
                  <a:srgbClr val="000000"/>
                </a:solidFill>
                <a:latin typeface="Verdana" pitchFamily="34" charset="0"/>
              </a:rPr>
              <a:t>5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2" name="whoosh.wav"/>
                </a:hlinkClick>
              </a:rPr>
              <a:t>в) 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Cl</a:t>
            </a:r>
            <a:r>
              <a:rPr lang="en-US" sz="3600" kern="1200" baseline="-25000" dirty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Закрепление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lvl="0" indent="0">
              <a:spcBef>
                <a:spcPct val="50000"/>
              </a:spcBef>
              <a:buNone/>
            </a:pPr>
            <a:r>
              <a:rPr lang="en-US" sz="3600" b="1" kern="1200" dirty="0">
                <a:solidFill>
                  <a:srgbClr val="000000"/>
                </a:solidFill>
              </a:rPr>
              <a:t>5.</a:t>
            </a:r>
            <a:r>
              <a:rPr lang="ru-RU" sz="3600" b="1" kern="1200" dirty="0">
                <a:solidFill>
                  <a:srgbClr val="000000"/>
                </a:solidFill>
              </a:rPr>
              <a:t> Состав диоксида серы  </a:t>
            </a:r>
            <a:r>
              <a:rPr lang="ru-RU" sz="3600" b="1" kern="1200" dirty="0" smtClean="0">
                <a:solidFill>
                  <a:srgbClr val="000000"/>
                </a:solidFill>
              </a:rPr>
              <a:t>      	выражается формулой:</a:t>
            </a:r>
            <a:endParaRPr lang="ru-RU" sz="3600" b="1" kern="1200" dirty="0">
              <a:solidFill>
                <a:srgbClr val="000000"/>
              </a:solidFill>
            </a:endParaRP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hlinkshowjump?jump=nextslide">
                  <a:snd r:embed="rId2" name="applause.wav"/>
                </a:hlinkClick>
              </a:rPr>
              <a:t>а) 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SO</a:t>
            </a:r>
            <a:r>
              <a:rPr lang="en-US" sz="3600" kern="1200" baseline="-25000" dirty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3" name="whoosh.wav"/>
                </a:hlinkClick>
              </a:rPr>
              <a:t>б) 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SO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,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  <a:hlinkClick r:id="" action="ppaction://noaction">
                  <a:snd r:embed="rId3" name="whoosh.wav"/>
                </a:hlinkClick>
              </a:rPr>
              <a:t>в) </a:t>
            </a:r>
            <a:r>
              <a:rPr lang="en-US" sz="3600" kern="1200" dirty="0">
                <a:solidFill>
                  <a:srgbClr val="000000"/>
                </a:solidFill>
                <a:latin typeface="Verdana" pitchFamily="34" charset="0"/>
              </a:rPr>
              <a:t>SO</a:t>
            </a:r>
            <a:r>
              <a:rPr lang="en-US" sz="3600" kern="1200" baseline="-25000" dirty="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ru-RU" sz="3600" kern="12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Домашнее задание 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 algn="ctr">
              <a:buNone/>
            </a:pPr>
            <a:endParaRPr lang="ru-RU" sz="4000" dirty="0" smtClean="0">
              <a:solidFill>
                <a:srgbClr val="003366"/>
              </a:solidFill>
            </a:endParaRPr>
          </a:p>
          <a:p>
            <a:pPr marL="0" indent="0" algn="ctr">
              <a:buNone/>
            </a:pPr>
            <a:endParaRPr lang="ru-RU" sz="4000" dirty="0">
              <a:solidFill>
                <a:srgbClr val="003366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3366"/>
                </a:solidFill>
              </a:rPr>
              <a:t>§ 17, упр.1,2</a:t>
            </a:r>
            <a:endParaRPr lang="ru-RU" sz="4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827088" y="1916113"/>
            <a:ext cx="3313112" cy="2952750"/>
            <a:chOff x="521" y="1207"/>
            <a:chExt cx="2087" cy="1860"/>
          </a:xfrm>
        </p:grpSpPr>
        <p:sp>
          <p:nvSpPr>
            <p:cNvPr id="125955" name="Oval 3"/>
            <p:cNvSpPr>
              <a:spLocks noChangeArrowheads="1"/>
            </p:cNvSpPr>
            <p:nvPr/>
          </p:nvSpPr>
          <p:spPr bwMode="auto">
            <a:xfrm>
              <a:off x="521" y="1207"/>
              <a:ext cx="2087" cy="186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6" name="Oval 4"/>
            <p:cNvSpPr>
              <a:spLocks noChangeArrowheads="1"/>
            </p:cNvSpPr>
            <p:nvPr/>
          </p:nvSpPr>
          <p:spPr bwMode="auto">
            <a:xfrm>
              <a:off x="884" y="1480"/>
              <a:ext cx="1361" cy="12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7" name="Oval 5"/>
            <p:cNvSpPr>
              <a:spLocks noChangeArrowheads="1"/>
            </p:cNvSpPr>
            <p:nvPr/>
          </p:nvSpPr>
          <p:spPr bwMode="auto">
            <a:xfrm>
              <a:off x="1111" y="1706"/>
              <a:ext cx="907" cy="81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>
                    <a:alpha val="94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8" name="Oval 6"/>
            <p:cNvSpPr>
              <a:spLocks noChangeArrowheads="1"/>
            </p:cNvSpPr>
            <p:nvPr/>
          </p:nvSpPr>
          <p:spPr bwMode="auto">
            <a:xfrm>
              <a:off x="1338" y="1888"/>
              <a:ext cx="453" cy="453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5959" name="Group 7"/>
            <p:cNvGrpSpPr>
              <a:grpSpLocks/>
            </p:cNvGrpSpPr>
            <p:nvPr/>
          </p:nvGrpSpPr>
          <p:grpSpPr bwMode="auto">
            <a:xfrm>
              <a:off x="1564" y="2114"/>
              <a:ext cx="181" cy="182"/>
              <a:chOff x="3243" y="3430"/>
              <a:chExt cx="181" cy="182"/>
            </a:xfrm>
          </p:grpSpPr>
          <p:sp>
            <p:nvSpPr>
              <p:cNvPr id="125960" name="Line 8"/>
              <p:cNvSpPr>
                <a:spLocks noChangeShapeType="1"/>
              </p:cNvSpPr>
              <p:nvPr/>
            </p:nvSpPr>
            <p:spPr bwMode="auto">
              <a:xfrm>
                <a:off x="3334" y="3430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1" name="Line 9"/>
              <p:cNvSpPr>
                <a:spLocks noChangeShapeType="1"/>
              </p:cNvSpPr>
              <p:nvPr/>
            </p:nvSpPr>
            <p:spPr bwMode="auto">
              <a:xfrm>
                <a:off x="3243" y="3521"/>
                <a:ext cx="18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5962" name="Group 10"/>
          <p:cNvGrpSpPr>
            <a:grpSpLocks/>
          </p:cNvGrpSpPr>
          <p:nvPr/>
        </p:nvGrpSpPr>
        <p:grpSpPr bwMode="auto">
          <a:xfrm>
            <a:off x="5867400" y="2349500"/>
            <a:ext cx="2376488" cy="2233613"/>
            <a:chOff x="3696" y="890"/>
            <a:chExt cx="1497" cy="1407"/>
          </a:xfrm>
        </p:grpSpPr>
        <p:sp>
          <p:nvSpPr>
            <p:cNvPr id="125963" name="Oval 11"/>
            <p:cNvSpPr>
              <a:spLocks noChangeArrowheads="1"/>
            </p:cNvSpPr>
            <p:nvPr/>
          </p:nvSpPr>
          <p:spPr bwMode="auto">
            <a:xfrm>
              <a:off x="3696" y="890"/>
              <a:ext cx="1497" cy="140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4" name="Oval 12"/>
            <p:cNvSpPr>
              <a:spLocks noChangeArrowheads="1"/>
            </p:cNvSpPr>
            <p:nvPr/>
          </p:nvSpPr>
          <p:spPr bwMode="auto">
            <a:xfrm>
              <a:off x="3969" y="1163"/>
              <a:ext cx="907" cy="81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5" name="Oval 13"/>
            <p:cNvSpPr>
              <a:spLocks noChangeArrowheads="1"/>
            </p:cNvSpPr>
            <p:nvPr/>
          </p:nvSpPr>
          <p:spPr bwMode="auto">
            <a:xfrm>
              <a:off x="4196" y="1345"/>
              <a:ext cx="453" cy="453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5966" name="Group 14"/>
            <p:cNvGrpSpPr>
              <a:grpSpLocks/>
            </p:cNvGrpSpPr>
            <p:nvPr/>
          </p:nvGrpSpPr>
          <p:grpSpPr bwMode="auto">
            <a:xfrm>
              <a:off x="4423" y="1570"/>
              <a:ext cx="181" cy="182"/>
              <a:chOff x="3243" y="3430"/>
              <a:chExt cx="181" cy="182"/>
            </a:xfrm>
          </p:grpSpPr>
          <p:sp>
            <p:nvSpPr>
              <p:cNvPr id="125967" name="Line 15"/>
              <p:cNvSpPr>
                <a:spLocks noChangeShapeType="1"/>
              </p:cNvSpPr>
              <p:nvPr/>
            </p:nvSpPr>
            <p:spPr bwMode="auto">
              <a:xfrm>
                <a:off x="3334" y="3430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68" name="Line 16"/>
              <p:cNvSpPr>
                <a:spLocks noChangeShapeType="1"/>
              </p:cNvSpPr>
              <p:nvPr/>
            </p:nvSpPr>
            <p:spPr bwMode="auto">
              <a:xfrm>
                <a:off x="3243" y="3521"/>
                <a:ext cx="18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5969" name="AutoShape 17"/>
          <p:cNvSpPr>
            <a:spLocks/>
          </p:cNvSpPr>
          <p:nvPr/>
        </p:nvSpPr>
        <p:spPr bwMode="auto">
          <a:xfrm>
            <a:off x="468313" y="1125538"/>
            <a:ext cx="358775" cy="4464050"/>
          </a:xfrm>
          <a:prstGeom prst="leftBracket">
            <a:avLst>
              <a:gd name="adj" fmla="val 10368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70" name="AutoShape 18"/>
          <p:cNvSpPr>
            <a:spLocks/>
          </p:cNvSpPr>
          <p:nvPr/>
        </p:nvSpPr>
        <p:spPr bwMode="auto">
          <a:xfrm>
            <a:off x="4427538" y="1125538"/>
            <a:ext cx="360362" cy="4464050"/>
          </a:xfrm>
          <a:prstGeom prst="rightBracket">
            <a:avLst>
              <a:gd name="adj" fmla="val 10323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1954213" y="334963"/>
            <a:ext cx="6840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chemeClr val="bg1"/>
                </a:solidFill>
                <a:latin typeface="Arial" charset="0"/>
              </a:rPr>
              <a:t>Степень окисления</a:t>
            </a:r>
            <a:endParaRPr lang="en-US" sz="4000" b="1" i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25972" name="Group 20"/>
          <p:cNvGrpSpPr>
            <a:grpSpLocks/>
          </p:cNvGrpSpPr>
          <p:nvPr/>
        </p:nvGrpSpPr>
        <p:grpSpPr bwMode="auto">
          <a:xfrm>
            <a:off x="3348038" y="3789363"/>
            <a:ext cx="936625" cy="935037"/>
            <a:chOff x="2335" y="2114"/>
            <a:chExt cx="590" cy="589"/>
          </a:xfrm>
        </p:grpSpPr>
        <p:sp>
          <p:nvSpPr>
            <p:cNvPr id="125973" name="Oval 21"/>
            <p:cNvSpPr>
              <a:spLocks noChangeArrowheads="1"/>
            </p:cNvSpPr>
            <p:nvPr/>
          </p:nvSpPr>
          <p:spPr bwMode="auto">
            <a:xfrm>
              <a:off x="2335" y="2114"/>
              <a:ext cx="590" cy="589"/>
            </a:xfrm>
            <a:prstGeom prst="ellipse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74" name="Line 22"/>
            <p:cNvSpPr>
              <a:spLocks noChangeShapeType="1"/>
            </p:cNvSpPr>
            <p:nvPr/>
          </p:nvSpPr>
          <p:spPr bwMode="auto">
            <a:xfrm>
              <a:off x="2653" y="2614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5975" name="Group 23"/>
          <p:cNvGrpSpPr>
            <a:grpSpLocks/>
          </p:cNvGrpSpPr>
          <p:nvPr/>
        </p:nvGrpSpPr>
        <p:grpSpPr bwMode="auto">
          <a:xfrm>
            <a:off x="3059113" y="1557338"/>
            <a:ext cx="936625" cy="935037"/>
            <a:chOff x="1610" y="845"/>
            <a:chExt cx="590" cy="589"/>
          </a:xfrm>
        </p:grpSpPr>
        <p:sp>
          <p:nvSpPr>
            <p:cNvPr id="125976" name="Oval 24"/>
            <p:cNvSpPr>
              <a:spLocks noChangeArrowheads="1"/>
            </p:cNvSpPr>
            <p:nvPr/>
          </p:nvSpPr>
          <p:spPr bwMode="auto">
            <a:xfrm>
              <a:off x="1610" y="845"/>
              <a:ext cx="590" cy="589"/>
            </a:xfrm>
            <a:prstGeom prst="ellipse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77" name="Line 25"/>
            <p:cNvSpPr>
              <a:spLocks noChangeShapeType="1"/>
            </p:cNvSpPr>
            <p:nvPr/>
          </p:nvSpPr>
          <p:spPr bwMode="auto">
            <a:xfrm>
              <a:off x="1973" y="1298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78" name="WordArt 26" descr="Белый мрамор"/>
          <p:cNvSpPr>
            <a:spLocks noChangeArrowheads="1" noChangeShapeType="1" noTextEdit="1"/>
          </p:cNvSpPr>
          <p:nvPr/>
        </p:nvSpPr>
        <p:spPr bwMode="auto">
          <a:xfrm>
            <a:off x="971550" y="5445125"/>
            <a:ext cx="1368425" cy="1196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Mg</a:t>
            </a:r>
            <a:endParaRPr lang="ru-RU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125979" name="WordArt 27" descr="Белый мрамор"/>
          <p:cNvSpPr>
            <a:spLocks noChangeArrowheads="1" noChangeShapeType="1" noTextEdit="1"/>
          </p:cNvSpPr>
          <p:nvPr/>
        </p:nvSpPr>
        <p:spPr bwMode="auto">
          <a:xfrm>
            <a:off x="4643438" y="692150"/>
            <a:ext cx="576262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+2</a:t>
            </a:r>
          </a:p>
        </p:txBody>
      </p:sp>
      <p:sp>
        <p:nvSpPr>
          <p:cNvPr id="125980" name="WordArt 28" descr="Белый мрамор"/>
          <p:cNvSpPr>
            <a:spLocks noChangeArrowheads="1" noChangeShapeType="1" noTextEdit="1"/>
          </p:cNvSpPr>
          <p:nvPr/>
        </p:nvSpPr>
        <p:spPr bwMode="auto">
          <a:xfrm>
            <a:off x="7308850" y="5445125"/>
            <a:ext cx="576263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N</a:t>
            </a:r>
            <a:endParaRPr lang="ru-RU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grpSp>
        <p:nvGrpSpPr>
          <p:cNvPr id="125981" name="Group 29"/>
          <p:cNvGrpSpPr>
            <a:grpSpLocks/>
          </p:cNvGrpSpPr>
          <p:nvPr/>
        </p:nvGrpSpPr>
        <p:grpSpPr bwMode="auto">
          <a:xfrm>
            <a:off x="7311243" y="174077"/>
            <a:ext cx="936625" cy="935038"/>
            <a:chOff x="4059" y="3249"/>
            <a:chExt cx="590" cy="589"/>
          </a:xfrm>
        </p:grpSpPr>
        <p:grpSp>
          <p:nvGrpSpPr>
            <p:cNvPr id="125982" name="Group 30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5983" name="Oval 31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984" name="Line 32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5986" name="Group 34"/>
          <p:cNvGrpSpPr>
            <a:grpSpLocks/>
          </p:cNvGrpSpPr>
          <p:nvPr/>
        </p:nvGrpSpPr>
        <p:grpSpPr bwMode="auto">
          <a:xfrm>
            <a:off x="7380288" y="1916113"/>
            <a:ext cx="936625" cy="935037"/>
            <a:chOff x="4059" y="3249"/>
            <a:chExt cx="590" cy="589"/>
          </a:xfrm>
        </p:grpSpPr>
        <p:grpSp>
          <p:nvGrpSpPr>
            <p:cNvPr id="125987" name="Group 35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5988" name="Oval 36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989" name="Line 37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990" name="Line 38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5991" name="Group 39"/>
          <p:cNvGrpSpPr>
            <a:grpSpLocks/>
          </p:cNvGrpSpPr>
          <p:nvPr/>
        </p:nvGrpSpPr>
        <p:grpSpPr bwMode="auto">
          <a:xfrm>
            <a:off x="5219700" y="3141663"/>
            <a:ext cx="936625" cy="935037"/>
            <a:chOff x="4059" y="3249"/>
            <a:chExt cx="590" cy="589"/>
          </a:xfrm>
        </p:grpSpPr>
        <p:grpSp>
          <p:nvGrpSpPr>
            <p:cNvPr id="125992" name="Group 40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5993" name="Oval 41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994" name="Line 42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5996" name="Group 44"/>
          <p:cNvGrpSpPr>
            <a:grpSpLocks/>
          </p:cNvGrpSpPr>
          <p:nvPr/>
        </p:nvGrpSpPr>
        <p:grpSpPr bwMode="auto">
          <a:xfrm>
            <a:off x="6732588" y="4365625"/>
            <a:ext cx="936625" cy="935038"/>
            <a:chOff x="4059" y="3249"/>
            <a:chExt cx="590" cy="589"/>
          </a:xfrm>
        </p:grpSpPr>
        <p:grpSp>
          <p:nvGrpSpPr>
            <p:cNvPr id="125997" name="Group 45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5998" name="Oval 46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999" name="Line 47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6000" name="Line 48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6001" name="Group 49"/>
          <p:cNvGrpSpPr>
            <a:grpSpLocks/>
          </p:cNvGrpSpPr>
          <p:nvPr/>
        </p:nvGrpSpPr>
        <p:grpSpPr bwMode="auto">
          <a:xfrm>
            <a:off x="7956550" y="2708275"/>
            <a:ext cx="936625" cy="935038"/>
            <a:chOff x="4059" y="3249"/>
            <a:chExt cx="590" cy="589"/>
          </a:xfrm>
        </p:grpSpPr>
        <p:grpSp>
          <p:nvGrpSpPr>
            <p:cNvPr id="126002" name="Group 50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6003" name="Oval 51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6004" name="Line 52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6005" name="Line 53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6006" name="Group 54"/>
          <p:cNvGrpSpPr>
            <a:grpSpLocks/>
          </p:cNvGrpSpPr>
          <p:nvPr/>
        </p:nvGrpSpPr>
        <p:grpSpPr bwMode="auto">
          <a:xfrm>
            <a:off x="5580063" y="2133600"/>
            <a:ext cx="936625" cy="935038"/>
            <a:chOff x="4059" y="3249"/>
            <a:chExt cx="590" cy="589"/>
          </a:xfrm>
        </p:grpSpPr>
        <p:grpSp>
          <p:nvGrpSpPr>
            <p:cNvPr id="126007" name="Group 55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6008" name="Oval 56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6009" name="Line 57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6010" name="Line 58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6011" name="Group 59"/>
          <p:cNvGrpSpPr>
            <a:grpSpLocks/>
          </p:cNvGrpSpPr>
          <p:nvPr/>
        </p:nvGrpSpPr>
        <p:grpSpPr bwMode="auto">
          <a:xfrm>
            <a:off x="8207375" y="4581525"/>
            <a:ext cx="936625" cy="935038"/>
            <a:chOff x="4059" y="3249"/>
            <a:chExt cx="590" cy="589"/>
          </a:xfrm>
        </p:grpSpPr>
        <p:grpSp>
          <p:nvGrpSpPr>
            <p:cNvPr id="126012" name="Group 60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6013" name="Oval 61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6014" name="Line 62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6015" name="Line 63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6016" name="Group 64"/>
          <p:cNvGrpSpPr>
            <a:grpSpLocks/>
          </p:cNvGrpSpPr>
          <p:nvPr/>
        </p:nvGrpSpPr>
        <p:grpSpPr bwMode="auto">
          <a:xfrm>
            <a:off x="3844698" y="5754688"/>
            <a:ext cx="936625" cy="935037"/>
            <a:chOff x="4059" y="3249"/>
            <a:chExt cx="590" cy="589"/>
          </a:xfrm>
        </p:grpSpPr>
        <p:grpSp>
          <p:nvGrpSpPr>
            <p:cNvPr id="126017" name="Group 65"/>
            <p:cNvGrpSpPr>
              <a:grpSpLocks/>
            </p:cNvGrpSpPr>
            <p:nvPr/>
          </p:nvGrpSpPr>
          <p:grpSpPr bwMode="auto">
            <a:xfrm>
              <a:off x="4059" y="3249"/>
              <a:ext cx="590" cy="589"/>
              <a:chOff x="4785" y="3566"/>
              <a:chExt cx="590" cy="589"/>
            </a:xfrm>
          </p:grpSpPr>
          <p:sp>
            <p:nvSpPr>
              <p:cNvPr id="126018" name="Oval 66"/>
              <p:cNvSpPr>
                <a:spLocks noChangeArrowheads="1"/>
              </p:cNvSpPr>
              <p:nvPr/>
            </p:nvSpPr>
            <p:spPr bwMode="auto">
              <a:xfrm>
                <a:off x="4785" y="3566"/>
                <a:ext cx="590" cy="589"/>
              </a:xfrm>
              <a:prstGeom prst="ellipse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6019" name="Line 67"/>
              <p:cNvSpPr>
                <a:spLocks noChangeShapeType="1"/>
              </p:cNvSpPr>
              <p:nvPr/>
            </p:nvSpPr>
            <p:spPr bwMode="auto">
              <a:xfrm>
                <a:off x="5148" y="4020"/>
                <a:ext cx="13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6020" name="Line 68"/>
            <p:cNvSpPr>
              <a:spLocks noChangeShapeType="1"/>
            </p:cNvSpPr>
            <p:nvPr/>
          </p:nvSpPr>
          <p:spPr bwMode="auto">
            <a:xfrm>
              <a:off x="4422" y="370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6021" name="WordArt 69" descr="Белый мрамор"/>
          <p:cNvSpPr>
            <a:spLocks noChangeArrowheads="1" noChangeShapeType="1" noTextEdit="1"/>
          </p:cNvSpPr>
          <p:nvPr/>
        </p:nvSpPr>
        <p:spPr bwMode="auto">
          <a:xfrm>
            <a:off x="4675188" y="6165850"/>
            <a:ext cx="2571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3</a:t>
            </a:r>
          </a:p>
        </p:txBody>
      </p:sp>
      <p:sp>
        <p:nvSpPr>
          <p:cNvPr id="126022" name="AutoShape 70"/>
          <p:cNvSpPr>
            <a:spLocks/>
          </p:cNvSpPr>
          <p:nvPr/>
        </p:nvSpPr>
        <p:spPr bwMode="auto">
          <a:xfrm>
            <a:off x="5148263" y="1125538"/>
            <a:ext cx="358775" cy="4464050"/>
          </a:xfrm>
          <a:prstGeom prst="leftBracket">
            <a:avLst>
              <a:gd name="adj" fmla="val 10368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6023" name="AutoShape 71"/>
          <p:cNvSpPr>
            <a:spLocks/>
          </p:cNvSpPr>
          <p:nvPr/>
        </p:nvSpPr>
        <p:spPr bwMode="auto">
          <a:xfrm>
            <a:off x="8604250" y="1125538"/>
            <a:ext cx="360363" cy="4464050"/>
          </a:xfrm>
          <a:prstGeom prst="rightBracket">
            <a:avLst>
              <a:gd name="adj" fmla="val 10323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6024" name="WordArt 72" descr="Белый мрамор"/>
          <p:cNvSpPr>
            <a:spLocks noChangeArrowheads="1" noChangeShapeType="1" noTextEdit="1"/>
          </p:cNvSpPr>
          <p:nvPr/>
        </p:nvSpPr>
        <p:spPr bwMode="auto">
          <a:xfrm>
            <a:off x="8626475" y="673100"/>
            <a:ext cx="4095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-3</a:t>
            </a:r>
          </a:p>
        </p:txBody>
      </p:sp>
      <p:sp>
        <p:nvSpPr>
          <p:cNvPr id="126025" name="WordArt 73" descr="Белый мрамор"/>
          <p:cNvSpPr>
            <a:spLocks noChangeArrowheads="1" noChangeShapeType="1" noTextEdit="1"/>
          </p:cNvSpPr>
          <p:nvPr/>
        </p:nvSpPr>
        <p:spPr bwMode="auto">
          <a:xfrm>
            <a:off x="6300788" y="6165850"/>
            <a:ext cx="2571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2</a:t>
            </a:r>
          </a:p>
        </p:txBody>
      </p:sp>
      <p:sp>
        <p:nvSpPr>
          <p:cNvPr id="126026" name="WordArt 74"/>
          <p:cNvSpPr>
            <a:spLocks noChangeArrowheads="1" noChangeShapeType="1" noTextEdit="1"/>
          </p:cNvSpPr>
          <p:nvPr/>
        </p:nvSpPr>
        <p:spPr bwMode="auto">
          <a:xfrm>
            <a:off x="4427538" y="5084763"/>
            <a:ext cx="5238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0000">
                        <a:gamma/>
                        <a:shade val="46275"/>
                        <a:invGamma/>
                      </a:srgbClr>
                    </a:gs>
                    <a:gs pos="100000">
                      <a:srgbClr val="CC00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+2</a:t>
            </a:r>
          </a:p>
        </p:txBody>
      </p:sp>
      <p:sp>
        <p:nvSpPr>
          <p:cNvPr id="126027" name="WordArt 75"/>
          <p:cNvSpPr>
            <a:spLocks noChangeArrowheads="1" noChangeShapeType="1" noTextEdit="1"/>
          </p:cNvSpPr>
          <p:nvPr/>
        </p:nvSpPr>
        <p:spPr bwMode="auto">
          <a:xfrm>
            <a:off x="5962650" y="5065713"/>
            <a:ext cx="40957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0000">
                        <a:gamma/>
                        <a:shade val="46275"/>
                        <a:invGamma/>
                      </a:srgbClr>
                    </a:gs>
                    <a:gs pos="100000">
                      <a:srgbClr val="CC00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-3</a:t>
            </a:r>
          </a:p>
        </p:txBody>
      </p:sp>
      <p:sp>
        <p:nvSpPr>
          <p:cNvPr id="126028" name="Text Box 76"/>
          <p:cNvSpPr txBox="1">
            <a:spLocks noChangeArrowheads="1"/>
          </p:cNvSpPr>
          <p:nvPr/>
        </p:nvSpPr>
        <p:spPr bwMode="auto">
          <a:xfrm>
            <a:off x="588963" y="1960563"/>
            <a:ext cx="7916862" cy="1946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Степень окисления – это условный заряд атома, характеризующий число полностью или частично смещенных электронов или электронных пар от одного атома к другому в химических соединениях</a:t>
            </a:r>
          </a:p>
        </p:txBody>
      </p:sp>
    </p:spTree>
    <p:extLst>
      <p:ext uri="{BB962C8B-B14F-4D97-AF65-F5344CB8AC3E}">
        <p14:creationId xmlns:p14="http://schemas.microsoft.com/office/powerpoint/2010/main" val="111406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2581E-6 C 0.0618 0.10431 0.04913 0.25579 -0.02882 0.33696 C -0.10678 0.41837 -0.22049 0.39894 -0.2823 0.29441 C -0.34358 0.18964 -0.33004 0.03863 -0.25209 -0.04278 C -0.17414 -0.12396 -0.06129 -0.10499 4.44444E-6 -4.12581E-6 Z " pathEditMode="relative" rAng="3119469" ptsTypes="fffff">
                                      <p:cBhvr>
                                        <p:cTn id="29" dur="20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0" y="1475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0971 C -0.08923 0.10337 -0.20538 0.10361 -0.26701 0.00971 C -0.32986 -0.08372 -0.31476 -0.23775 -0.23455 -0.33095 C -0.15451 -0.426 -0.03871 -0.42577 0.02361 -0.33187 C 0.08611 -0.23728 0.07118 -0.08511 -0.0092 0.00971 Z " pathEditMode="relative" rAng="8319851" ptsTypes="fffff">
                                      <p:cBhvr>
                                        <p:cTn id="31" dur="2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5" y="-1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04046E-6 L -0.25973 0.6346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31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12139E-6 L 0.0276 0.2531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12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0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6185E-6 L 0.12205 -0.284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-14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1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5607E-7 L -0.06284 -0.1204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-6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2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2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3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1433 L -0.06424 0.6425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32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3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36" dur="2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6763E-6 L -0.21267 0.00532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58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63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6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6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9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3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125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125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26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126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126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126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126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126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126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4" dur="1000"/>
                                        <p:tgtEl>
                                          <p:spTgt spid="12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9" grpId="0" animBg="1"/>
      <p:bldP spid="125969" grpId="1" animBg="1"/>
      <p:bldP spid="125969" grpId="2" animBg="1"/>
      <p:bldP spid="125970" grpId="0" animBg="1"/>
      <p:bldP spid="125970" grpId="1" animBg="1"/>
      <p:bldP spid="125970" grpId="2" animBg="1"/>
      <p:bldP spid="125971" grpId="0"/>
      <p:bldP spid="125978" grpId="0" animBg="1"/>
      <p:bldP spid="125978" grpId="1" animBg="1"/>
      <p:bldP spid="125978" grpId="2" animBg="1"/>
      <p:bldP spid="125979" grpId="0" animBg="1"/>
      <p:bldP spid="125979" grpId="1" animBg="1"/>
      <p:bldP spid="125979" grpId="2" animBg="1"/>
      <p:bldP spid="125979" grpId="3" animBg="1"/>
      <p:bldP spid="125980" grpId="0" animBg="1"/>
      <p:bldP spid="125980" grpId="1" animBg="1"/>
      <p:bldP spid="125980" grpId="2" animBg="1"/>
      <p:bldP spid="126021" grpId="0" animBg="1"/>
      <p:bldP spid="126021" grpId="1" animBg="1"/>
      <p:bldP spid="126022" grpId="0" animBg="1"/>
      <p:bldP spid="126022" grpId="1" animBg="1"/>
      <p:bldP spid="126022" grpId="2" animBg="1"/>
      <p:bldP spid="126023" grpId="0" animBg="1"/>
      <p:bldP spid="126023" grpId="1" animBg="1"/>
      <p:bldP spid="126023" grpId="2" animBg="1"/>
      <p:bldP spid="126024" grpId="0" animBg="1"/>
      <p:bldP spid="126024" grpId="1" animBg="1"/>
      <p:bldP spid="126024" grpId="2" animBg="1"/>
      <p:bldP spid="126024" grpId="3" animBg="1"/>
      <p:bldP spid="126025" grpId="0" animBg="1"/>
      <p:bldP spid="126025" grpId="1" animBg="1"/>
      <p:bldP spid="126026" grpId="0" animBg="1"/>
      <p:bldP spid="126026" grpId="1" animBg="1"/>
      <p:bldP spid="126027" grpId="0" animBg="1"/>
      <p:bldP spid="126027" grpId="1" animBg="1"/>
      <p:bldP spid="1260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Oval 4"/>
          <p:cNvSpPr>
            <a:spLocks noChangeArrowheads="1"/>
          </p:cNvSpPr>
          <p:nvPr/>
        </p:nvSpPr>
        <p:spPr bwMode="auto">
          <a:xfrm>
            <a:off x="2915815" y="2349499"/>
            <a:ext cx="3124623" cy="158273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3300"/>
                </a:solidFill>
              </a:rPr>
              <a:t>Степень окисления</a:t>
            </a:r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 flipH="1">
            <a:off x="2336800" y="3598863"/>
            <a:ext cx="884238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5834063" y="3513138"/>
            <a:ext cx="1103312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 flipV="1">
            <a:off x="4932363" y="1670050"/>
            <a:ext cx="10160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53" name="Oval 13"/>
          <p:cNvSpPr>
            <a:spLocks noChangeArrowheads="1"/>
          </p:cNvSpPr>
          <p:nvPr/>
        </p:nvSpPr>
        <p:spPr bwMode="auto">
          <a:xfrm>
            <a:off x="5791200" y="693738"/>
            <a:ext cx="2395538" cy="132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</a:rPr>
              <a:t>Переменная</a:t>
            </a:r>
          </a:p>
          <a:p>
            <a:pPr algn="ctr"/>
            <a:r>
              <a:rPr lang="ru-RU" sz="2400" b="1" dirty="0">
                <a:solidFill>
                  <a:srgbClr val="FF3300"/>
                </a:solidFill>
              </a:rPr>
              <a:t>о</a:t>
            </a:r>
            <a:r>
              <a:rPr lang="ru-RU" sz="2400" b="1" dirty="0" smtClean="0">
                <a:solidFill>
                  <a:srgbClr val="FF3300"/>
                </a:solidFill>
              </a:rPr>
              <a:t>ст. </a:t>
            </a:r>
            <a:r>
              <a:rPr lang="ru-RU" sz="2400" b="1" dirty="0" err="1" smtClean="0">
                <a:solidFill>
                  <a:srgbClr val="FF3300"/>
                </a:solidFill>
              </a:rPr>
              <a:t>Ме</a:t>
            </a:r>
            <a:r>
              <a:rPr lang="ru-RU" sz="2400" b="1" dirty="0" smtClean="0">
                <a:solidFill>
                  <a:srgbClr val="FF3300"/>
                </a:solidFill>
              </a:rPr>
              <a:t>, </a:t>
            </a:r>
            <a:r>
              <a:rPr lang="ru-RU" sz="2400" b="1" dirty="0" err="1" smtClean="0">
                <a:solidFill>
                  <a:srgbClr val="FF3300"/>
                </a:solidFill>
              </a:rPr>
              <a:t>неМе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>
            <a:off x="6326188" y="4119563"/>
            <a:ext cx="2395537" cy="132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3300"/>
                </a:solidFill>
              </a:rPr>
              <a:t>отрицательная</a:t>
            </a:r>
            <a:endParaRPr lang="en-US" sz="2400" b="1" dirty="0">
              <a:solidFill>
                <a:srgbClr val="FF3300"/>
              </a:solidFill>
            </a:endParaRPr>
          </a:p>
          <a:p>
            <a:pPr algn="ctr"/>
            <a:r>
              <a:rPr lang="en-US" sz="2400" b="1" dirty="0">
                <a:solidFill>
                  <a:srgbClr val="FF3300"/>
                </a:solidFill>
              </a:rPr>
              <a:t>S</a:t>
            </a:r>
            <a:r>
              <a:rPr lang="en-US" sz="2400" b="1" baseline="30000" dirty="0">
                <a:solidFill>
                  <a:srgbClr val="FF3300"/>
                </a:solidFill>
              </a:rPr>
              <a:t>-2</a:t>
            </a:r>
            <a:r>
              <a:rPr lang="en-US" sz="2400" b="1" dirty="0">
                <a:solidFill>
                  <a:srgbClr val="FF3300"/>
                </a:solidFill>
              </a:rPr>
              <a:t> ,N</a:t>
            </a:r>
            <a:r>
              <a:rPr lang="en-US" sz="2400" b="1" baseline="30000" dirty="0">
                <a:solidFill>
                  <a:srgbClr val="FF3300"/>
                </a:solidFill>
              </a:rPr>
              <a:t>-3 </a:t>
            </a:r>
            <a:r>
              <a:rPr lang="en-US" sz="2400" b="1" dirty="0">
                <a:solidFill>
                  <a:srgbClr val="FF3300"/>
                </a:solidFill>
              </a:rPr>
              <a:t>,O</a:t>
            </a:r>
            <a:r>
              <a:rPr lang="en-US" sz="2400" b="1" baseline="30000" dirty="0">
                <a:solidFill>
                  <a:srgbClr val="FF3300"/>
                </a:solidFill>
              </a:rPr>
              <a:t>-2</a:t>
            </a:r>
            <a:endParaRPr lang="ru-RU" sz="2400" b="1" baseline="30000" dirty="0">
              <a:solidFill>
                <a:srgbClr val="FF3300"/>
              </a:solidFill>
            </a:endParaRP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371475" y="4117975"/>
            <a:ext cx="2395538" cy="132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3300"/>
                </a:solidFill>
              </a:rPr>
              <a:t>положительная</a:t>
            </a:r>
            <a:endParaRPr lang="en-US" sz="2400" b="1" dirty="0">
              <a:solidFill>
                <a:srgbClr val="FF33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3300"/>
                </a:solidFill>
              </a:rPr>
              <a:t>Na</a:t>
            </a:r>
            <a:r>
              <a:rPr lang="ru-RU" sz="2400" b="1" baseline="30000" dirty="0">
                <a:solidFill>
                  <a:srgbClr val="FF3300"/>
                </a:solidFill>
              </a:rPr>
              <a:t>+</a:t>
            </a:r>
            <a:r>
              <a:rPr lang="en-US" sz="2400" b="1" dirty="0" smtClean="0">
                <a:solidFill>
                  <a:srgbClr val="FF3300"/>
                </a:solidFill>
              </a:rPr>
              <a:t>,</a:t>
            </a:r>
            <a:r>
              <a:rPr lang="ru-RU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</a:rPr>
              <a:t>Al</a:t>
            </a:r>
            <a:r>
              <a:rPr lang="ru-RU" sz="2400" b="1" baseline="30000" dirty="0" smtClean="0">
                <a:solidFill>
                  <a:srgbClr val="FF3300"/>
                </a:solidFill>
              </a:rPr>
              <a:t>+3</a:t>
            </a:r>
            <a:r>
              <a:rPr lang="en-US" sz="2400" b="1" dirty="0" smtClean="0">
                <a:solidFill>
                  <a:srgbClr val="FF3300"/>
                </a:solidFill>
              </a:rPr>
              <a:t>,</a:t>
            </a:r>
            <a:r>
              <a:rPr lang="ru-RU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Ca</a:t>
            </a:r>
            <a:r>
              <a:rPr lang="ru-RU" sz="2400" b="1" baseline="30000" dirty="0" smtClean="0">
                <a:solidFill>
                  <a:srgbClr val="FF3300"/>
                </a:solidFill>
              </a:rPr>
              <a:t>+2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 flipH="1" flipV="1">
            <a:off x="3090863" y="1728788"/>
            <a:ext cx="900112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371475" y="679450"/>
            <a:ext cx="2960688" cy="132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FF3300"/>
                </a:solidFill>
              </a:rPr>
              <a:t>Постоянная</a:t>
            </a:r>
          </a:p>
          <a:p>
            <a:pPr algn="ctr"/>
            <a:r>
              <a:rPr lang="ru-RU" sz="2000" b="1" dirty="0" smtClean="0">
                <a:solidFill>
                  <a:srgbClr val="FF3300"/>
                </a:solidFill>
              </a:rPr>
              <a:t>Металлы </a:t>
            </a:r>
            <a:r>
              <a:rPr lang="en-US" sz="2000" b="1" dirty="0" smtClean="0">
                <a:solidFill>
                  <a:srgbClr val="FF3300"/>
                </a:solidFill>
              </a:rPr>
              <a:t> IA, IIA, IIIA</a:t>
            </a:r>
            <a:endParaRPr lang="ru-RU" sz="2000" b="1" dirty="0">
              <a:solidFill>
                <a:srgbClr val="FF3300"/>
              </a:solidFill>
            </a:endParaRPr>
          </a:p>
        </p:txBody>
      </p:sp>
      <p:sp>
        <p:nvSpPr>
          <p:cNvPr id="138260" name="Line 20"/>
          <p:cNvSpPr>
            <a:spLocks noChangeShapeType="1"/>
          </p:cNvSpPr>
          <p:nvPr/>
        </p:nvSpPr>
        <p:spPr bwMode="auto">
          <a:xfrm>
            <a:off x="4514850" y="3889375"/>
            <a:ext cx="0" cy="98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62" name="Oval 22"/>
          <p:cNvSpPr>
            <a:spLocks noChangeArrowheads="1"/>
          </p:cNvSpPr>
          <p:nvPr/>
        </p:nvSpPr>
        <p:spPr bwMode="auto">
          <a:xfrm>
            <a:off x="3246438" y="4870450"/>
            <a:ext cx="2700337" cy="1582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FF3300"/>
                </a:solidFill>
              </a:rPr>
              <a:t>С.О. </a:t>
            </a:r>
            <a:r>
              <a:rPr lang="ru-RU" sz="2000" b="1" dirty="0">
                <a:solidFill>
                  <a:srgbClr val="FF3300"/>
                </a:solidFill>
              </a:rPr>
              <a:t>элементов в</a:t>
            </a:r>
          </a:p>
          <a:p>
            <a:pPr algn="ctr"/>
            <a:r>
              <a:rPr lang="ru-RU" sz="2000" b="1" dirty="0">
                <a:solidFill>
                  <a:srgbClr val="FF3300"/>
                </a:solidFill>
              </a:rPr>
              <a:t>простых веществах</a:t>
            </a:r>
            <a:endParaRPr lang="en-US" sz="2000" b="1" u="sng" dirty="0">
              <a:solidFill>
                <a:srgbClr val="FF3300"/>
              </a:solidFill>
            </a:endParaRPr>
          </a:p>
          <a:p>
            <a:pPr algn="ctr"/>
            <a:r>
              <a:rPr lang="en-US" sz="2000" b="1" dirty="0">
                <a:solidFill>
                  <a:srgbClr val="FF3300"/>
                </a:solidFill>
              </a:rPr>
              <a:t>Fe</a:t>
            </a:r>
            <a:r>
              <a:rPr lang="en-US" sz="2000" b="1" baseline="30000" dirty="0">
                <a:solidFill>
                  <a:srgbClr val="FF3300"/>
                </a:solidFill>
              </a:rPr>
              <a:t>0</a:t>
            </a:r>
            <a:r>
              <a:rPr lang="en-US" sz="2000" b="1" dirty="0">
                <a:solidFill>
                  <a:srgbClr val="FF3300"/>
                </a:solidFill>
              </a:rPr>
              <a:t>,Cl</a:t>
            </a:r>
            <a:r>
              <a:rPr lang="en-US" sz="2000" b="1" baseline="-25000" dirty="0">
                <a:solidFill>
                  <a:srgbClr val="FF3300"/>
                </a:solidFill>
              </a:rPr>
              <a:t>2</a:t>
            </a:r>
            <a:r>
              <a:rPr lang="en-US" sz="2000" b="1" baseline="30000" dirty="0">
                <a:solidFill>
                  <a:srgbClr val="FF3300"/>
                </a:solidFill>
              </a:rPr>
              <a:t>0</a:t>
            </a:r>
            <a:r>
              <a:rPr lang="en-US" sz="2000" b="1" dirty="0">
                <a:solidFill>
                  <a:srgbClr val="FF3300"/>
                </a:solidFill>
              </a:rPr>
              <a:t>,H</a:t>
            </a:r>
            <a:r>
              <a:rPr lang="en-US" sz="2000" b="1" baseline="-25000" dirty="0">
                <a:solidFill>
                  <a:srgbClr val="FF3300"/>
                </a:solidFill>
              </a:rPr>
              <a:t>2</a:t>
            </a:r>
            <a:r>
              <a:rPr lang="en-US" sz="2000" b="1" baseline="30000" dirty="0">
                <a:solidFill>
                  <a:srgbClr val="FF3300"/>
                </a:solidFill>
              </a:rPr>
              <a:t>0</a:t>
            </a:r>
            <a:r>
              <a:rPr lang="ru-RU" sz="2000" b="1" baseline="30000" dirty="0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7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8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38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38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38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382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38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38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382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138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85" decel="100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385" decel="100000"/>
                                        <p:tgtEl>
                                          <p:spTgt spid="1382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385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385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138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  <p:bldP spid="138247" grpId="0" animBg="1"/>
      <p:bldP spid="138248" grpId="0" animBg="1"/>
      <p:bldP spid="138251" grpId="0" animBg="1"/>
      <p:bldP spid="138253" grpId="0" animBg="1"/>
      <p:bldP spid="138254" grpId="0" animBg="1"/>
      <p:bldP spid="138255" grpId="0" animBg="1"/>
      <p:bldP spid="138257" grpId="0" animBg="1"/>
      <p:bldP spid="138258" grpId="0" animBg="1"/>
      <p:bldP spid="138260" grpId="0" animBg="1"/>
      <p:bldP spid="1382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chemeClr val="bg1"/>
                </a:solidFill>
              </a:rPr>
              <a:t>Какие степени окисления у серы?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1600200"/>
            <a:ext cx="8291512" cy="1181100"/>
          </a:xfrm>
        </p:spPr>
        <p:txBody>
          <a:bodyPr/>
          <a:lstStyle/>
          <a:p>
            <a:pPr marL="469900" indent="-469900" eaLnBrk="1" hangingPunct="1">
              <a:buFontTx/>
              <a:buNone/>
            </a:pPr>
            <a:endParaRPr lang="ru-RU" sz="4800" b="1" dirty="0" smtClean="0">
              <a:solidFill>
                <a:srgbClr val="E92E29"/>
              </a:solidFill>
            </a:endParaRPr>
          </a:p>
          <a:p>
            <a:pPr marL="469900" indent="-469900" eaLnBrk="1" hangingPunct="1">
              <a:buFontTx/>
              <a:buNone/>
            </a:pPr>
            <a:r>
              <a:rPr lang="en-US" sz="4800" b="1" dirty="0" smtClean="0">
                <a:solidFill>
                  <a:srgbClr val="E92E29"/>
                </a:solidFill>
              </a:rPr>
              <a:t>S</a:t>
            </a:r>
            <a:r>
              <a:rPr lang="ru-RU" sz="4800" b="1" dirty="0" smtClean="0"/>
              <a:t>+16 ))) 1</a:t>
            </a:r>
            <a:r>
              <a:rPr lang="en-US" sz="4800" b="1" dirty="0" smtClean="0"/>
              <a:t>s</a:t>
            </a:r>
            <a:r>
              <a:rPr lang="en-US" sz="4800" b="1" baseline="30000" dirty="0" smtClean="0"/>
              <a:t>2</a:t>
            </a:r>
            <a:r>
              <a:rPr lang="en-US" sz="4800" b="1" dirty="0" smtClean="0"/>
              <a:t>2s</a:t>
            </a:r>
            <a:r>
              <a:rPr lang="en-US" sz="4800" b="1" baseline="30000" dirty="0" smtClean="0"/>
              <a:t>2</a:t>
            </a:r>
            <a:r>
              <a:rPr lang="en-US" sz="4800" b="1" dirty="0" smtClean="0"/>
              <a:t>2p</a:t>
            </a:r>
            <a:r>
              <a:rPr lang="en-US" sz="4800" b="1" baseline="30000" dirty="0" smtClean="0"/>
              <a:t>6</a:t>
            </a:r>
            <a:r>
              <a:rPr lang="en-US" sz="4800" b="1" dirty="0" smtClean="0"/>
              <a:t>3s</a:t>
            </a:r>
            <a:r>
              <a:rPr lang="en-US" sz="4800" b="1" baseline="30000" dirty="0" smtClean="0"/>
              <a:t>2</a:t>
            </a:r>
            <a:r>
              <a:rPr lang="en-US" sz="4800" b="1" dirty="0" smtClean="0"/>
              <a:t>3p</a:t>
            </a:r>
            <a:r>
              <a:rPr lang="en-US" sz="4800" b="1" baseline="30000" dirty="0" smtClean="0"/>
              <a:t>4</a:t>
            </a:r>
            <a:r>
              <a:rPr lang="en-US" sz="4800" b="1" dirty="0" smtClean="0"/>
              <a:t>3d</a:t>
            </a:r>
            <a:r>
              <a:rPr lang="en-US" sz="4800" b="1" baseline="30000" dirty="0" smtClean="0"/>
              <a:t>0</a:t>
            </a:r>
            <a:r>
              <a:rPr lang="ru-RU" sz="4800" b="1" dirty="0" smtClean="0"/>
              <a:t> </a:t>
            </a:r>
          </a:p>
        </p:txBody>
      </p:sp>
      <p:sp>
        <p:nvSpPr>
          <p:cNvPr id="7207" name="Text Box 76"/>
          <p:cNvSpPr txBox="1">
            <a:spLocks noChangeArrowheads="1"/>
          </p:cNvSpPr>
          <p:nvPr/>
        </p:nvSpPr>
        <p:spPr bwMode="auto">
          <a:xfrm>
            <a:off x="6257924" y="5257798"/>
            <a:ext cx="184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sz="1800" b="1" baseline="-25000" dirty="0">
              <a:solidFill>
                <a:srgbClr val="008000"/>
              </a:solidFill>
              <a:latin typeface="Arial" charset="0"/>
            </a:endParaRPr>
          </a:p>
        </p:txBody>
      </p:sp>
      <p:grpSp>
        <p:nvGrpSpPr>
          <p:cNvPr id="127054" name="Group 78"/>
          <p:cNvGrpSpPr>
            <a:grpSpLocks/>
          </p:cNvGrpSpPr>
          <p:nvPr/>
        </p:nvGrpSpPr>
        <p:grpSpPr bwMode="auto">
          <a:xfrm>
            <a:off x="3924300" y="-137678"/>
            <a:ext cx="1655763" cy="0"/>
            <a:chOff x="2472" y="2024"/>
            <a:chExt cx="1043" cy="0"/>
          </a:xfrm>
        </p:grpSpPr>
        <p:sp>
          <p:nvSpPr>
            <p:cNvPr id="7201" name="Line 79"/>
            <p:cNvSpPr>
              <a:spLocks noChangeShapeType="1"/>
            </p:cNvSpPr>
            <p:nvPr/>
          </p:nvSpPr>
          <p:spPr bwMode="auto">
            <a:xfrm>
              <a:off x="2472" y="2024"/>
              <a:ext cx="136" cy="0"/>
            </a:xfrm>
            <a:prstGeom prst="line">
              <a:avLst/>
            </a:prstGeom>
            <a:noFill/>
            <a:ln w="9525">
              <a:solidFill>
                <a:srgbClr val="E92E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Line 80"/>
            <p:cNvSpPr>
              <a:spLocks noChangeShapeType="1"/>
            </p:cNvSpPr>
            <p:nvPr/>
          </p:nvSpPr>
          <p:spPr bwMode="auto">
            <a:xfrm>
              <a:off x="2699" y="2024"/>
              <a:ext cx="136" cy="0"/>
            </a:xfrm>
            <a:prstGeom prst="line">
              <a:avLst/>
            </a:prstGeom>
            <a:noFill/>
            <a:ln w="9525">
              <a:solidFill>
                <a:srgbClr val="E92E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Line 81"/>
            <p:cNvSpPr>
              <a:spLocks noChangeShapeType="1"/>
            </p:cNvSpPr>
            <p:nvPr/>
          </p:nvSpPr>
          <p:spPr bwMode="auto">
            <a:xfrm>
              <a:off x="2925" y="2024"/>
              <a:ext cx="136" cy="0"/>
            </a:xfrm>
            <a:prstGeom prst="line">
              <a:avLst/>
            </a:prstGeom>
            <a:noFill/>
            <a:ln w="9525">
              <a:solidFill>
                <a:srgbClr val="E92E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Line 82"/>
            <p:cNvSpPr>
              <a:spLocks noChangeShapeType="1"/>
            </p:cNvSpPr>
            <p:nvPr/>
          </p:nvSpPr>
          <p:spPr bwMode="auto">
            <a:xfrm>
              <a:off x="3152" y="2024"/>
              <a:ext cx="136" cy="0"/>
            </a:xfrm>
            <a:prstGeom prst="line">
              <a:avLst/>
            </a:prstGeom>
            <a:noFill/>
            <a:ln w="9525">
              <a:solidFill>
                <a:srgbClr val="E92E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Line 83"/>
            <p:cNvSpPr>
              <a:spLocks noChangeShapeType="1"/>
            </p:cNvSpPr>
            <p:nvPr/>
          </p:nvSpPr>
          <p:spPr bwMode="auto">
            <a:xfrm>
              <a:off x="3379" y="2024"/>
              <a:ext cx="136" cy="0"/>
            </a:xfrm>
            <a:prstGeom prst="line">
              <a:avLst/>
            </a:prstGeom>
            <a:noFill/>
            <a:ln w="9525">
              <a:solidFill>
                <a:srgbClr val="E92E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 rot="10800000" flipV="1">
            <a:off x="1835696" y="3276999"/>
            <a:ext cx="299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b="1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35186" y="3276998"/>
            <a:ext cx="347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b="1" dirty="0"/>
              <a:t>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9108" y="3276998"/>
            <a:ext cx="1398797" cy="369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5641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25" decel="100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925" decel="100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1925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925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7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1143000"/>
          </a:xfrm>
        </p:spPr>
        <p:txBody>
          <a:bodyPr/>
          <a:lstStyle/>
          <a:p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определения степеней окисления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44616"/>
          </a:xfrm>
        </p:spPr>
        <p:txBody>
          <a:bodyPr/>
          <a:lstStyle/>
          <a:p>
            <a:pPr lvl="0" algn="just"/>
            <a:r>
              <a:rPr lang="ru-RU" sz="2400" i="1" dirty="0" smtClean="0">
                <a:solidFill>
                  <a:srgbClr val="002060"/>
                </a:solidFill>
              </a:rPr>
              <a:t>У </a:t>
            </a:r>
            <a:r>
              <a:rPr lang="ru-RU" sz="2400" i="1" dirty="0">
                <a:solidFill>
                  <a:srgbClr val="002060"/>
                </a:solidFill>
              </a:rPr>
              <a:t>свободных атомов и у простых веществ </a:t>
            </a:r>
            <a:r>
              <a:rPr lang="ru-RU" sz="2400" i="1" dirty="0" smtClean="0">
                <a:solidFill>
                  <a:srgbClr val="002060"/>
                </a:solidFill>
              </a:rPr>
              <a:t>С.О</a:t>
            </a:r>
            <a:r>
              <a:rPr lang="ru-RU" sz="2400" i="1" dirty="0">
                <a:solidFill>
                  <a:srgbClr val="002060"/>
                </a:solidFill>
              </a:rPr>
              <a:t>. </a:t>
            </a:r>
            <a:r>
              <a:rPr lang="ru-RU" sz="2400" i="1" dirty="0" smtClean="0">
                <a:solidFill>
                  <a:srgbClr val="002060"/>
                </a:solidFill>
              </a:rPr>
              <a:t>равна </a:t>
            </a:r>
            <a:r>
              <a:rPr lang="ru-RU" sz="2400" i="1" dirty="0">
                <a:solidFill>
                  <a:srgbClr val="002060"/>
                </a:solidFill>
              </a:rPr>
              <a:t>0.</a:t>
            </a:r>
          </a:p>
          <a:p>
            <a:pPr lvl="0" algn="just"/>
            <a:r>
              <a:rPr lang="ru-RU" sz="2400" i="1" dirty="0">
                <a:solidFill>
                  <a:srgbClr val="002060"/>
                </a:solidFill>
              </a:rPr>
              <a:t>Металлы во всех соединениях имеют положительную С.О. (ее максимальное значение равно номеру группы):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а) у металлов главной подгруппы </a:t>
            </a:r>
            <a:r>
              <a:rPr lang="en-US" sz="2400" i="1" dirty="0">
                <a:solidFill>
                  <a:srgbClr val="002060"/>
                </a:solidFill>
              </a:rPr>
              <a:t>I</a:t>
            </a:r>
            <a:r>
              <a:rPr lang="ru-RU" sz="2400" i="1" dirty="0">
                <a:solidFill>
                  <a:srgbClr val="002060"/>
                </a:solidFill>
              </a:rPr>
              <a:t> группы +1;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б) у металлов главной подгруппы  </a:t>
            </a:r>
            <a:r>
              <a:rPr lang="en-US" sz="2400" i="1" dirty="0">
                <a:solidFill>
                  <a:srgbClr val="002060"/>
                </a:solidFill>
              </a:rPr>
              <a:t>II</a:t>
            </a:r>
            <a:r>
              <a:rPr lang="ru-RU" sz="2400" i="1" dirty="0">
                <a:solidFill>
                  <a:srgbClr val="002060"/>
                </a:solidFill>
              </a:rPr>
              <a:t> группы +2;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в) у алюминия +3.</a:t>
            </a:r>
          </a:p>
          <a:p>
            <a:pPr lvl="0" algn="just"/>
            <a:r>
              <a:rPr lang="ru-RU" sz="2400" i="1" dirty="0">
                <a:solidFill>
                  <a:srgbClr val="002060"/>
                </a:solidFill>
              </a:rPr>
              <a:t>В соединениях кислород имеет С.О. –2 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                    (исключения О</a:t>
            </a:r>
            <a:r>
              <a:rPr lang="ru-RU" sz="2400" i="1" baseline="30000" dirty="0">
                <a:solidFill>
                  <a:srgbClr val="002060"/>
                </a:solidFill>
              </a:rPr>
              <a:t>+2</a:t>
            </a:r>
            <a:r>
              <a:rPr lang="en-US" sz="2400" i="1" dirty="0">
                <a:solidFill>
                  <a:srgbClr val="002060"/>
                </a:solidFill>
              </a:rPr>
              <a:t>F</a:t>
            </a:r>
            <a:r>
              <a:rPr lang="ru-RU" sz="2400" i="1" baseline="-25000" dirty="0">
                <a:solidFill>
                  <a:srgbClr val="002060"/>
                </a:solidFill>
              </a:rPr>
              <a:t>2</a:t>
            </a:r>
            <a:r>
              <a:rPr lang="ru-RU" sz="2400" i="1" dirty="0">
                <a:solidFill>
                  <a:srgbClr val="002060"/>
                </a:solidFill>
              </a:rPr>
              <a:t> и пероксиды: </a:t>
            </a:r>
            <a:r>
              <a:rPr lang="ru-RU" sz="2400" i="1" dirty="0" smtClean="0">
                <a:solidFill>
                  <a:srgbClr val="002060"/>
                </a:solidFill>
              </a:rPr>
              <a:t>Н</a:t>
            </a:r>
            <a:r>
              <a:rPr lang="ru-RU" sz="2400" i="1" baseline="-25000" dirty="0" smtClean="0">
                <a:solidFill>
                  <a:srgbClr val="002060"/>
                </a:solidFill>
              </a:rPr>
              <a:t>2</a:t>
            </a:r>
            <a:r>
              <a:rPr lang="ru-RU" sz="2400" i="1" dirty="0" smtClean="0">
                <a:solidFill>
                  <a:srgbClr val="002060"/>
                </a:solidFill>
              </a:rPr>
              <a:t>О</a:t>
            </a:r>
            <a:r>
              <a:rPr lang="ru-RU" sz="1800" i="1" dirty="0" smtClean="0">
                <a:solidFill>
                  <a:srgbClr val="002060"/>
                </a:solidFill>
              </a:rPr>
              <a:t>2</a:t>
            </a:r>
            <a:r>
              <a:rPr lang="ru-RU" sz="2400" i="1" dirty="0" smtClean="0">
                <a:solidFill>
                  <a:srgbClr val="002060"/>
                </a:solidFill>
              </a:rPr>
              <a:t>, К</a:t>
            </a:r>
            <a:r>
              <a:rPr lang="ru-RU" sz="2400" i="1" baseline="-25000" dirty="0" smtClean="0">
                <a:solidFill>
                  <a:srgbClr val="002060"/>
                </a:solidFill>
              </a:rPr>
              <a:t>2</a:t>
            </a:r>
            <a:r>
              <a:rPr lang="ru-RU" sz="2400" i="1" dirty="0" smtClean="0">
                <a:solidFill>
                  <a:srgbClr val="002060"/>
                </a:solidFill>
              </a:rPr>
              <a:t>О</a:t>
            </a:r>
            <a:r>
              <a:rPr lang="ru-RU" sz="1800" i="1" dirty="0" smtClean="0">
                <a:solidFill>
                  <a:srgbClr val="002060"/>
                </a:solidFill>
              </a:rPr>
              <a:t>2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>
                <a:solidFill>
                  <a:srgbClr val="002060"/>
                </a:solidFill>
              </a:rPr>
              <a:t>)</a:t>
            </a:r>
          </a:p>
          <a:p>
            <a:pPr lvl="0" algn="just"/>
            <a:r>
              <a:rPr lang="ru-RU" sz="2400" i="1" dirty="0">
                <a:solidFill>
                  <a:srgbClr val="002060"/>
                </a:solidFill>
              </a:rPr>
              <a:t>В соединениях с неметаллами у водорода С.О. +1, а с металлами –1.</a:t>
            </a:r>
          </a:p>
          <a:p>
            <a:pPr lvl="0" algn="just"/>
            <a:r>
              <a:rPr lang="ru-RU" sz="2400" i="1" dirty="0">
                <a:solidFill>
                  <a:srgbClr val="002060"/>
                </a:solidFill>
              </a:rPr>
              <a:t>В соединениях сумма С. О. </a:t>
            </a:r>
            <a:r>
              <a:rPr lang="ru-RU" sz="2400" i="1" dirty="0" smtClean="0">
                <a:solidFill>
                  <a:srgbClr val="002060"/>
                </a:solidFill>
              </a:rPr>
              <a:t>всех </a:t>
            </a:r>
            <a:r>
              <a:rPr lang="ru-RU" sz="2400" i="1" dirty="0">
                <a:solidFill>
                  <a:srgbClr val="002060"/>
                </a:solidFill>
              </a:rPr>
              <a:t>атомов равна  0.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2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928992" cy="1354162"/>
          </a:xfrm>
        </p:spPr>
        <p:txBody>
          <a:bodyPr/>
          <a:lstStyle/>
          <a:p>
            <a:pPr eaLnBrk="1" hangingPunct="1"/>
            <a:r>
              <a:rPr lang="ru-RU" sz="4000" b="1" i="1" u="sng" dirty="0" smtClean="0">
                <a:solidFill>
                  <a:schemeClr val="bg1"/>
                </a:solidFill>
              </a:rPr>
              <a:t>Определите степени окисления</a:t>
            </a:r>
            <a:br>
              <a:rPr lang="ru-RU" sz="4000" b="1" i="1" u="sng" dirty="0" smtClean="0">
                <a:solidFill>
                  <a:schemeClr val="bg1"/>
                </a:solidFill>
              </a:rPr>
            </a:br>
            <a:r>
              <a:rPr lang="ru-RU" sz="4000" b="1" i="1" u="sng" dirty="0" smtClean="0">
                <a:solidFill>
                  <a:schemeClr val="bg1"/>
                </a:solidFill>
              </a:rPr>
              <a:t>элементов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75" y="1498600"/>
            <a:ext cx="2106613" cy="5011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Al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3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Ca</a:t>
            </a:r>
            <a:r>
              <a:rPr lang="en-US" sz="4400" b="1" baseline="-25000" smtClean="0">
                <a:solidFill>
                  <a:schemeClr val="accent2"/>
                </a:solidFill>
              </a:rPr>
              <a:t>3</a:t>
            </a:r>
            <a:r>
              <a:rPr lang="en-US" sz="4400" b="1" smtClean="0">
                <a:solidFill>
                  <a:schemeClr val="accent2"/>
                </a:solidFill>
              </a:rPr>
              <a:t>N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K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Se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P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5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Cl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7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As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3</a:t>
            </a:r>
            <a:endParaRPr lang="ru-RU" sz="4400" b="1" baseline="30000" smtClean="0">
              <a:solidFill>
                <a:schemeClr val="accent2"/>
              </a:solidFill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3309938" y="193040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3336925" y="271145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3363913" y="3508375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3332163" y="430371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3362325" y="509905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3430588" y="589756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4638675" y="1474788"/>
            <a:ext cx="3308350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Al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+3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3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 eaLnBrk="1" hangingPunct="1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Ca</a:t>
            </a:r>
            <a:r>
              <a:rPr lang="en-US" sz="4400" b="1" baseline="-25000">
                <a:solidFill>
                  <a:schemeClr val="accent2"/>
                </a:solidFill>
              </a:rPr>
              <a:t>3</a:t>
            </a:r>
            <a:r>
              <a:rPr lang="en-US" sz="4400" b="1" baseline="30000">
                <a:solidFill>
                  <a:schemeClr val="accent2"/>
                </a:solidFill>
              </a:rPr>
              <a:t>+2</a:t>
            </a:r>
            <a:r>
              <a:rPr lang="en-US" sz="4400" b="1">
                <a:solidFill>
                  <a:schemeClr val="accent2"/>
                </a:solidFill>
              </a:rPr>
              <a:t>N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-3</a:t>
            </a:r>
          </a:p>
          <a:p>
            <a:pPr eaLnBrk="1" hangingPunct="1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K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+1</a:t>
            </a:r>
            <a:r>
              <a:rPr lang="en-US" sz="4400" b="1">
                <a:solidFill>
                  <a:schemeClr val="accent2"/>
                </a:solidFill>
              </a:rPr>
              <a:t>Se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 eaLnBrk="1" hangingPunct="1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P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+5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5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 eaLnBrk="1" hangingPunct="1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Cl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+7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7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 eaLnBrk="1" hangingPunct="1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As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+3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3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252748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  <p:bldP spid="141316" grpId="0" animBg="1"/>
      <p:bldP spid="141323" grpId="0" animBg="1"/>
      <p:bldP spid="141324" grpId="0" animBg="1"/>
      <p:bldP spid="141325" grpId="0" animBg="1"/>
      <p:bldP spid="141326" grpId="0" animBg="1"/>
      <p:bldP spid="141327" grpId="0" animBg="1"/>
      <p:bldP spid="14132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Бинарные соединения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20270"/>
              </p:ext>
            </p:extLst>
          </p:nvPr>
        </p:nvGraphicFramePr>
        <p:xfrm>
          <a:off x="467544" y="1268760"/>
          <a:ext cx="7715200" cy="5181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14800"/>
                <a:gridCol w="3600400"/>
              </a:tblGrid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Элемент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Название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Кислород </a:t>
                      </a:r>
                      <a:r>
                        <a:rPr lang="en-US" sz="2800" b="1" i="1" dirty="0" smtClean="0">
                          <a:effectLst/>
                        </a:rPr>
                        <a:t>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Оксид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Водород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H 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Гидрид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Углерод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Карбид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Азот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Нитрид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Хлор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  <a:effectLst/>
                        </a:rPr>
                        <a:t>Cl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Хлорид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Фтор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Фторид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Кремний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Si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Силицид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Фосфор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Фосфид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  <a:tr h="47811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Сера</a:t>
                      </a:r>
                      <a:r>
                        <a:rPr lang="en-US" sz="2800" b="1" i="1" dirty="0" smtClean="0">
                          <a:effectLst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effectLst/>
                        </a:rPr>
                        <a:t>Сульфид</a:t>
                      </a:r>
                      <a:endParaRPr lang="ru-RU" sz="2800" b="1" i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0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9073008" cy="778098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chemeClr val="bg1"/>
                </a:solidFill>
              </a:rPr>
              <a:t>Номенклатура химических соединений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55650" y="1470025"/>
            <a:ext cx="7340600" cy="593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660066"/>
                </a:solidFill>
                <a:latin typeface="Arial" charset="0"/>
              </a:rPr>
              <a:t>Как строятся названия бинарных соединений?</a:t>
            </a:r>
            <a:endParaRPr lang="ru-RU" sz="2400">
              <a:solidFill>
                <a:srgbClr val="660066"/>
              </a:solidFill>
              <a:latin typeface="Arial" charset="0"/>
            </a:endParaRP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CO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>
                <a:latin typeface="Arial" charset="0"/>
              </a:rPr>
              <a:t>– </a:t>
            </a:r>
            <a:r>
              <a:rPr lang="ru-RU" sz="2400" b="1">
                <a:latin typeface="Arial" charset="0"/>
              </a:rPr>
              <a:t>диоксид углерода или оксид </a:t>
            </a:r>
            <a:r>
              <a:rPr lang="en-US" sz="2400" b="1">
                <a:latin typeface="Arial" charset="0"/>
              </a:rPr>
              <a:t>C(IV)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FeCl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3200" b="1">
                <a:latin typeface="Arial" charset="0"/>
              </a:rPr>
              <a:t> –</a:t>
            </a:r>
            <a:r>
              <a:rPr lang="en-US" sz="2400" b="1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трихлорид железа или хлорид </a:t>
            </a:r>
            <a:r>
              <a:rPr lang="en-US" sz="2400" b="1">
                <a:latin typeface="Arial" charset="0"/>
              </a:rPr>
              <a:t>Fe(III)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SnCl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4</a:t>
            </a:r>
            <a:r>
              <a:rPr lang="en-US" sz="3200" b="1">
                <a:latin typeface="Arial" charset="0"/>
              </a:rPr>
              <a:t> – </a:t>
            </a:r>
            <a:r>
              <a:rPr lang="tt-RU" sz="2400" b="1">
                <a:latin typeface="Arial" charset="0"/>
              </a:rPr>
              <a:t>тетрахлорид</a:t>
            </a:r>
            <a:r>
              <a:rPr lang="ru-RU" sz="2400" b="1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Sn</a:t>
            </a:r>
            <a:r>
              <a:rPr lang="ru-RU" sz="2400" b="1">
                <a:latin typeface="Arial" charset="0"/>
              </a:rPr>
              <a:t> или хлорид </a:t>
            </a:r>
            <a:r>
              <a:rPr lang="en-US" sz="2400" b="1">
                <a:latin typeface="Arial" charset="0"/>
              </a:rPr>
              <a:t>Sn(IV)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AlJ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3200" b="1">
                <a:latin typeface="Arial" charset="0"/>
              </a:rPr>
              <a:t> – </a:t>
            </a:r>
            <a:r>
              <a:rPr lang="ru-RU" sz="2400" b="1">
                <a:latin typeface="Arial" charset="0"/>
              </a:rPr>
              <a:t>трииодид </a:t>
            </a:r>
            <a:r>
              <a:rPr lang="en-US" sz="2400" b="1">
                <a:latin typeface="Arial" charset="0"/>
              </a:rPr>
              <a:t>Al</a:t>
            </a:r>
            <a:r>
              <a:rPr lang="ru-RU" sz="2400" b="1">
                <a:latin typeface="Arial" charset="0"/>
              </a:rPr>
              <a:t> или иодид алюминия</a:t>
            </a:r>
          </a:p>
          <a:p>
            <a:pPr eaLnBrk="1" hangingPunct="1"/>
            <a:endParaRPr lang="ru-RU" sz="2400" b="1">
              <a:latin typeface="Arial" charset="0"/>
            </a:endParaRPr>
          </a:p>
          <a:p>
            <a:pPr eaLnBrk="1" hangingPunct="1"/>
            <a:r>
              <a:rPr lang="ru-RU" sz="2400" b="1">
                <a:solidFill>
                  <a:srgbClr val="660066"/>
                </a:solidFill>
                <a:latin typeface="Arial" charset="0"/>
              </a:rPr>
              <a:t>Задание:</a:t>
            </a:r>
            <a:r>
              <a:rPr lang="ru-RU" sz="2400" b="1">
                <a:latin typeface="Arial" charset="0"/>
              </a:rPr>
              <a:t> </a:t>
            </a:r>
            <a:r>
              <a:rPr lang="ru-RU" sz="2400" b="1">
                <a:solidFill>
                  <a:srgbClr val="660066"/>
                </a:solidFill>
                <a:latin typeface="Arial" charset="0"/>
              </a:rPr>
              <a:t>назовите химические соединения.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MgBr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2</a:t>
            </a:r>
            <a:r>
              <a:rPr lang="en-US" sz="3200" b="1">
                <a:latin typeface="Arial" charset="0"/>
              </a:rPr>
              <a:t> - </a:t>
            </a:r>
            <a:r>
              <a:rPr lang="ru-RU" sz="3200" b="1">
                <a:latin typeface="Arial" charset="0"/>
              </a:rPr>
              <a:t>… … </a:t>
            </a:r>
            <a:r>
              <a:rPr lang="ru-RU" sz="2400" b="1">
                <a:latin typeface="Arial" charset="0"/>
              </a:rPr>
              <a:t>или </a:t>
            </a:r>
            <a:r>
              <a:rPr lang="ru-RU" sz="3200" b="1">
                <a:latin typeface="Arial" charset="0"/>
              </a:rPr>
              <a:t>… … …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SO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3200" b="1">
                <a:latin typeface="Arial" charset="0"/>
              </a:rPr>
              <a:t> - </a:t>
            </a:r>
            <a:r>
              <a:rPr lang="ru-RU" sz="3200" b="1">
                <a:latin typeface="Arial" charset="0"/>
              </a:rPr>
              <a:t>… … </a:t>
            </a:r>
            <a:r>
              <a:rPr lang="ru-RU" sz="2400" b="1">
                <a:latin typeface="Arial" charset="0"/>
              </a:rPr>
              <a:t>или </a:t>
            </a:r>
            <a:r>
              <a:rPr lang="ru-RU" sz="3200" b="1">
                <a:latin typeface="Arial" charset="0"/>
              </a:rPr>
              <a:t>… … …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Al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3200" b="1">
                <a:latin typeface="Arial" charset="0"/>
              </a:rPr>
              <a:t> - </a:t>
            </a:r>
            <a:r>
              <a:rPr lang="ru-RU" sz="3200" b="1">
                <a:latin typeface="Arial" charset="0"/>
              </a:rPr>
              <a:t>… … </a:t>
            </a:r>
            <a:r>
              <a:rPr lang="ru-RU" sz="2400" b="1">
                <a:latin typeface="Arial" charset="0"/>
              </a:rPr>
              <a:t>или</a:t>
            </a:r>
            <a:r>
              <a:rPr lang="ru-RU" sz="3200" b="1">
                <a:latin typeface="Arial" charset="0"/>
              </a:rPr>
              <a:t> … …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PCl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5</a:t>
            </a:r>
            <a:r>
              <a:rPr lang="en-US" sz="3200" b="1">
                <a:latin typeface="Arial" charset="0"/>
              </a:rPr>
              <a:t> -</a:t>
            </a:r>
            <a:r>
              <a:rPr lang="ru-RU" sz="3200" b="1">
                <a:latin typeface="Arial" charset="0"/>
              </a:rPr>
              <a:t> … … </a:t>
            </a:r>
            <a:r>
              <a:rPr lang="ru-RU" sz="2400" b="1">
                <a:latin typeface="Arial" charset="0"/>
              </a:rPr>
              <a:t>или </a:t>
            </a:r>
            <a:r>
              <a:rPr lang="ru-RU" sz="3200" b="1">
                <a:latin typeface="Arial" charset="0"/>
              </a:rPr>
              <a:t>… … …</a:t>
            </a:r>
          </a:p>
          <a:p>
            <a:pPr eaLnBrk="1" hangingPunct="1"/>
            <a:endParaRPr lang="en-US" sz="3200" b="1">
              <a:latin typeface="Arial" charset="0"/>
            </a:endParaRPr>
          </a:p>
          <a:p>
            <a:pPr eaLnBrk="1" hangingPunct="1"/>
            <a:endParaRPr lang="ru-RU" sz="2400" b="1">
              <a:latin typeface="Arial" charset="0"/>
            </a:endParaRPr>
          </a:p>
        </p:txBody>
      </p:sp>
      <p:graphicFrame>
        <p:nvGraphicFramePr>
          <p:cNvPr id="9220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7299325" y="4468813"/>
          <a:ext cx="15684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3" imgW="3848100" imgH="5478463" progId="MS_ClipArt_Gallery.2">
                  <p:embed/>
                </p:oleObj>
              </mc:Choice>
              <mc:Fallback>
                <p:oleObj name="Clip" r:id="rId3" imgW="3848100" imgH="54784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4468813"/>
                        <a:ext cx="156845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73113" y="3992563"/>
            <a:ext cx="6523037" cy="325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660066"/>
                </a:solidFill>
                <a:latin typeface="Arial" charset="0"/>
              </a:rPr>
              <a:t>Ответы: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MgBr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2</a:t>
            </a:r>
            <a:r>
              <a:rPr lang="en-US" sz="3200" b="1">
                <a:latin typeface="Arial" charset="0"/>
              </a:rPr>
              <a:t> – </a:t>
            </a:r>
            <a:r>
              <a:rPr lang="ru-RU" sz="2400" b="1">
                <a:latin typeface="Arial" charset="0"/>
              </a:rPr>
              <a:t>дибромид </a:t>
            </a:r>
            <a:r>
              <a:rPr lang="en-US" sz="2400" b="1">
                <a:latin typeface="Arial" charset="0"/>
              </a:rPr>
              <a:t>Mg </a:t>
            </a:r>
            <a:r>
              <a:rPr lang="ru-RU" sz="2400" b="1">
                <a:latin typeface="Arial" charset="0"/>
              </a:rPr>
              <a:t>или бромид </a:t>
            </a:r>
            <a:r>
              <a:rPr lang="en-US" sz="2400" b="1">
                <a:latin typeface="Arial" charset="0"/>
              </a:rPr>
              <a:t>Mg</a:t>
            </a:r>
            <a:r>
              <a:rPr lang="ru-RU" sz="3200" b="1">
                <a:latin typeface="Arial" charset="0"/>
              </a:rPr>
              <a:t> 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SO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3200" b="1">
                <a:latin typeface="Arial" charset="0"/>
              </a:rPr>
              <a:t> – </a:t>
            </a:r>
            <a:r>
              <a:rPr lang="ru-RU" sz="2400" b="1">
                <a:latin typeface="Arial" charset="0"/>
              </a:rPr>
              <a:t>триоксид </a:t>
            </a:r>
            <a:r>
              <a:rPr lang="en-US" sz="2400" b="1">
                <a:latin typeface="Arial" charset="0"/>
              </a:rPr>
              <a:t>S </a:t>
            </a:r>
            <a:r>
              <a:rPr lang="ru-RU" sz="2400" b="1">
                <a:latin typeface="Arial" charset="0"/>
              </a:rPr>
              <a:t>или оксид </a:t>
            </a:r>
            <a:r>
              <a:rPr lang="en-US" sz="2400" b="1">
                <a:latin typeface="Arial" charset="0"/>
              </a:rPr>
              <a:t>S (VI)</a:t>
            </a:r>
            <a:r>
              <a:rPr lang="ru-RU" sz="3200" b="1">
                <a:latin typeface="Arial" charset="0"/>
              </a:rPr>
              <a:t> 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Al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3200" b="1">
                <a:latin typeface="Arial" charset="0"/>
              </a:rPr>
              <a:t> – </a:t>
            </a:r>
            <a:r>
              <a:rPr lang="ru-RU" sz="2400" b="1">
                <a:latin typeface="Arial" charset="0"/>
              </a:rPr>
              <a:t>трисульфид </a:t>
            </a:r>
            <a:r>
              <a:rPr lang="en-US" sz="2400" b="1">
                <a:latin typeface="Arial" charset="0"/>
              </a:rPr>
              <a:t>Al</a:t>
            </a:r>
            <a:r>
              <a:rPr lang="ru-RU" sz="3200" b="1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или сульфид </a:t>
            </a:r>
            <a:r>
              <a:rPr lang="en-US" sz="2400" b="1">
                <a:latin typeface="Arial" charset="0"/>
              </a:rPr>
              <a:t>Al</a:t>
            </a:r>
            <a:r>
              <a:rPr lang="ru-RU" sz="3200" b="1">
                <a:latin typeface="Arial" charset="0"/>
              </a:rPr>
              <a:t> </a:t>
            </a:r>
          </a:p>
          <a:p>
            <a:pPr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PCl</a:t>
            </a:r>
            <a:r>
              <a:rPr lang="en-US" sz="3200" b="1" baseline="-25000">
                <a:solidFill>
                  <a:srgbClr val="FF3300"/>
                </a:solidFill>
                <a:latin typeface="Arial" charset="0"/>
              </a:rPr>
              <a:t>5</a:t>
            </a:r>
            <a:r>
              <a:rPr lang="en-US" sz="3200" b="1">
                <a:latin typeface="Arial" charset="0"/>
              </a:rPr>
              <a:t> –</a:t>
            </a:r>
            <a:r>
              <a:rPr lang="ru-RU" sz="3200" b="1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пентахлорид Р или хлорид Р (</a:t>
            </a:r>
            <a:r>
              <a:rPr lang="en-US" sz="2400" b="1">
                <a:latin typeface="Arial" charset="0"/>
              </a:rPr>
              <a:t>V</a:t>
            </a:r>
            <a:r>
              <a:rPr lang="ru-RU" sz="2400" b="1">
                <a:latin typeface="Arial" charset="0"/>
              </a:rPr>
              <a:t>)</a:t>
            </a:r>
            <a:endParaRPr lang="ru-RU" sz="3200" b="1">
              <a:latin typeface="Arial" charset="0"/>
            </a:endParaRPr>
          </a:p>
          <a:p>
            <a:pPr eaLnBrk="1" hangingPunct="1"/>
            <a:endParaRPr lang="en-US" sz="3200" b="1">
              <a:latin typeface="Arial" charset="0"/>
            </a:endParaRPr>
          </a:p>
          <a:p>
            <a:pPr eaLnBrk="1" hangingPunct="1"/>
            <a:endParaRPr lang="ru-RU" sz="24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0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1"/>
            <a:ext cx="9246988" cy="134076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Составление химических формул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по степени окисления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1313" y="1643063"/>
            <a:ext cx="8059737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АЛГОРИТМ:</a:t>
            </a:r>
          </a:p>
          <a:p>
            <a:pPr eaLnBrk="1" hangingPunct="1">
              <a:buFontTx/>
              <a:buAutoNum type="arabicPeriod"/>
            </a:pPr>
            <a:r>
              <a:rPr lang="ru-RU" sz="2400" b="1" dirty="0">
                <a:latin typeface="Arial" charset="0"/>
              </a:rPr>
              <a:t>Записать химические знаки элементов  </a:t>
            </a:r>
            <a:endParaRPr lang="ru-RU" sz="2400" b="1" dirty="0" smtClean="0">
              <a:latin typeface="Arial" charset="0"/>
            </a:endParaRPr>
          </a:p>
          <a:p>
            <a:pPr marL="0" indent="0" eaLnBrk="1" hangingPunct="1"/>
            <a:r>
              <a:rPr lang="ru-RU" sz="2400" b="1" dirty="0">
                <a:latin typeface="Arial" charset="0"/>
              </a:rPr>
              <a:t>	</a:t>
            </a:r>
            <a:r>
              <a:rPr lang="ru-RU" sz="2400" b="1" dirty="0" smtClean="0">
                <a:latin typeface="Arial" charset="0"/>
              </a:rPr>
              <a:t>   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Al </a:t>
            </a:r>
            <a:r>
              <a:rPr lang="en-US" sz="3200" b="1" dirty="0" smtClean="0">
                <a:solidFill>
                  <a:srgbClr val="FF3300"/>
                </a:solidFill>
                <a:latin typeface="Arial" charset="0"/>
              </a:rPr>
              <a:t>S</a:t>
            </a:r>
            <a:endParaRPr lang="ru-RU" sz="1800" b="1" dirty="0" smtClean="0">
              <a:solidFill>
                <a:srgbClr val="FF3300"/>
              </a:solidFill>
              <a:latin typeface="Arial" charset="0"/>
            </a:endParaRPr>
          </a:p>
          <a:p>
            <a:pPr marL="0" indent="0" eaLnBrk="1" hangingPunct="1"/>
            <a:r>
              <a:rPr lang="ru-RU" sz="2400" b="1" dirty="0" smtClean="0">
                <a:latin typeface="Arial" charset="0"/>
              </a:rPr>
              <a:t>2. Определить  </a:t>
            </a:r>
            <a:r>
              <a:rPr lang="ru-RU" sz="2400" b="1" dirty="0" err="1" smtClean="0">
                <a:latin typeface="Arial" charset="0"/>
              </a:rPr>
              <a:t>с.о</a:t>
            </a:r>
            <a:r>
              <a:rPr lang="ru-RU" sz="2400" b="1" dirty="0">
                <a:latin typeface="Arial" charset="0"/>
              </a:rPr>
              <a:t>. элементов по </a:t>
            </a:r>
            <a:r>
              <a:rPr lang="ru-RU" sz="2400" b="1" dirty="0" smtClean="0">
                <a:latin typeface="Arial" charset="0"/>
              </a:rPr>
              <a:t>ПСХЭ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 </a:t>
            </a:r>
          </a:p>
          <a:p>
            <a:pPr marL="0" indent="0" eaLnBrk="1" hangingPunct="1"/>
            <a:r>
              <a:rPr lang="ru-RU" sz="2400" b="1" dirty="0">
                <a:latin typeface="Arial" charset="0"/>
              </a:rPr>
              <a:t>	</a:t>
            </a:r>
            <a:r>
              <a:rPr lang="en-US" sz="3200" b="1" dirty="0" smtClean="0">
                <a:solidFill>
                  <a:srgbClr val="FF3300"/>
                </a:solidFill>
                <a:latin typeface="Arial" charset="0"/>
              </a:rPr>
              <a:t>Al</a:t>
            </a:r>
            <a:r>
              <a:rPr lang="en-US" sz="3200" b="1" baseline="30000" dirty="0" smtClean="0">
                <a:solidFill>
                  <a:srgbClr val="FF3300"/>
                </a:solidFill>
                <a:latin typeface="Arial" charset="0"/>
              </a:rPr>
              <a:t>+3</a:t>
            </a:r>
            <a:r>
              <a:rPr lang="en-US" sz="3200" b="1" dirty="0" smtClean="0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3200" b="1" baseline="30000" dirty="0" smtClean="0">
                <a:solidFill>
                  <a:srgbClr val="FF3300"/>
                </a:solidFill>
                <a:latin typeface="Arial" charset="0"/>
              </a:rPr>
              <a:t>-2</a:t>
            </a:r>
            <a:endParaRPr lang="en-US" sz="3200" b="1" baseline="30000" dirty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3</a:t>
            </a:r>
            <a:r>
              <a:rPr lang="ru-RU" sz="2400" b="1" dirty="0">
                <a:latin typeface="Arial" charset="0"/>
              </a:rPr>
              <a:t>. Найти НОК и определить индексы.</a:t>
            </a:r>
          </a:p>
          <a:p>
            <a:pPr eaLnBrk="1" hangingPunct="1"/>
            <a:endParaRPr lang="ru-RU" sz="2400" b="1" dirty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 </a:t>
            </a:r>
            <a:endParaRPr lang="ru-RU" sz="3200" b="1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32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НОК=6  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 Al</a:t>
            </a:r>
            <a:r>
              <a:rPr lang="en-US" sz="3200" b="1" baseline="30000" dirty="0">
                <a:solidFill>
                  <a:srgbClr val="FF3300"/>
                </a:solidFill>
                <a:latin typeface="Arial" charset="0"/>
              </a:rPr>
              <a:t>+3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3200" b="1" baseline="30000" dirty="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ru-RU" sz="2400" b="1" dirty="0">
                <a:latin typeface="Arial" charset="0"/>
              </a:rPr>
              <a:t>    </a:t>
            </a:r>
            <a:r>
              <a:rPr lang="en-US" sz="2400" b="1" dirty="0">
                <a:latin typeface="Arial" charset="0"/>
              </a:rPr>
              <a:t>                    </a:t>
            </a:r>
            <a:endParaRPr lang="ru-RU" sz="3200" b="1" baseline="-25000" dirty="0">
              <a:latin typeface="Arial" charset="0"/>
            </a:endParaRPr>
          </a:p>
          <a:p>
            <a:pPr eaLnBrk="1" hangingPunct="1"/>
            <a:endParaRPr lang="ru-RU" sz="3200" b="1" baseline="-25000" dirty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ru-RU" sz="3200" b="1" baseline="-25000" dirty="0">
                <a:solidFill>
                  <a:srgbClr val="FF3300"/>
                </a:solidFill>
                <a:latin typeface="Arial" charset="0"/>
              </a:rPr>
              <a:t>ПРАВИЛО:</a:t>
            </a:r>
          </a:p>
          <a:p>
            <a:pPr eaLnBrk="1" hangingPunct="1"/>
            <a:r>
              <a:rPr lang="ru-RU" sz="3200" b="1" baseline="-25000" dirty="0">
                <a:latin typeface="Arial" charset="0"/>
              </a:rPr>
              <a:t>     алгебраическая сумма степеней окисления элементов равна нулю. 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985716" y="4168966"/>
            <a:ext cx="614835" cy="583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 dirty="0">
                <a:latin typeface="Arial" charset="0"/>
              </a:rPr>
              <a:t>6</a:t>
            </a:r>
            <a:endParaRPr lang="ru-RU" sz="1800" b="1" dirty="0">
              <a:latin typeface="Arial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1835696" y="4670214"/>
            <a:ext cx="150020" cy="3640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00551" y="4689343"/>
            <a:ext cx="117475" cy="3246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294063" y="4419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028622" y="4495291"/>
            <a:ext cx="1234166" cy="76034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latin typeface="Arial" charset="0"/>
              </a:rPr>
              <a:t>Al</a:t>
            </a:r>
            <a:r>
              <a:rPr lang="en-US" sz="3200" b="1" baseline="-25000" dirty="0">
                <a:latin typeface="Arial" charset="0"/>
              </a:rPr>
              <a:t>2</a:t>
            </a:r>
            <a:r>
              <a:rPr lang="en-US" sz="3200" b="1" dirty="0">
                <a:latin typeface="Arial" charset="0"/>
              </a:rPr>
              <a:t>S</a:t>
            </a:r>
            <a:r>
              <a:rPr lang="en-US" sz="3200" b="1" baseline="-25000" dirty="0">
                <a:latin typeface="Arial" charset="0"/>
              </a:rPr>
              <a:t>3</a:t>
            </a:r>
            <a:endParaRPr lang="ru-RU" sz="3200" b="1" baseline="-25000" dirty="0">
              <a:latin typeface="Arial" charset="0"/>
            </a:endParaRPr>
          </a:p>
        </p:txBody>
      </p:sp>
      <p:grpSp>
        <p:nvGrpSpPr>
          <p:cNvPr id="6166" name="Group 22"/>
          <p:cNvGrpSpPr>
            <a:grpSpLocks noChangeAspect="1"/>
          </p:cNvGrpSpPr>
          <p:nvPr/>
        </p:nvGrpSpPr>
        <p:grpSpPr bwMode="auto">
          <a:xfrm rot="-2355117">
            <a:off x="4094129" y="3946156"/>
            <a:ext cx="2078037" cy="2644775"/>
            <a:chOff x="2418" y="2432"/>
            <a:chExt cx="1180" cy="1502"/>
          </a:xfrm>
        </p:grpSpPr>
        <p:sp>
          <p:nvSpPr>
            <p:cNvPr id="10250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418" y="2432"/>
              <a:ext cx="1180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51" name="Group 37"/>
            <p:cNvGrpSpPr>
              <a:grpSpLocks/>
            </p:cNvGrpSpPr>
            <p:nvPr/>
          </p:nvGrpSpPr>
          <p:grpSpPr bwMode="auto">
            <a:xfrm>
              <a:off x="2441" y="2450"/>
              <a:ext cx="976" cy="897"/>
              <a:chOff x="2441" y="2450"/>
              <a:chExt cx="976" cy="897"/>
            </a:xfrm>
          </p:grpSpPr>
          <p:grpSp>
            <p:nvGrpSpPr>
              <p:cNvPr id="10288" name="Group 31"/>
              <p:cNvGrpSpPr>
                <a:grpSpLocks/>
              </p:cNvGrpSpPr>
              <p:nvPr/>
            </p:nvGrpSpPr>
            <p:grpSpPr bwMode="auto">
              <a:xfrm>
                <a:off x="2459" y="2461"/>
                <a:ext cx="958" cy="885"/>
                <a:chOff x="2459" y="2461"/>
                <a:chExt cx="958" cy="885"/>
              </a:xfrm>
            </p:grpSpPr>
            <p:grpSp>
              <p:nvGrpSpPr>
                <p:cNvPr id="10294" name="Group 25"/>
                <p:cNvGrpSpPr>
                  <a:grpSpLocks/>
                </p:cNvGrpSpPr>
                <p:nvPr/>
              </p:nvGrpSpPr>
              <p:grpSpPr bwMode="auto">
                <a:xfrm>
                  <a:off x="2459" y="2461"/>
                  <a:ext cx="958" cy="885"/>
                  <a:chOff x="2459" y="2461"/>
                  <a:chExt cx="958" cy="885"/>
                </a:xfrm>
              </p:grpSpPr>
              <p:sp>
                <p:nvSpPr>
                  <p:cNvPr id="10300" name="Freeform 23"/>
                  <p:cNvSpPr>
                    <a:spLocks/>
                  </p:cNvSpPr>
                  <p:nvPr/>
                </p:nvSpPr>
                <p:spPr bwMode="auto">
                  <a:xfrm>
                    <a:off x="2459" y="2461"/>
                    <a:ext cx="814" cy="514"/>
                  </a:xfrm>
                  <a:custGeom>
                    <a:avLst/>
                    <a:gdLst>
                      <a:gd name="T0" fmla="*/ 17 w 1627"/>
                      <a:gd name="T1" fmla="*/ 514 h 1028"/>
                      <a:gd name="T2" fmla="*/ 5 w 1627"/>
                      <a:gd name="T3" fmla="*/ 454 h 1028"/>
                      <a:gd name="T4" fmla="*/ 0 w 1627"/>
                      <a:gd name="T5" fmla="*/ 395 h 1028"/>
                      <a:gd name="T6" fmla="*/ 3 w 1627"/>
                      <a:gd name="T7" fmla="*/ 355 h 1028"/>
                      <a:gd name="T8" fmla="*/ 10 w 1627"/>
                      <a:gd name="T9" fmla="*/ 318 h 1028"/>
                      <a:gd name="T10" fmla="*/ 22 w 1627"/>
                      <a:gd name="T11" fmla="*/ 277 h 1028"/>
                      <a:gd name="T12" fmla="*/ 41 w 1627"/>
                      <a:gd name="T13" fmla="*/ 237 h 1028"/>
                      <a:gd name="T14" fmla="*/ 66 w 1627"/>
                      <a:gd name="T15" fmla="*/ 194 h 1028"/>
                      <a:gd name="T16" fmla="*/ 90 w 1627"/>
                      <a:gd name="T17" fmla="*/ 160 h 1028"/>
                      <a:gd name="T18" fmla="*/ 119 w 1627"/>
                      <a:gd name="T19" fmla="*/ 126 h 1028"/>
                      <a:gd name="T20" fmla="*/ 153 w 1627"/>
                      <a:gd name="T21" fmla="*/ 97 h 1028"/>
                      <a:gd name="T22" fmla="*/ 187 w 1627"/>
                      <a:gd name="T23" fmla="*/ 72 h 1028"/>
                      <a:gd name="T24" fmla="*/ 224 w 1627"/>
                      <a:gd name="T25" fmla="*/ 52 h 1028"/>
                      <a:gd name="T26" fmla="*/ 269 w 1627"/>
                      <a:gd name="T27" fmla="*/ 34 h 1028"/>
                      <a:gd name="T28" fmla="*/ 320 w 1627"/>
                      <a:gd name="T29" fmla="*/ 18 h 1028"/>
                      <a:gd name="T30" fmla="*/ 363 w 1627"/>
                      <a:gd name="T31" fmla="*/ 7 h 1028"/>
                      <a:gd name="T32" fmla="*/ 417 w 1627"/>
                      <a:gd name="T33" fmla="*/ 0 h 1028"/>
                      <a:gd name="T34" fmla="*/ 485 w 1627"/>
                      <a:gd name="T35" fmla="*/ 0 h 1028"/>
                      <a:gd name="T36" fmla="*/ 536 w 1627"/>
                      <a:gd name="T37" fmla="*/ 9 h 1028"/>
                      <a:gd name="T38" fmla="*/ 597 w 1627"/>
                      <a:gd name="T39" fmla="*/ 23 h 1028"/>
                      <a:gd name="T40" fmla="*/ 658 w 1627"/>
                      <a:gd name="T41" fmla="*/ 48 h 1028"/>
                      <a:gd name="T42" fmla="*/ 711 w 1627"/>
                      <a:gd name="T43" fmla="*/ 77 h 1028"/>
                      <a:gd name="T44" fmla="*/ 748 w 1627"/>
                      <a:gd name="T45" fmla="*/ 106 h 1028"/>
                      <a:gd name="T46" fmla="*/ 784 w 1627"/>
                      <a:gd name="T47" fmla="*/ 140 h 1028"/>
                      <a:gd name="T48" fmla="*/ 814 w 1627"/>
                      <a:gd name="T49" fmla="*/ 174 h 1028"/>
                      <a:gd name="T50" fmla="*/ 736 w 1627"/>
                      <a:gd name="T51" fmla="*/ 120 h 1028"/>
                      <a:gd name="T52" fmla="*/ 694 w 1627"/>
                      <a:gd name="T53" fmla="*/ 97 h 1028"/>
                      <a:gd name="T54" fmla="*/ 651 w 1627"/>
                      <a:gd name="T55" fmla="*/ 81 h 1028"/>
                      <a:gd name="T56" fmla="*/ 595 w 1627"/>
                      <a:gd name="T57" fmla="*/ 66 h 1028"/>
                      <a:gd name="T58" fmla="*/ 541 w 1627"/>
                      <a:gd name="T59" fmla="*/ 59 h 1028"/>
                      <a:gd name="T60" fmla="*/ 483 w 1627"/>
                      <a:gd name="T61" fmla="*/ 57 h 1028"/>
                      <a:gd name="T62" fmla="*/ 439 w 1627"/>
                      <a:gd name="T63" fmla="*/ 59 h 1028"/>
                      <a:gd name="T64" fmla="*/ 393 w 1627"/>
                      <a:gd name="T65" fmla="*/ 66 h 1028"/>
                      <a:gd name="T66" fmla="*/ 346 w 1627"/>
                      <a:gd name="T67" fmla="*/ 77 h 1028"/>
                      <a:gd name="T68" fmla="*/ 303 w 1627"/>
                      <a:gd name="T69" fmla="*/ 90 h 1028"/>
                      <a:gd name="T70" fmla="*/ 254 w 1627"/>
                      <a:gd name="T71" fmla="*/ 113 h 1028"/>
                      <a:gd name="T72" fmla="*/ 217 w 1627"/>
                      <a:gd name="T73" fmla="*/ 133 h 1028"/>
                      <a:gd name="T74" fmla="*/ 185 w 1627"/>
                      <a:gd name="T75" fmla="*/ 158 h 1028"/>
                      <a:gd name="T76" fmla="*/ 149 w 1627"/>
                      <a:gd name="T77" fmla="*/ 185 h 1028"/>
                      <a:gd name="T78" fmla="*/ 119 w 1627"/>
                      <a:gd name="T79" fmla="*/ 214 h 1028"/>
                      <a:gd name="T80" fmla="*/ 90 w 1627"/>
                      <a:gd name="T81" fmla="*/ 255 h 1028"/>
                      <a:gd name="T82" fmla="*/ 63 w 1627"/>
                      <a:gd name="T83" fmla="*/ 298 h 1028"/>
                      <a:gd name="T84" fmla="*/ 46 w 1627"/>
                      <a:gd name="T85" fmla="*/ 338 h 1028"/>
                      <a:gd name="T86" fmla="*/ 32 w 1627"/>
                      <a:gd name="T87" fmla="*/ 386 h 1028"/>
                      <a:gd name="T88" fmla="*/ 22 w 1627"/>
                      <a:gd name="T89" fmla="*/ 445 h 1028"/>
                      <a:gd name="T90" fmla="*/ 17 w 1627"/>
                      <a:gd name="T91" fmla="*/ 514 h 1028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1627" h="1028">
                        <a:moveTo>
                          <a:pt x="34" y="1028"/>
                        </a:moveTo>
                        <a:lnTo>
                          <a:pt x="9" y="907"/>
                        </a:lnTo>
                        <a:lnTo>
                          <a:pt x="0" y="790"/>
                        </a:lnTo>
                        <a:lnTo>
                          <a:pt x="5" y="709"/>
                        </a:lnTo>
                        <a:lnTo>
                          <a:pt x="19" y="635"/>
                        </a:lnTo>
                        <a:lnTo>
                          <a:pt x="44" y="554"/>
                        </a:lnTo>
                        <a:lnTo>
                          <a:pt x="82" y="473"/>
                        </a:lnTo>
                        <a:lnTo>
                          <a:pt x="131" y="387"/>
                        </a:lnTo>
                        <a:lnTo>
                          <a:pt x="180" y="320"/>
                        </a:lnTo>
                        <a:lnTo>
                          <a:pt x="238" y="252"/>
                        </a:lnTo>
                        <a:lnTo>
                          <a:pt x="306" y="194"/>
                        </a:lnTo>
                        <a:lnTo>
                          <a:pt x="374" y="144"/>
                        </a:lnTo>
                        <a:lnTo>
                          <a:pt x="447" y="104"/>
                        </a:lnTo>
                        <a:lnTo>
                          <a:pt x="537" y="68"/>
                        </a:lnTo>
                        <a:lnTo>
                          <a:pt x="639" y="36"/>
                        </a:lnTo>
                        <a:lnTo>
                          <a:pt x="726" y="14"/>
                        </a:lnTo>
                        <a:lnTo>
                          <a:pt x="833" y="0"/>
                        </a:lnTo>
                        <a:lnTo>
                          <a:pt x="970" y="0"/>
                        </a:lnTo>
                        <a:lnTo>
                          <a:pt x="1072" y="18"/>
                        </a:lnTo>
                        <a:lnTo>
                          <a:pt x="1194" y="45"/>
                        </a:lnTo>
                        <a:lnTo>
                          <a:pt x="1315" y="95"/>
                        </a:lnTo>
                        <a:lnTo>
                          <a:pt x="1422" y="153"/>
                        </a:lnTo>
                        <a:lnTo>
                          <a:pt x="1495" y="212"/>
                        </a:lnTo>
                        <a:lnTo>
                          <a:pt x="1568" y="279"/>
                        </a:lnTo>
                        <a:lnTo>
                          <a:pt x="1627" y="347"/>
                        </a:lnTo>
                        <a:lnTo>
                          <a:pt x="1471" y="239"/>
                        </a:lnTo>
                        <a:lnTo>
                          <a:pt x="1388" y="194"/>
                        </a:lnTo>
                        <a:lnTo>
                          <a:pt x="1301" y="162"/>
                        </a:lnTo>
                        <a:lnTo>
                          <a:pt x="1189" y="131"/>
                        </a:lnTo>
                        <a:lnTo>
                          <a:pt x="1082" y="117"/>
                        </a:lnTo>
                        <a:lnTo>
                          <a:pt x="965" y="113"/>
                        </a:lnTo>
                        <a:lnTo>
                          <a:pt x="877" y="117"/>
                        </a:lnTo>
                        <a:lnTo>
                          <a:pt x="785" y="131"/>
                        </a:lnTo>
                        <a:lnTo>
                          <a:pt x="692" y="153"/>
                        </a:lnTo>
                        <a:lnTo>
                          <a:pt x="605" y="180"/>
                        </a:lnTo>
                        <a:lnTo>
                          <a:pt x="507" y="225"/>
                        </a:lnTo>
                        <a:lnTo>
                          <a:pt x="433" y="266"/>
                        </a:lnTo>
                        <a:lnTo>
                          <a:pt x="370" y="315"/>
                        </a:lnTo>
                        <a:lnTo>
                          <a:pt x="297" y="369"/>
                        </a:lnTo>
                        <a:lnTo>
                          <a:pt x="238" y="428"/>
                        </a:lnTo>
                        <a:lnTo>
                          <a:pt x="180" y="509"/>
                        </a:lnTo>
                        <a:lnTo>
                          <a:pt x="126" y="595"/>
                        </a:lnTo>
                        <a:lnTo>
                          <a:pt x="92" y="676"/>
                        </a:lnTo>
                        <a:lnTo>
                          <a:pt x="63" y="772"/>
                        </a:lnTo>
                        <a:lnTo>
                          <a:pt x="44" y="889"/>
                        </a:lnTo>
                        <a:lnTo>
                          <a:pt x="34" y="102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01" name="Freeform 24"/>
                  <p:cNvSpPr>
                    <a:spLocks/>
                  </p:cNvSpPr>
                  <p:nvPr/>
                </p:nvSpPr>
                <p:spPr bwMode="auto">
                  <a:xfrm>
                    <a:off x="2520" y="2715"/>
                    <a:ext cx="897" cy="631"/>
                  </a:xfrm>
                  <a:custGeom>
                    <a:avLst/>
                    <a:gdLst>
                      <a:gd name="T0" fmla="*/ 0 w 1794"/>
                      <a:gd name="T1" fmla="*/ 383 h 1263"/>
                      <a:gd name="T2" fmla="*/ 52 w 1794"/>
                      <a:gd name="T3" fmla="*/ 437 h 1263"/>
                      <a:gd name="T4" fmla="*/ 107 w 1794"/>
                      <a:gd name="T5" fmla="*/ 485 h 1263"/>
                      <a:gd name="T6" fmla="*/ 159 w 1794"/>
                      <a:gd name="T7" fmla="*/ 512 h 1263"/>
                      <a:gd name="T8" fmla="*/ 232 w 1794"/>
                      <a:gd name="T9" fmla="*/ 541 h 1263"/>
                      <a:gd name="T10" fmla="*/ 291 w 1794"/>
                      <a:gd name="T11" fmla="*/ 557 h 1263"/>
                      <a:gd name="T12" fmla="*/ 344 w 1794"/>
                      <a:gd name="T13" fmla="*/ 563 h 1263"/>
                      <a:gd name="T14" fmla="*/ 408 w 1794"/>
                      <a:gd name="T15" fmla="*/ 563 h 1263"/>
                      <a:gd name="T16" fmla="*/ 454 w 1794"/>
                      <a:gd name="T17" fmla="*/ 559 h 1263"/>
                      <a:gd name="T18" fmla="*/ 510 w 1794"/>
                      <a:gd name="T19" fmla="*/ 550 h 1263"/>
                      <a:gd name="T20" fmla="*/ 566 w 1794"/>
                      <a:gd name="T21" fmla="*/ 534 h 1263"/>
                      <a:gd name="T22" fmla="*/ 612 w 1794"/>
                      <a:gd name="T23" fmla="*/ 512 h 1263"/>
                      <a:gd name="T24" fmla="*/ 656 w 1794"/>
                      <a:gd name="T25" fmla="*/ 487 h 1263"/>
                      <a:gd name="T26" fmla="*/ 695 w 1794"/>
                      <a:gd name="T27" fmla="*/ 462 h 1263"/>
                      <a:gd name="T28" fmla="*/ 734 w 1794"/>
                      <a:gd name="T29" fmla="*/ 426 h 1263"/>
                      <a:gd name="T30" fmla="*/ 773 w 1794"/>
                      <a:gd name="T31" fmla="*/ 386 h 1263"/>
                      <a:gd name="T32" fmla="*/ 803 w 1794"/>
                      <a:gd name="T33" fmla="*/ 347 h 1263"/>
                      <a:gd name="T34" fmla="*/ 820 w 1794"/>
                      <a:gd name="T35" fmla="*/ 309 h 1263"/>
                      <a:gd name="T36" fmla="*/ 841 w 1794"/>
                      <a:gd name="T37" fmla="*/ 248 h 1263"/>
                      <a:gd name="T38" fmla="*/ 856 w 1794"/>
                      <a:gd name="T39" fmla="*/ 185 h 1263"/>
                      <a:gd name="T40" fmla="*/ 858 w 1794"/>
                      <a:gd name="T41" fmla="*/ 129 h 1263"/>
                      <a:gd name="T42" fmla="*/ 849 w 1794"/>
                      <a:gd name="T43" fmla="*/ 67 h 1263"/>
                      <a:gd name="T44" fmla="*/ 827 w 1794"/>
                      <a:gd name="T45" fmla="*/ 0 h 1263"/>
                      <a:gd name="T46" fmla="*/ 849 w 1794"/>
                      <a:gd name="T47" fmla="*/ 36 h 1263"/>
                      <a:gd name="T48" fmla="*/ 873 w 1794"/>
                      <a:gd name="T49" fmla="*/ 88 h 1263"/>
                      <a:gd name="T50" fmla="*/ 885 w 1794"/>
                      <a:gd name="T51" fmla="*/ 136 h 1263"/>
                      <a:gd name="T52" fmla="*/ 897 w 1794"/>
                      <a:gd name="T53" fmla="*/ 181 h 1263"/>
                      <a:gd name="T54" fmla="*/ 895 w 1794"/>
                      <a:gd name="T55" fmla="*/ 219 h 1263"/>
                      <a:gd name="T56" fmla="*/ 893 w 1794"/>
                      <a:gd name="T57" fmla="*/ 271 h 1263"/>
                      <a:gd name="T58" fmla="*/ 863 w 1794"/>
                      <a:gd name="T59" fmla="*/ 370 h 1263"/>
                      <a:gd name="T60" fmla="*/ 834 w 1794"/>
                      <a:gd name="T61" fmla="*/ 424 h 1263"/>
                      <a:gd name="T62" fmla="*/ 798 w 1794"/>
                      <a:gd name="T63" fmla="*/ 471 h 1263"/>
                      <a:gd name="T64" fmla="*/ 758 w 1794"/>
                      <a:gd name="T65" fmla="*/ 512 h 1263"/>
                      <a:gd name="T66" fmla="*/ 719 w 1794"/>
                      <a:gd name="T67" fmla="*/ 541 h 1263"/>
                      <a:gd name="T68" fmla="*/ 665 w 1794"/>
                      <a:gd name="T69" fmla="*/ 575 h 1263"/>
                      <a:gd name="T70" fmla="*/ 612 w 1794"/>
                      <a:gd name="T71" fmla="*/ 597 h 1263"/>
                      <a:gd name="T72" fmla="*/ 561 w 1794"/>
                      <a:gd name="T73" fmla="*/ 613 h 1263"/>
                      <a:gd name="T74" fmla="*/ 495 w 1794"/>
                      <a:gd name="T75" fmla="*/ 629 h 1263"/>
                      <a:gd name="T76" fmla="*/ 446 w 1794"/>
                      <a:gd name="T77" fmla="*/ 631 h 1263"/>
                      <a:gd name="T78" fmla="*/ 393 w 1794"/>
                      <a:gd name="T79" fmla="*/ 631 h 1263"/>
                      <a:gd name="T80" fmla="*/ 339 w 1794"/>
                      <a:gd name="T81" fmla="*/ 622 h 1263"/>
                      <a:gd name="T82" fmla="*/ 281 w 1794"/>
                      <a:gd name="T83" fmla="*/ 611 h 1263"/>
                      <a:gd name="T84" fmla="*/ 242 w 1794"/>
                      <a:gd name="T85" fmla="*/ 597 h 1263"/>
                      <a:gd name="T86" fmla="*/ 190 w 1794"/>
                      <a:gd name="T87" fmla="*/ 572 h 1263"/>
                      <a:gd name="T88" fmla="*/ 146 w 1794"/>
                      <a:gd name="T89" fmla="*/ 550 h 1263"/>
                      <a:gd name="T90" fmla="*/ 105 w 1794"/>
                      <a:gd name="T91" fmla="*/ 518 h 1263"/>
                      <a:gd name="T92" fmla="*/ 61 w 1794"/>
                      <a:gd name="T93" fmla="*/ 476 h 1263"/>
                      <a:gd name="T94" fmla="*/ 20 w 1794"/>
                      <a:gd name="T95" fmla="*/ 422 h 1263"/>
                      <a:gd name="T96" fmla="*/ 0 w 1794"/>
                      <a:gd name="T97" fmla="*/ 383 h 1263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1794" h="1263">
                        <a:moveTo>
                          <a:pt x="0" y="767"/>
                        </a:moveTo>
                        <a:lnTo>
                          <a:pt x="103" y="875"/>
                        </a:lnTo>
                        <a:lnTo>
                          <a:pt x="214" y="970"/>
                        </a:lnTo>
                        <a:lnTo>
                          <a:pt x="317" y="1024"/>
                        </a:lnTo>
                        <a:lnTo>
                          <a:pt x="464" y="1082"/>
                        </a:lnTo>
                        <a:lnTo>
                          <a:pt x="581" y="1114"/>
                        </a:lnTo>
                        <a:lnTo>
                          <a:pt x="688" y="1127"/>
                        </a:lnTo>
                        <a:lnTo>
                          <a:pt x="815" y="1127"/>
                        </a:lnTo>
                        <a:lnTo>
                          <a:pt x="907" y="1118"/>
                        </a:lnTo>
                        <a:lnTo>
                          <a:pt x="1019" y="1100"/>
                        </a:lnTo>
                        <a:lnTo>
                          <a:pt x="1131" y="1069"/>
                        </a:lnTo>
                        <a:lnTo>
                          <a:pt x="1223" y="1024"/>
                        </a:lnTo>
                        <a:lnTo>
                          <a:pt x="1311" y="974"/>
                        </a:lnTo>
                        <a:lnTo>
                          <a:pt x="1389" y="925"/>
                        </a:lnTo>
                        <a:lnTo>
                          <a:pt x="1467" y="853"/>
                        </a:lnTo>
                        <a:lnTo>
                          <a:pt x="1545" y="772"/>
                        </a:lnTo>
                        <a:lnTo>
                          <a:pt x="1605" y="695"/>
                        </a:lnTo>
                        <a:lnTo>
                          <a:pt x="1639" y="618"/>
                        </a:lnTo>
                        <a:lnTo>
                          <a:pt x="1682" y="497"/>
                        </a:lnTo>
                        <a:lnTo>
                          <a:pt x="1712" y="371"/>
                        </a:lnTo>
                        <a:lnTo>
                          <a:pt x="1716" y="258"/>
                        </a:lnTo>
                        <a:lnTo>
                          <a:pt x="1697" y="135"/>
                        </a:lnTo>
                        <a:lnTo>
                          <a:pt x="1653" y="0"/>
                        </a:lnTo>
                        <a:lnTo>
                          <a:pt x="1697" y="72"/>
                        </a:lnTo>
                        <a:lnTo>
                          <a:pt x="1746" y="176"/>
                        </a:lnTo>
                        <a:lnTo>
                          <a:pt x="1770" y="272"/>
                        </a:lnTo>
                        <a:lnTo>
                          <a:pt x="1794" y="362"/>
                        </a:lnTo>
                        <a:lnTo>
                          <a:pt x="1789" y="438"/>
                        </a:lnTo>
                        <a:lnTo>
                          <a:pt x="1785" y="542"/>
                        </a:lnTo>
                        <a:lnTo>
                          <a:pt x="1726" y="740"/>
                        </a:lnTo>
                        <a:lnTo>
                          <a:pt x="1668" y="848"/>
                        </a:lnTo>
                        <a:lnTo>
                          <a:pt x="1595" y="943"/>
                        </a:lnTo>
                        <a:lnTo>
                          <a:pt x="1515" y="1024"/>
                        </a:lnTo>
                        <a:lnTo>
                          <a:pt x="1437" y="1082"/>
                        </a:lnTo>
                        <a:lnTo>
                          <a:pt x="1330" y="1150"/>
                        </a:lnTo>
                        <a:lnTo>
                          <a:pt x="1223" y="1195"/>
                        </a:lnTo>
                        <a:lnTo>
                          <a:pt x="1121" y="1226"/>
                        </a:lnTo>
                        <a:lnTo>
                          <a:pt x="990" y="1258"/>
                        </a:lnTo>
                        <a:lnTo>
                          <a:pt x="892" y="1263"/>
                        </a:lnTo>
                        <a:lnTo>
                          <a:pt x="785" y="1263"/>
                        </a:lnTo>
                        <a:lnTo>
                          <a:pt x="678" y="1245"/>
                        </a:lnTo>
                        <a:lnTo>
                          <a:pt x="562" y="1222"/>
                        </a:lnTo>
                        <a:lnTo>
                          <a:pt x="484" y="1195"/>
                        </a:lnTo>
                        <a:lnTo>
                          <a:pt x="380" y="1145"/>
                        </a:lnTo>
                        <a:lnTo>
                          <a:pt x="292" y="1100"/>
                        </a:lnTo>
                        <a:lnTo>
                          <a:pt x="210" y="1037"/>
                        </a:lnTo>
                        <a:lnTo>
                          <a:pt x="122" y="952"/>
                        </a:lnTo>
                        <a:lnTo>
                          <a:pt x="39" y="844"/>
                        </a:lnTo>
                        <a:lnTo>
                          <a:pt x="0" y="767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95" name="Group 30"/>
                <p:cNvGrpSpPr>
                  <a:grpSpLocks/>
                </p:cNvGrpSpPr>
                <p:nvPr/>
              </p:nvGrpSpPr>
              <p:grpSpPr bwMode="auto">
                <a:xfrm>
                  <a:off x="2465" y="2473"/>
                  <a:ext cx="951" cy="835"/>
                  <a:chOff x="2465" y="2473"/>
                  <a:chExt cx="951" cy="835"/>
                </a:xfrm>
              </p:grpSpPr>
              <p:sp>
                <p:nvSpPr>
                  <p:cNvPr id="10296" name="Freeform 26"/>
                  <p:cNvSpPr>
                    <a:spLocks/>
                  </p:cNvSpPr>
                  <p:nvPr/>
                </p:nvSpPr>
                <p:spPr bwMode="auto">
                  <a:xfrm>
                    <a:off x="2519" y="3099"/>
                    <a:ext cx="232" cy="209"/>
                  </a:xfrm>
                  <a:custGeom>
                    <a:avLst/>
                    <a:gdLst>
                      <a:gd name="T0" fmla="*/ 0 w 466"/>
                      <a:gd name="T1" fmla="*/ 0 h 417"/>
                      <a:gd name="T2" fmla="*/ 24 w 466"/>
                      <a:gd name="T3" fmla="*/ 42 h 417"/>
                      <a:gd name="T4" fmla="*/ 48 w 466"/>
                      <a:gd name="T5" fmla="*/ 74 h 417"/>
                      <a:gd name="T6" fmla="*/ 73 w 466"/>
                      <a:gd name="T7" fmla="*/ 104 h 417"/>
                      <a:gd name="T8" fmla="*/ 112 w 466"/>
                      <a:gd name="T9" fmla="*/ 139 h 417"/>
                      <a:gd name="T10" fmla="*/ 140 w 466"/>
                      <a:gd name="T11" fmla="*/ 161 h 417"/>
                      <a:gd name="T12" fmla="*/ 178 w 466"/>
                      <a:gd name="T13" fmla="*/ 183 h 417"/>
                      <a:gd name="T14" fmla="*/ 232 w 466"/>
                      <a:gd name="T15" fmla="*/ 209 h 417"/>
                      <a:gd name="T16" fmla="*/ 171 w 466"/>
                      <a:gd name="T17" fmla="*/ 132 h 417"/>
                      <a:gd name="T18" fmla="*/ 137 w 466"/>
                      <a:gd name="T19" fmla="*/ 114 h 417"/>
                      <a:gd name="T20" fmla="*/ 113 w 466"/>
                      <a:gd name="T21" fmla="*/ 98 h 417"/>
                      <a:gd name="T22" fmla="*/ 78 w 466"/>
                      <a:gd name="T23" fmla="*/ 76 h 417"/>
                      <a:gd name="T24" fmla="*/ 50 w 466"/>
                      <a:gd name="T25" fmla="*/ 52 h 417"/>
                      <a:gd name="T26" fmla="*/ 28 w 466"/>
                      <a:gd name="T27" fmla="*/ 32 h 417"/>
                      <a:gd name="T28" fmla="*/ 0 w 466"/>
                      <a:gd name="T29" fmla="*/ 0 h 417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466" h="417">
                        <a:moveTo>
                          <a:pt x="0" y="0"/>
                        </a:moveTo>
                        <a:lnTo>
                          <a:pt x="49" y="84"/>
                        </a:lnTo>
                        <a:lnTo>
                          <a:pt x="96" y="148"/>
                        </a:lnTo>
                        <a:lnTo>
                          <a:pt x="146" y="207"/>
                        </a:lnTo>
                        <a:lnTo>
                          <a:pt x="224" y="277"/>
                        </a:lnTo>
                        <a:lnTo>
                          <a:pt x="282" y="322"/>
                        </a:lnTo>
                        <a:lnTo>
                          <a:pt x="357" y="366"/>
                        </a:lnTo>
                        <a:lnTo>
                          <a:pt x="466" y="417"/>
                        </a:lnTo>
                        <a:lnTo>
                          <a:pt x="344" y="264"/>
                        </a:lnTo>
                        <a:lnTo>
                          <a:pt x="276" y="228"/>
                        </a:lnTo>
                        <a:lnTo>
                          <a:pt x="227" y="196"/>
                        </a:lnTo>
                        <a:lnTo>
                          <a:pt x="156" y="151"/>
                        </a:lnTo>
                        <a:lnTo>
                          <a:pt x="101" y="103"/>
                        </a:lnTo>
                        <a:lnTo>
                          <a:pt x="57" y="6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97" name="Freeform 27"/>
                  <p:cNvSpPr>
                    <a:spLocks/>
                  </p:cNvSpPr>
                  <p:nvPr/>
                </p:nvSpPr>
                <p:spPr bwMode="auto">
                  <a:xfrm>
                    <a:off x="3332" y="2710"/>
                    <a:ext cx="84" cy="410"/>
                  </a:xfrm>
                  <a:custGeom>
                    <a:avLst/>
                    <a:gdLst>
                      <a:gd name="T0" fmla="*/ 16 w 167"/>
                      <a:gd name="T1" fmla="*/ 0 h 820"/>
                      <a:gd name="T2" fmla="*/ 32 w 167"/>
                      <a:gd name="T3" fmla="*/ 28 h 820"/>
                      <a:gd name="T4" fmla="*/ 42 w 167"/>
                      <a:gd name="T5" fmla="*/ 52 h 820"/>
                      <a:gd name="T6" fmla="*/ 54 w 167"/>
                      <a:gd name="T7" fmla="*/ 77 h 820"/>
                      <a:gd name="T8" fmla="*/ 62 w 167"/>
                      <a:gd name="T9" fmla="*/ 101 h 820"/>
                      <a:gd name="T10" fmla="*/ 68 w 167"/>
                      <a:gd name="T11" fmla="*/ 123 h 820"/>
                      <a:gd name="T12" fmla="*/ 81 w 167"/>
                      <a:gd name="T13" fmla="*/ 163 h 820"/>
                      <a:gd name="T14" fmla="*/ 84 w 167"/>
                      <a:gd name="T15" fmla="*/ 202 h 820"/>
                      <a:gd name="T16" fmla="*/ 81 w 167"/>
                      <a:gd name="T17" fmla="*/ 262 h 820"/>
                      <a:gd name="T18" fmla="*/ 76 w 167"/>
                      <a:gd name="T19" fmla="*/ 303 h 820"/>
                      <a:gd name="T20" fmla="*/ 67 w 167"/>
                      <a:gd name="T21" fmla="*/ 336 h 820"/>
                      <a:gd name="T22" fmla="*/ 53 w 167"/>
                      <a:gd name="T23" fmla="*/ 370 h 820"/>
                      <a:gd name="T24" fmla="*/ 34 w 167"/>
                      <a:gd name="T25" fmla="*/ 410 h 820"/>
                      <a:gd name="T26" fmla="*/ 0 w 167"/>
                      <a:gd name="T27" fmla="*/ 333 h 820"/>
                      <a:gd name="T28" fmla="*/ 16 w 167"/>
                      <a:gd name="T29" fmla="*/ 299 h 820"/>
                      <a:gd name="T30" fmla="*/ 23 w 167"/>
                      <a:gd name="T31" fmla="*/ 281 h 820"/>
                      <a:gd name="T32" fmla="*/ 32 w 167"/>
                      <a:gd name="T33" fmla="*/ 258 h 820"/>
                      <a:gd name="T34" fmla="*/ 38 w 167"/>
                      <a:gd name="T35" fmla="*/ 234 h 820"/>
                      <a:gd name="T36" fmla="*/ 42 w 167"/>
                      <a:gd name="T37" fmla="*/ 197 h 820"/>
                      <a:gd name="T38" fmla="*/ 45 w 167"/>
                      <a:gd name="T39" fmla="*/ 166 h 820"/>
                      <a:gd name="T40" fmla="*/ 45 w 167"/>
                      <a:gd name="T41" fmla="*/ 120 h 820"/>
                      <a:gd name="T42" fmla="*/ 38 w 167"/>
                      <a:gd name="T43" fmla="*/ 79 h 820"/>
                      <a:gd name="T44" fmla="*/ 29 w 167"/>
                      <a:gd name="T45" fmla="*/ 45 h 820"/>
                      <a:gd name="T46" fmla="*/ 25 w 167"/>
                      <a:gd name="T47" fmla="*/ 27 h 820"/>
                      <a:gd name="T48" fmla="*/ 16 w 167"/>
                      <a:gd name="T49" fmla="*/ 0 h 820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67" h="820">
                        <a:moveTo>
                          <a:pt x="31" y="0"/>
                        </a:moveTo>
                        <a:lnTo>
                          <a:pt x="63" y="56"/>
                        </a:lnTo>
                        <a:lnTo>
                          <a:pt x="84" y="104"/>
                        </a:lnTo>
                        <a:lnTo>
                          <a:pt x="107" y="153"/>
                        </a:lnTo>
                        <a:lnTo>
                          <a:pt x="123" y="201"/>
                        </a:lnTo>
                        <a:lnTo>
                          <a:pt x="136" y="246"/>
                        </a:lnTo>
                        <a:lnTo>
                          <a:pt x="161" y="326"/>
                        </a:lnTo>
                        <a:lnTo>
                          <a:pt x="167" y="404"/>
                        </a:lnTo>
                        <a:lnTo>
                          <a:pt x="162" y="524"/>
                        </a:lnTo>
                        <a:lnTo>
                          <a:pt x="151" y="605"/>
                        </a:lnTo>
                        <a:lnTo>
                          <a:pt x="133" y="671"/>
                        </a:lnTo>
                        <a:lnTo>
                          <a:pt x="105" y="740"/>
                        </a:lnTo>
                        <a:lnTo>
                          <a:pt x="68" y="820"/>
                        </a:lnTo>
                        <a:lnTo>
                          <a:pt x="0" y="665"/>
                        </a:lnTo>
                        <a:lnTo>
                          <a:pt x="31" y="597"/>
                        </a:lnTo>
                        <a:lnTo>
                          <a:pt x="45" y="561"/>
                        </a:lnTo>
                        <a:lnTo>
                          <a:pt x="63" y="515"/>
                        </a:lnTo>
                        <a:lnTo>
                          <a:pt x="75" y="467"/>
                        </a:lnTo>
                        <a:lnTo>
                          <a:pt x="84" y="393"/>
                        </a:lnTo>
                        <a:lnTo>
                          <a:pt x="89" y="332"/>
                        </a:lnTo>
                        <a:lnTo>
                          <a:pt x="89" y="240"/>
                        </a:lnTo>
                        <a:lnTo>
                          <a:pt x="75" y="158"/>
                        </a:lnTo>
                        <a:lnTo>
                          <a:pt x="58" y="90"/>
                        </a:lnTo>
                        <a:lnTo>
                          <a:pt x="49" y="54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98" name="Freeform 28"/>
                  <p:cNvSpPr>
                    <a:spLocks/>
                  </p:cNvSpPr>
                  <p:nvPr/>
                </p:nvSpPr>
                <p:spPr bwMode="auto">
                  <a:xfrm>
                    <a:off x="2896" y="2473"/>
                    <a:ext cx="331" cy="123"/>
                  </a:xfrm>
                  <a:custGeom>
                    <a:avLst/>
                    <a:gdLst>
                      <a:gd name="T0" fmla="*/ 0 w 662"/>
                      <a:gd name="T1" fmla="*/ 0 h 248"/>
                      <a:gd name="T2" fmla="*/ 26 w 662"/>
                      <a:gd name="T3" fmla="*/ 45 h 248"/>
                      <a:gd name="T4" fmla="*/ 64 w 662"/>
                      <a:gd name="T5" fmla="*/ 43 h 248"/>
                      <a:gd name="T6" fmla="*/ 100 w 662"/>
                      <a:gd name="T7" fmla="*/ 45 h 248"/>
                      <a:gd name="T8" fmla="*/ 133 w 662"/>
                      <a:gd name="T9" fmla="*/ 49 h 248"/>
                      <a:gd name="T10" fmla="*/ 164 w 662"/>
                      <a:gd name="T11" fmla="*/ 55 h 248"/>
                      <a:gd name="T12" fmla="*/ 195 w 662"/>
                      <a:gd name="T13" fmla="*/ 62 h 248"/>
                      <a:gd name="T14" fmla="*/ 216 w 662"/>
                      <a:gd name="T15" fmla="*/ 68 h 248"/>
                      <a:gd name="T16" fmla="*/ 244 w 662"/>
                      <a:gd name="T17" fmla="*/ 78 h 248"/>
                      <a:gd name="T18" fmla="*/ 275 w 662"/>
                      <a:gd name="T19" fmla="*/ 92 h 248"/>
                      <a:gd name="T20" fmla="*/ 331 w 662"/>
                      <a:gd name="T21" fmla="*/ 123 h 248"/>
                      <a:gd name="T22" fmla="*/ 299 w 662"/>
                      <a:gd name="T23" fmla="*/ 92 h 248"/>
                      <a:gd name="T24" fmla="*/ 276 w 662"/>
                      <a:gd name="T25" fmla="*/ 76 h 248"/>
                      <a:gd name="T26" fmla="*/ 246 w 662"/>
                      <a:gd name="T27" fmla="*/ 58 h 248"/>
                      <a:gd name="T28" fmla="*/ 228 w 662"/>
                      <a:gd name="T29" fmla="*/ 48 h 248"/>
                      <a:gd name="T30" fmla="*/ 186 w 662"/>
                      <a:gd name="T31" fmla="*/ 30 h 248"/>
                      <a:gd name="T32" fmla="*/ 159 w 662"/>
                      <a:gd name="T33" fmla="*/ 21 h 248"/>
                      <a:gd name="T34" fmla="*/ 137 w 662"/>
                      <a:gd name="T35" fmla="*/ 14 h 248"/>
                      <a:gd name="T36" fmla="*/ 117 w 662"/>
                      <a:gd name="T37" fmla="*/ 10 h 248"/>
                      <a:gd name="T38" fmla="*/ 86 w 662"/>
                      <a:gd name="T39" fmla="*/ 4 h 248"/>
                      <a:gd name="T40" fmla="*/ 52 w 662"/>
                      <a:gd name="T41" fmla="*/ 1 h 248"/>
                      <a:gd name="T42" fmla="*/ 15 w 662"/>
                      <a:gd name="T43" fmla="*/ 0 h 248"/>
                      <a:gd name="T44" fmla="*/ 0 w 662"/>
                      <a:gd name="T45" fmla="*/ 0 h 24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662" h="248">
                        <a:moveTo>
                          <a:pt x="0" y="0"/>
                        </a:moveTo>
                        <a:lnTo>
                          <a:pt x="51" y="90"/>
                        </a:lnTo>
                        <a:lnTo>
                          <a:pt x="128" y="86"/>
                        </a:lnTo>
                        <a:lnTo>
                          <a:pt x="200" y="90"/>
                        </a:lnTo>
                        <a:lnTo>
                          <a:pt x="266" y="99"/>
                        </a:lnTo>
                        <a:lnTo>
                          <a:pt x="328" y="110"/>
                        </a:lnTo>
                        <a:lnTo>
                          <a:pt x="390" y="125"/>
                        </a:lnTo>
                        <a:lnTo>
                          <a:pt x="432" y="137"/>
                        </a:lnTo>
                        <a:lnTo>
                          <a:pt x="487" y="158"/>
                        </a:lnTo>
                        <a:lnTo>
                          <a:pt x="550" y="186"/>
                        </a:lnTo>
                        <a:lnTo>
                          <a:pt x="662" y="248"/>
                        </a:lnTo>
                        <a:lnTo>
                          <a:pt x="597" y="185"/>
                        </a:lnTo>
                        <a:lnTo>
                          <a:pt x="552" y="153"/>
                        </a:lnTo>
                        <a:lnTo>
                          <a:pt x="492" y="117"/>
                        </a:lnTo>
                        <a:lnTo>
                          <a:pt x="455" y="96"/>
                        </a:lnTo>
                        <a:lnTo>
                          <a:pt x="372" y="60"/>
                        </a:lnTo>
                        <a:lnTo>
                          <a:pt x="318" y="42"/>
                        </a:lnTo>
                        <a:lnTo>
                          <a:pt x="274" y="29"/>
                        </a:lnTo>
                        <a:lnTo>
                          <a:pt x="234" y="20"/>
                        </a:lnTo>
                        <a:lnTo>
                          <a:pt x="171" y="9"/>
                        </a:lnTo>
                        <a:lnTo>
                          <a:pt x="104" y="2"/>
                        </a:lnTo>
                        <a:lnTo>
                          <a:pt x="3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99" name="Freeform 29"/>
                  <p:cNvSpPr>
                    <a:spLocks/>
                  </p:cNvSpPr>
                  <p:nvPr/>
                </p:nvSpPr>
                <p:spPr bwMode="auto">
                  <a:xfrm>
                    <a:off x="2465" y="2647"/>
                    <a:ext cx="105" cy="290"/>
                  </a:xfrm>
                  <a:custGeom>
                    <a:avLst/>
                    <a:gdLst>
                      <a:gd name="T0" fmla="*/ 0 w 211"/>
                      <a:gd name="T1" fmla="*/ 223 h 581"/>
                      <a:gd name="T2" fmla="*/ 2 w 211"/>
                      <a:gd name="T3" fmla="*/ 200 h 581"/>
                      <a:gd name="T4" fmla="*/ 4 w 211"/>
                      <a:gd name="T5" fmla="*/ 176 h 581"/>
                      <a:gd name="T6" fmla="*/ 11 w 211"/>
                      <a:gd name="T7" fmla="*/ 136 h 581"/>
                      <a:gd name="T8" fmla="*/ 19 w 211"/>
                      <a:gd name="T9" fmla="*/ 104 h 581"/>
                      <a:gd name="T10" fmla="*/ 31 w 211"/>
                      <a:gd name="T11" fmla="*/ 76 h 581"/>
                      <a:gd name="T12" fmla="*/ 45 w 211"/>
                      <a:gd name="T13" fmla="*/ 46 h 581"/>
                      <a:gd name="T14" fmla="*/ 58 w 211"/>
                      <a:gd name="T15" fmla="*/ 24 h 581"/>
                      <a:gd name="T16" fmla="*/ 74 w 211"/>
                      <a:gd name="T17" fmla="*/ 0 h 581"/>
                      <a:gd name="T18" fmla="*/ 105 w 211"/>
                      <a:gd name="T19" fmla="*/ 37 h 581"/>
                      <a:gd name="T20" fmla="*/ 87 w 211"/>
                      <a:gd name="T21" fmla="*/ 60 h 581"/>
                      <a:gd name="T22" fmla="*/ 74 w 211"/>
                      <a:gd name="T23" fmla="*/ 80 h 581"/>
                      <a:gd name="T24" fmla="*/ 64 w 211"/>
                      <a:gd name="T25" fmla="*/ 99 h 581"/>
                      <a:gd name="T26" fmla="*/ 48 w 211"/>
                      <a:gd name="T27" fmla="*/ 125 h 581"/>
                      <a:gd name="T28" fmla="*/ 39 w 211"/>
                      <a:gd name="T29" fmla="*/ 149 h 581"/>
                      <a:gd name="T30" fmla="*/ 33 w 211"/>
                      <a:gd name="T31" fmla="*/ 171 h 581"/>
                      <a:gd name="T32" fmla="*/ 26 w 211"/>
                      <a:gd name="T33" fmla="*/ 194 h 581"/>
                      <a:gd name="T34" fmla="*/ 21 w 211"/>
                      <a:gd name="T35" fmla="*/ 218 h 581"/>
                      <a:gd name="T36" fmla="*/ 17 w 211"/>
                      <a:gd name="T37" fmla="*/ 248 h 581"/>
                      <a:gd name="T38" fmla="*/ 14 w 211"/>
                      <a:gd name="T39" fmla="*/ 278 h 581"/>
                      <a:gd name="T40" fmla="*/ 8 w 211"/>
                      <a:gd name="T41" fmla="*/ 290 h 581"/>
                      <a:gd name="T42" fmla="*/ 0 w 211"/>
                      <a:gd name="T43" fmla="*/ 223 h 58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211" h="581">
                        <a:moveTo>
                          <a:pt x="0" y="446"/>
                        </a:moveTo>
                        <a:lnTo>
                          <a:pt x="5" y="401"/>
                        </a:lnTo>
                        <a:lnTo>
                          <a:pt x="8" y="352"/>
                        </a:lnTo>
                        <a:lnTo>
                          <a:pt x="23" y="272"/>
                        </a:lnTo>
                        <a:lnTo>
                          <a:pt x="39" y="209"/>
                        </a:lnTo>
                        <a:lnTo>
                          <a:pt x="62" y="152"/>
                        </a:lnTo>
                        <a:lnTo>
                          <a:pt x="91" y="93"/>
                        </a:lnTo>
                        <a:lnTo>
                          <a:pt x="117" y="48"/>
                        </a:lnTo>
                        <a:lnTo>
                          <a:pt x="149" y="0"/>
                        </a:lnTo>
                        <a:lnTo>
                          <a:pt x="211" y="75"/>
                        </a:lnTo>
                        <a:lnTo>
                          <a:pt x="175" y="120"/>
                        </a:lnTo>
                        <a:lnTo>
                          <a:pt x="149" y="161"/>
                        </a:lnTo>
                        <a:lnTo>
                          <a:pt x="128" y="199"/>
                        </a:lnTo>
                        <a:lnTo>
                          <a:pt x="97" y="251"/>
                        </a:lnTo>
                        <a:lnTo>
                          <a:pt x="78" y="298"/>
                        </a:lnTo>
                        <a:lnTo>
                          <a:pt x="67" y="343"/>
                        </a:lnTo>
                        <a:lnTo>
                          <a:pt x="52" y="388"/>
                        </a:lnTo>
                        <a:lnTo>
                          <a:pt x="42" y="437"/>
                        </a:lnTo>
                        <a:lnTo>
                          <a:pt x="34" y="497"/>
                        </a:lnTo>
                        <a:lnTo>
                          <a:pt x="28" y="557"/>
                        </a:lnTo>
                        <a:lnTo>
                          <a:pt x="16" y="581"/>
                        </a:lnTo>
                        <a:lnTo>
                          <a:pt x="0" y="44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289" name="Oval 32"/>
              <p:cNvSpPr>
                <a:spLocks noChangeArrowheads="1"/>
              </p:cNvSpPr>
              <p:nvPr/>
            </p:nvSpPr>
            <p:spPr bwMode="auto">
              <a:xfrm>
                <a:off x="2480" y="2518"/>
                <a:ext cx="937" cy="829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90" name="Group 36"/>
              <p:cNvGrpSpPr>
                <a:grpSpLocks/>
              </p:cNvGrpSpPr>
              <p:nvPr/>
            </p:nvGrpSpPr>
            <p:grpSpPr bwMode="auto">
              <a:xfrm>
                <a:off x="2441" y="2450"/>
                <a:ext cx="937" cy="829"/>
                <a:chOff x="2441" y="2450"/>
                <a:chExt cx="937" cy="829"/>
              </a:xfrm>
            </p:grpSpPr>
            <p:sp>
              <p:nvSpPr>
                <p:cNvPr id="10291" name="Oval 33"/>
                <p:cNvSpPr>
                  <a:spLocks noChangeArrowheads="1"/>
                </p:cNvSpPr>
                <p:nvPr/>
              </p:nvSpPr>
              <p:spPr bwMode="auto">
                <a:xfrm>
                  <a:off x="2452" y="2462"/>
                  <a:ext cx="914" cy="807"/>
                </a:xfrm>
                <a:prstGeom prst="ellipse">
                  <a:avLst/>
                </a:prstGeom>
                <a:noFill/>
                <a:ln w="50800">
                  <a:solidFill>
                    <a:srgbClr val="9F9F9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2" name="Oval 34"/>
                <p:cNvSpPr>
                  <a:spLocks noChangeArrowheads="1"/>
                </p:cNvSpPr>
                <p:nvPr/>
              </p:nvSpPr>
              <p:spPr bwMode="auto">
                <a:xfrm>
                  <a:off x="2441" y="2450"/>
                  <a:ext cx="937" cy="829"/>
                </a:xfrm>
                <a:prstGeom prst="ellips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3" name="Oval 35"/>
                <p:cNvSpPr>
                  <a:spLocks noChangeArrowheads="1"/>
                </p:cNvSpPr>
                <p:nvPr/>
              </p:nvSpPr>
              <p:spPr bwMode="auto">
                <a:xfrm>
                  <a:off x="2467" y="2473"/>
                  <a:ext cx="885" cy="78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252" name="Group 73"/>
            <p:cNvGrpSpPr>
              <a:grpSpLocks/>
            </p:cNvGrpSpPr>
            <p:nvPr/>
          </p:nvGrpSpPr>
          <p:grpSpPr bwMode="auto">
            <a:xfrm>
              <a:off x="3110" y="3229"/>
              <a:ext cx="483" cy="697"/>
              <a:chOff x="3110" y="3229"/>
              <a:chExt cx="483" cy="697"/>
            </a:xfrm>
          </p:grpSpPr>
          <p:sp>
            <p:nvSpPr>
              <p:cNvPr id="10253" name="Freeform 38"/>
              <p:cNvSpPr>
                <a:spLocks/>
              </p:cNvSpPr>
              <p:nvPr/>
            </p:nvSpPr>
            <p:spPr bwMode="auto">
              <a:xfrm>
                <a:off x="3116" y="3267"/>
                <a:ext cx="458" cy="607"/>
              </a:xfrm>
              <a:custGeom>
                <a:avLst/>
                <a:gdLst>
                  <a:gd name="T0" fmla="*/ 0 w 914"/>
                  <a:gd name="T1" fmla="*/ 45 h 1213"/>
                  <a:gd name="T2" fmla="*/ 325 w 914"/>
                  <a:gd name="T3" fmla="*/ 607 h 1213"/>
                  <a:gd name="T4" fmla="*/ 458 w 914"/>
                  <a:gd name="T5" fmla="*/ 544 h 1213"/>
                  <a:gd name="T6" fmla="*/ 131 w 914"/>
                  <a:gd name="T7" fmla="*/ 0 h 1213"/>
                  <a:gd name="T8" fmla="*/ 0 w 914"/>
                  <a:gd name="T9" fmla="*/ 45 h 12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14" h="1213">
                    <a:moveTo>
                      <a:pt x="0" y="90"/>
                    </a:moveTo>
                    <a:lnTo>
                      <a:pt x="648" y="1213"/>
                    </a:lnTo>
                    <a:lnTo>
                      <a:pt x="914" y="1088"/>
                    </a:lnTo>
                    <a:lnTo>
                      <a:pt x="262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5F3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39"/>
              <p:cNvSpPr>
                <a:spLocks/>
              </p:cNvSpPr>
              <p:nvPr/>
            </p:nvSpPr>
            <p:spPr bwMode="auto">
              <a:xfrm>
                <a:off x="3110" y="3229"/>
                <a:ext cx="144" cy="83"/>
              </a:xfrm>
              <a:custGeom>
                <a:avLst/>
                <a:gdLst>
                  <a:gd name="T0" fmla="*/ 144 w 178"/>
                  <a:gd name="T1" fmla="*/ 45 h 110"/>
                  <a:gd name="T2" fmla="*/ 74 w 178"/>
                  <a:gd name="T3" fmla="*/ 0 h 110"/>
                  <a:gd name="T4" fmla="*/ 1 w 178"/>
                  <a:gd name="T5" fmla="*/ 65 h 110"/>
                  <a:gd name="T6" fmla="*/ 3 w 178"/>
                  <a:gd name="T7" fmla="*/ 83 h 110"/>
                  <a:gd name="T8" fmla="*/ 74 w 178"/>
                  <a:gd name="T9" fmla="*/ 65 h 110"/>
                  <a:gd name="T10" fmla="*/ 144 w 178"/>
                  <a:gd name="T11" fmla="*/ 45 h 1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8" h="110">
                    <a:moveTo>
                      <a:pt x="178" y="59"/>
                    </a:moveTo>
                    <a:cubicBezTo>
                      <a:pt x="166" y="24"/>
                      <a:pt x="131" y="0"/>
                      <a:pt x="92" y="0"/>
                    </a:cubicBezTo>
                    <a:cubicBezTo>
                      <a:pt x="41" y="0"/>
                      <a:pt x="1" y="38"/>
                      <a:pt x="1" y="86"/>
                    </a:cubicBezTo>
                    <a:cubicBezTo>
                      <a:pt x="0" y="94"/>
                      <a:pt x="2" y="102"/>
                      <a:pt x="4" y="110"/>
                    </a:cubicBezTo>
                    <a:lnTo>
                      <a:pt x="92" y="86"/>
                    </a:lnTo>
                    <a:lnTo>
                      <a:pt x="178" y="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5" name="Freeform 40"/>
              <p:cNvSpPr>
                <a:spLocks/>
              </p:cNvSpPr>
              <p:nvPr/>
            </p:nvSpPr>
            <p:spPr bwMode="auto">
              <a:xfrm>
                <a:off x="3116" y="3240"/>
                <a:ext cx="141" cy="75"/>
              </a:xfrm>
              <a:custGeom>
                <a:avLst/>
                <a:gdLst>
                  <a:gd name="T0" fmla="*/ 141 w 173"/>
                  <a:gd name="T1" fmla="*/ 46 h 100"/>
                  <a:gd name="T2" fmla="*/ 73 w 173"/>
                  <a:gd name="T3" fmla="*/ 0 h 100"/>
                  <a:gd name="T4" fmla="*/ 1 w 173"/>
                  <a:gd name="T5" fmla="*/ 67 h 100"/>
                  <a:gd name="T6" fmla="*/ 1 w 173"/>
                  <a:gd name="T7" fmla="*/ 75 h 100"/>
                  <a:gd name="T8" fmla="*/ 73 w 173"/>
                  <a:gd name="T9" fmla="*/ 67 h 100"/>
                  <a:gd name="T10" fmla="*/ 141 w 173"/>
                  <a:gd name="T11" fmla="*/ 46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3" h="100">
                    <a:moveTo>
                      <a:pt x="173" y="61"/>
                    </a:moveTo>
                    <a:cubicBezTo>
                      <a:pt x="161" y="24"/>
                      <a:pt x="127" y="0"/>
                      <a:pt x="89" y="0"/>
                    </a:cubicBezTo>
                    <a:cubicBezTo>
                      <a:pt x="40" y="0"/>
                      <a:pt x="1" y="40"/>
                      <a:pt x="1" y="89"/>
                    </a:cubicBezTo>
                    <a:cubicBezTo>
                      <a:pt x="0" y="93"/>
                      <a:pt x="1" y="96"/>
                      <a:pt x="1" y="100"/>
                    </a:cubicBezTo>
                    <a:lnTo>
                      <a:pt x="89" y="89"/>
                    </a:lnTo>
                    <a:lnTo>
                      <a:pt x="173" y="61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6" name="Freeform 41"/>
              <p:cNvSpPr>
                <a:spLocks/>
              </p:cNvSpPr>
              <p:nvPr/>
            </p:nvSpPr>
            <p:spPr bwMode="auto">
              <a:xfrm>
                <a:off x="3112" y="3241"/>
                <a:ext cx="87" cy="156"/>
              </a:xfrm>
              <a:custGeom>
                <a:avLst/>
                <a:gdLst>
                  <a:gd name="T0" fmla="*/ 3 w 174"/>
                  <a:gd name="T1" fmla="*/ 72 h 311"/>
                  <a:gd name="T2" fmla="*/ 0 w 174"/>
                  <a:gd name="T3" fmla="*/ 62 h 311"/>
                  <a:gd name="T4" fmla="*/ 0 w 174"/>
                  <a:gd name="T5" fmla="*/ 52 h 311"/>
                  <a:gd name="T6" fmla="*/ 2 w 174"/>
                  <a:gd name="T7" fmla="*/ 44 h 311"/>
                  <a:gd name="T8" fmla="*/ 5 w 174"/>
                  <a:gd name="T9" fmla="*/ 32 h 311"/>
                  <a:gd name="T10" fmla="*/ 10 w 174"/>
                  <a:gd name="T11" fmla="*/ 22 h 311"/>
                  <a:gd name="T12" fmla="*/ 17 w 174"/>
                  <a:gd name="T13" fmla="*/ 13 h 311"/>
                  <a:gd name="T14" fmla="*/ 26 w 174"/>
                  <a:gd name="T15" fmla="*/ 6 h 311"/>
                  <a:gd name="T16" fmla="*/ 34 w 174"/>
                  <a:gd name="T17" fmla="*/ 0 h 311"/>
                  <a:gd name="T18" fmla="*/ 87 w 174"/>
                  <a:gd name="T19" fmla="*/ 84 h 311"/>
                  <a:gd name="T20" fmla="*/ 78 w 174"/>
                  <a:gd name="T21" fmla="*/ 90 h 311"/>
                  <a:gd name="T22" fmla="*/ 71 w 174"/>
                  <a:gd name="T23" fmla="*/ 96 h 311"/>
                  <a:gd name="T24" fmla="*/ 65 w 174"/>
                  <a:gd name="T25" fmla="*/ 102 h 311"/>
                  <a:gd name="T26" fmla="*/ 60 w 174"/>
                  <a:gd name="T27" fmla="*/ 109 h 311"/>
                  <a:gd name="T28" fmla="*/ 54 w 174"/>
                  <a:gd name="T29" fmla="*/ 123 h 311"/>
                  <a:gd name="T30" fmla="*/ 51 w 174"/>
                  <a:gd name="T31" fmla="*/ 141 h 311"/>
                  <a:gd name="T32" fmla="*/ 51 w 174"/>
                  <a:gd name="T33" fmla="*/ 156 h 311"/>
                  <a:gd name="T34" fmla="*/ 3 w 174"/>
                  <a:gd name="T35" fmla="*/ 72 h 3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4" h="311">
                    <a:moveTo>
                      <a:pt x="5" y="144"/>
                    </a:moveTo>
                    <a:lnTo>
                      <a:pt x="0" y="123"/>
                    </a:lnTo>
                    <a:lnTo>
                      <a:pt x="0" y="104"/>
                    </a:lnTo>
                    <a:lnTo>
                      <a:pt x="4" y="87"/>
                    </a:lnTo>
                    <a:lnTo>
                      <a:pt x="10" y="63"/>
                    </a:lnTo>
                    <a:lnTo>
                      <a:pt x="20" y="44"/>
                    </a:lnTo>
                    <a:lnTo>
                      <a:pt x="34" y="26"/>
                    </a:lnTo>
                    <a:lnTo>
                      <a:pt x="51" y="11"/>
                    </a:lnTo>
                    <a:lnTo>
                      <a:pt x="67" y="0"/>
                    </a:lnTo>
                    <a:lnTo>
                      <a:pt x="174" y="168"/>
                    </a:lnTo>
                    <a:lnTo>
                      <a:pt x="155" y="179"/>
                    </a:lnTo>
                    <a:lnTo>
                      <a:pt x="142" y="191"/>
                    </a:lnTo>
                    <a:lnTo>
                      <a:pt x="129" y="203"/>
                    </a:lnTo>
                    <a:lnTo>
                      <a:pt x="119" y="218"/>
                    </a:lnTo>
                    <a:lnTo>
                      <a:pt x="107" y="245"/>
                    </a:lnTo>
                    <a:lnTo>
                      <a:pt x="101" y="281"/>
                    </a:lnTo>
                    <a:lnTo>
                      <a:pt x="101" y="311"/>
                    </a:lnTo>
                    <a:lnTo>
                      <a:pt x="5" y="144"/>
                    </a:lnTo>
                    <a:close/>
                  </a:path>
                </a:pathLst>
              </a:custGeom>
              <a:solidFill>
                <a:srgbClr val="3F1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7" name="Arc 42"/>
              <p:cNvSpPr>
                <a:spLocks/>
              </p:cNvSpPr>
              <p:nvPr/>
            </p:nvSpPr>
            <p:spPr bwMode="auto">
              <a:xfrm>
                <a:off x="3113" y="3235"/>
                <a:ext cx="71" cy="74"/>
              </a:xfrm>
              <a:custGeom>
                <a:avLst/>
                <a:gdLst>
                  <a:gd name="T0" fmla="*/ 2 w 21600"/>
                  <a:gd name="T1" fmla="*/ 74 h 25736"/>
                  <a:gd name="T2" fmla="*/ 45 w 21600"/>
                  <a:gd name="T3" fmla="*/ 0 h 25736"/>
                  <a:gd name="T4" fmla="*/ 71 w 21600"/>
                  <a:gd name="T5" fmla="*/ 58 h 25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5736" fill="none" extrusionOk="0">
                    <a:moveTo>
                      <a:pt x="733" y="25736"/>
                    </a:moveTo>
                    <a:cubicBezTo>
                      <a:pt x="246" y="23915"/>
                      <a:pt x="0" y="22038"/>
                      <a:pt x="0" y="20153"/>
                    </a:cubicBezTo>
                    <a:cubicBezTo>
                      <a:pt x="-1" y="11222"/>
                      <a:pt x="5495" y="3213"/>
                      <a:pt x="13827" y="0"/>
                    </a:cubicBezTo>
                  </a:path>
                  <a:path w="21600" h="25736" stroke="0" extrusionOk="0">
                    <a:moveTo>
                      <a:pt x="733" y="25736"/>
                    </a:moveTo>
                    <a:cubicBezTo>
                      <a:pt x="246" y="23915"/>
                      <a:pt x="0" y="22038"/>
                      <a:pt x="0" y="20153"/>
                    </a:cubicBezTo>
                    <a:cubicBezTo>
                      <a:pt x="-1" y="11222"/>
                      <a:pt x="5495" y="3213"/>
                      <a:pt x="13827" y="0"/>
                    </a:cubicBezTo>
                    <a:lnTo>
                      <a:pt x="21600" y="20153"/>
                    </a:lnTo>
                    <a:lnTo>
                      <a:pt x="733" y="257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8" name="Freeform 43"/>
              <p:cNvSpPr>
                <a:spLocks/>
              </p:cNvSpPr>
              <p:nvPr/>
            </p:nvSpPr>
            <p:spPr bwMode="auto">
              <a:xfrm>
                <a:off x="3160" y="3314"/>
                <a:ext cx="146" cy="81"/>
              </a:xfrm>
              <a:custGeom>
                <a:avLst/>
                <a:gdLst>
                  <a:gd name="T0" fmla="*/ 146 w 180"/>
                  <a:gd name="T1" fmla="*/ 46 h 108"/>
                  <a:gd name="T2" fmla="*/ 75 w 180"/>
                  <a:gd name="T3" fmla="*/ 0 h 108"/>
                  <a:gd name="T4" fmla="*/ 1 w 180"/>
                  <a:gd name="T5" fmla="*/ 65 h 108"/>
                  <a:gd name="T6" fmla="*/ 3 w 180"/>
                  <a:gd name="T7" fmla="*/ 81 h 108"/>
                  <a:gd name="T8" fmla="*/ 75 w 180"/>
                  <a:gd name="T9" fmla="*/ 65 h 108"/>
                  <a:gd name="T10" fmla="*/ 146 w 180"/>
                  <a:gd name="T11" fmla="*/ 46 h 1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0" h="108">
                    <a:moveTo>
                      <a:pt x="180" y="61"/>
                    </a:moveTo>
                    <a:cubicBezTo>
                      <a:pt x="168" y="25"/>
                      <a:pt x="133" y="0"/>
                      <a:pt x="92" y="0"/>
                    </a:cubicBezTo>
                    <a:cubicBezTo>
                      <a:pt x="41" y="0"/>
                      <a:pt x="1" y="38"/>
                      <a:pt x="1" y="86"/>
                    </a:cubicBezTo>
                    <a:cubicBezTo>
                      <a:pt x="0" y="93"/>
                      <a:pt x="2" y="100"/>
                      <a:pt x="4" y="108"/>
                    </a:cubicBezTo>
                    <a:lnTo>
                      <a:pt x="92" y="86"/>
                    </a:lnTo>
                    <a:lnTo>
                      <a:pt x="180" y="6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59" name="Group 49"/>
              <p:cNvGrpSpPr>
                <a:grpSpLocks/>
              </p:cNvGrpSpPr>
              <p:nvPr/>
            </p:nvGrpSpPr>
            <p:grpSpPr bwMode="auto">
              <a:xfrm>
                <a:off x="3168" y="3329"/>
                <a:ext cx="151" cy="90"/>
                <a:chOff x="3168" y="3329"/>
                <a:chExt cx="151" cy="90"/>
              </a:xfrm>
            </p:grpSpPr>
            <p:grpSp>
              <p:nvGrpSpPr>
                <p:cNvPr id="10283" name="Group 47"/>
                <p:cNvGrpSpPr>
                  <a:grpSpLocks/>
                </p:cNvGrpSpPr>
                <p:nvPr/>
              </p:nvGrpSpPr>
              <p:grpSpPr bwMode="auto">
                <a:xfrm>
                  <a:off x="3168" y="3329"/>
                  <a:ext cx="141" cy="76"/>
                  <a:chOff x="3168" y="3329"/>
                  <a:chExt cx="141" cy="76"/>
                </a:xfrm>
              </p:grpSpPr>
              <p:sp>
                <p:nvSpPr>
                  <p:cNvPr id="10285" name="Freeform 44"/>
                  <p:cNvSpPr>
                    <a:spLocks/>
                  </p:cNvSpPr>
                  <p:nvPr/>
                </p:nvSpPr>
                <p:spPr bwMode="auto">
                  <a:xfrm>
                    <a:off x="3168" y="3329"/>
                    <a:ext cx="140" cy="75"/>
                  </a:xfrm>
                  <a:custGeom>
                    <a:avLst/>
                    <a:gdLst>
                      <a:gd name="T0" fmla="*/ 140 w 173"/>
                      <a:gd name="T1" fmla="*/ 46 h 100"/>
                      <a:gd name="T2" fmla="*/ 71 w 173"/>
                      <a:gd name="T3" fmla="*/ 0 h 100"/>
                      <a:gd name="T4" fmla="*/ 1 w 173"/>
                      <a:gd name="T5" fmla="*/ 62 h 100"/>
                      <a:gd name="T6" fmla="*/ 2 w 173"/>
                      <a:gd name="T7" fmla="*/ 75 h 100"/>
                      <a:gd name="T8" fmla="*/ 71 w 173"/>
                      <a:gd name="T9" fmla="*/ 62 h 100"/>
                      <a:gd name="T10" fmla="*/ 140 w 173"/>
                      <a:gd name="T11" fmla="*/ 46 h 10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73" h="100">
                        <a:moveTo>
                          <a:pt x="173" y="61"/>
                        </a:moveTo>
                        <a:cubicBezTo>
                          <a:pt x="163" y="25"/>
                          <a:pt x="128" y="0"/>
                          <a:pt x="88" y="0"/>
                        </a:cubicBezTo>
                        <a:cubicBezTo>
                          <a:pt x="40" y="0"/>
                          <a:pt x="1" y="36"/>
                          <a:pt x="1" y="82"/>
                        </a:cubicBezTo>
                        <a:cubicBezTo>
                          <a:pt x="0" y="88"/>
                          <a:pt x="1" y="94"/>
                          <a:pt x="3" y="100"/>
                        </a:cubicBezTo>
                        <a:lnTo>
                          <a:pt x="88" y="82"/>
                        </a:lnTo>
                        <a:lnTo>
                          <a:pt x="173" y="61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86" name="Freeform 45"/>
                  <p:cNvSpPr>
                    <a:spLocks/>
                  </p:cNvSpPr>
                  <p:nvPr/>
                </p:nvSpPr>
                <p:spPr bwMode="auto">
                  <a:xfrm>
                    <a:off x="3168" y="3337"/>
                    <a:ext cx="72" cy="67"/>
                  </a:xfrm>
                  <a:custGeom>
                    <a:avLst/>
                    <a:gdLst>
                      <a:gd name="T0" fmla="*/ 38 w 88"/>
                      <a:gd name="T1" fmla="*/ 0 h 90"/>
                      <a:gd name="T2" fmla="*/ 1 w 88"/>
                      <a:gd name="T3" fmla="*/ 53 h 90"/>
                      <a:gd name="T4" fmla="*/ 2 w 88"/>
                      <a:gd name="T5" fmla="*/ 67 h 90"/>
                      <a:gd name="T6" fmla="*/ 72 w 88"/>
                      <a:gd name="T7" fmla="*/ 54 h 90"/>
                      <a:gd name="T8" fmla="*/ 38 w 88"/>
                      <a:gd name="T9" fmla="*/ 0 h 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8" h="90">
                        <a:moveTo>
                          <a:pt x="46" y="0"/>
                        </a:moveTo>
                        <a:cubicBezTo>
                          <a:pt x="18" y="14"/>
                          <a:pt x="1" y="42"/>
                          <a:pt x="1" y="71"/>
                        </a:cubicBezTo>
                        <a:cubicBezTo>
                          <a:pt x="0" y="78"/>
                          <a:pt x="1" y="84"/>
                          <a:pt x="3" y="90"/>
                        </a:cubicBezTo>
                        <a:lnTo>
                          <a:pt x="88" y="72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87" name="Arc 46"/>
                  <p:cNvSpPr>
                    <a:spLocks/>
                  </p:cNvSpPr>
                  <p:nvPr/>
                </p:nvSpPr>
                <p:spPr bwMode="auto">
                  <a:xfrm>
                    <a:off x="3170" y="3329"/>
                    <a:ext cx="139" cy="76"/>
                  </a:xfrm>
                  <a:custGeom>
                    <a:avLst/>
                    <a:gdLst>
                      <a:gd name="T0" fmla="*/ 2 w 42423"/>
                      <a:gd name="T1" fmla="*/ 76 h 26595"/>
                      <a:gd name="T2" fmla="*/ 139 w 42423"/>
                      <a:gd name="T3" fmla="*/ 45 h 26595"/>
                      <a:gd name="T4" fmla="*/ 71 w 42423"/>
                      <a:gd name="T5" fmla="*/ 62 h 2659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423" h="26595" fill="none" extrusionOk="0">
                        <a:moveTo>
                          <a:pt x="585" y="26594"/>
                        </a:moveTo>
                        <a:cubicBezTo>
                          <a:pt x="196" y="24958"/>
                          <a:pt x="0" y="2328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1318" y="-1"/>
                          <a:pt x="39840" y="6490"/>
                          <a:pt x="42423" y="15858"/>
                        </a:cubicBezTo>
                      </a:path>
                      <a:path w="42423" h="26595" stroke="0" extrusionOk="0">
                        <a:moveTo>
                          <a:pt x="585" y="26594"/>
                        </a:moveTo>
                        <a:cubicBezTo>
                          <a:pt x="196" y="24958"/>
                          <a:pt x="0" y="2328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1318" y="-1"/>
                          <a:pt x="39840" y="6490"/>
                          <a:pt x="42423" y="15858"/>
                        </a:cubicBezTo>
                        <a:lnTo>
                          <a:pt x="21600" y="21600"/>
                        </a:lnTo>
                        <a:lnTo>
                          <a:pt x="585" y="26594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84" name="Freeform 48"/>
                <p:cNvSpPr>
                  <a:spLocks/>
                </p:cNvSpPr>
                <p:nvPr/>
              </p:nvSpPr>
              <p:spPr bwMode="auto">
                <a:xfrm>
                  <a:off x="3173" y="3340"/>
                  <a:ext cx="146" cy="79"/>
                </a:xfrm>
                <a:custGeom>
                  <a:avLst/>
                  <a:gdLst>
                    <a:gd name="T0" fmla="*/ 146 w 180"/>
                    <a:gd name="T1" fmla="*/ 47 h 106"/>
                    <a:gd name="T2" fmla="*/ 75 w 180"/>
                    <a:gd name="T3" fmla="*/ 0 h 106"/>
                    <a:gd name="T4" fmla="*/ 1 w 180"/>
                    <a:gd name="T5" fmla="*/ 64 h 106"/>
                    <a:gd name="T6" fmla="*/ 2 w 180"/>
                    <a:gd name="T7" fmla="*/ 79 h 106"/>
                    <a:gd name="T8" fmla="*/ 75 w 180"/>
                    <a:gd name="T9" fmla="*/ 64 h 106"/>
                    <a:gd name="T10" fmla="*/ 146 w 180"/>
                    <a:gd name="T11" fmla="*/ 47 h 10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80" h="106">
                      <a:moveTo>
                        <a:pt x="180" y="63"/>
                      </a:moveTo>
                      <a:cubicBezTo>
                        <a:pt x="170" y="26"/>
                        <a:pt x="133" y="0"/>
                        <a:pt x="92" y="0"/>
                      </a:cubicBezTo>
                      <a:cubicBezTo>
                        <a:pt x="41" y="0"/>
                        <a:pt x="1" y="38"/>
                        <a:pt x="1" y="86"/>
                      </a:cubicBezTo>
                      <a:cubicBezTo>
                        <a:pt x="0" y="92"/>
                        <a:pt x="1" y="99"/>
                        <a:pt x="3" y="106"/>
                      </a:cubicBezTo>
                      <a:lnTo>
                        <a:pt x="92" y="86"/>
                      </a:lnTo>
                      <a:lnTo>
                        <a:pt x="18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0" name="Group 55"/>
              <p:cNvGrpSpPr>
                <a:grpSpLocks/>
              </p:cNvGrpSpPr>
              <p:nvPr/>
            </p:nvGrpSpPr>
            <p:grpSpPr bwMode="auto">
              <a:xfrm>
                <a:off x="3182" y="3355"/>
                <a:ext cx="152" cy="89"/>
                <a:chOff x="3182" y="3355"/>
                <a:chExt cx="152" cy="89"/>
              </a:xfrm>
            </p:grpSpPr>
            <p:grpSp>
              <p:nvGrpSpPr>
                <p:cNvPr id="10278" name="Group 53"/>
                <p:cNvGrpSpPr>
                  <a:grpSpLocks/>
                </p:cNvGrpSpPr>
                <p:nvPr/>
              </p:nvGrpSpPr>
              <p:grpSpPr bwMode="auto">
                <a:xfrm>
                  <a:off x="3182" y="3355"/>
                  <a:ext cx="141" cy="75"/>
                  <a:chOff x="3182" y="3355"/>
                  <a:chExt cx="141" cy="75"/>
                </a:xfrm>
              </p:grpSpPr>
              <p:sp>
                <p:nvSpPr>
                  <p:cNvPr id="10280" name="Freeform 50"/>
                  <p:cNvSpPr>
                    <a:spLocks/>
                  </p:cNvSpPr>
                  <p:nvPr/>
                </p:nvSpPr>
                <p:spPr bwMode="auto">
                  <a:xfrm>
                    <a:off x="3182" y="3355"/>
                    <a:ext cx="140" cy="74"/>
                  </a:xfrm>
                  <a:custGeom>
                    <a:avLst/>
                    <a:gdLst>
                      <a:gd name="T0" fmla="*/ 140 w 173"/>
                      <a:gd name="T1" fmla="*/ 46 h 99"/>
                      <a:gd name="T2" fmla="*/ 71 w 173"/>
                      <a:gd name="T3" fmla="*/ 0 h 99"/>
                      <a:gd name="T4" fmla="*/ 1 w 173"/>
                      <a:gd name="T5" fmla="*/ 61 h 99"/>
                      <a:gd name="T6" fmla="*/ 2 w 173"/>
                      <a:gd name="T7" fmla="*/ 74 h 99"/>
                      <a:gd name="T8" fmla="*/ 71 w 173"/>
                      <a:gd name="T9" fmla="*/ 61 h 99"/>
                      <a:gd name="T10" fmla="*/ 140 w 173"/>
                      <a:gd name="T11" fmla="*/ 46 h 9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73" h="99">
                        <a:moveTo>
                          <a:pt x="173" y="62"/>
                        </a:moveTo>
                        <a:cubicBezTo>
                          <a:pt x="164" y="25"/>
                          <a:pt x="128" y="0"/>
                          <a:pt x="88" y="0"/>
                        </a:cubicBezTo>
                        <a:cubicBezTo>
                          <a:pt x="40" y="0"/>
                          <a:pt x="1" y="36"/>
                          <a:pt x="1" y="82"/>
                        </a:cubicBezTo>
                        <a:cubicBezTo>
                          <a:pt x="0" y="87"/>
                          <a:pt x="1" y="93"/>
                          <a:pt x="2" y="99"/>
                        </a:cubicBezTo>
                        <a:lnTo>
                          <a:pt x="88" y="82"/>
                        </a:lnTo>
                        <a:lnTo>
                          <a:pt x="173" y="62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81" name="Freeform 51"/>
                  <p:cNvSpPr>
                    <a:spLocks/>
                  </p:cNvSpPr>
                  <p:nvPr/>
                </p:nvSpPr>
                <p:spPr bwMode="auto">
                  <a:xfrm>
                    <a:off x="3182" y="3362"/>
                    <a:ext cx="71" cy="67"/>
                  </a:xfrm>
                  <a:custGeom>
                    <a:avLst/>
                    <a:gdLst>
                      <a:gd name="T0" fmla="*/ 37 w 88"/>
                      <a:gd name="T1" fmla="*/ 0 h 89"/>
                      <a:gd name="T2" fmla="*/ 1 w 88"/>
                      <a:gd name="T3" fmla="*/ 53 h 89"/>
                      <a:gd name="T4" fmla="*/ 2 w 88"/>
                      <a:gd name="T5" fmla="*/ 67 h 89"/>
                      <a:gd name="T6" fmla="*/ 71 w 88"/>
                      <a:gd name="T7" fmla="*/ 54 h 89"/>
                      <a:gd name="T8" fmla="*/ 37 w 88"/>
                      <a:gd name="T9" fmla="*/ 0 h 8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8" h="89">
                        <a:moveTo>
                          <a:pt x="46" y="0"/>
                        </a:moveTo>
                        <a:cubicBezTo>
                          <a:pt x="18" y="14"/>
                          <a:pt x="1" y="42"/>
                          <a:pt x="1" y="71"/>
                        </a:cubicBezTo>
                        <a:cubicBezTo>
                          <a:pt x="0" y="77"/>
                          <a:pt x="1" y="83"/>
                          <a:pt x="2" y="89"/>
                        </a:cubicBezTo>
                        <a:lnTo>
                          <a:pt x="88" y="72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82" name="Arc 52"/>
                  <p:cNvSpPr>
                    <a:spLocks/>
                  </p:cNvSpPr>
                  <p:nvPr/>
                </p:nvSpPr>
                <p:spPr bwMode="auto">
                  <a:xfrm>
                    <a:off x="3183" y="3355"/>
                    <a:ext cx="140" cy="75"/>
                  </a:xfrm>
                  <a:custGeom>
                    <a:avLst/>
                    <a:gdLst>
                      <a:gd name="T0" fmla="*/ 2 w 42413"/>
                      <a:gd name="T1" fmla="*/ 75 h 26222"/>
                      <a:gd name="T2" fmla="*/ 140 w 42413"/>
                      <a:gd name="T3" fmla="*/ 45 h 26222"/>
                      <a:gd name="T4" fmla="*/ 71 w 42413"/>
                      <a:gd name="T5" fmla="*/ 62 h 2622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413" h="26222" fill="none" extrusionOk="0">
                        <a:moveTo>
                          <a:pt x="500" y="26221"/>
                        </a:moveTo>
                        <a:cubicBezTo>
                          <a:pt x="167" y="24703"/>
                          <a:pt x="0" y="23154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1304" y="-1"/>
                          <a:pt x="39817" y="6471"/>
                          <a:pt x="42412" y="15822"/>
                        </a:cubicBezTo>
                      </a:path>
                      <a:path w="42413" h="26222" stroke="0" extrusionOk="0">
                        <a:moveTo>
                          <a:pt x="500" y="26221"/>
                        </a:moveTo>
                        <a:cubicBezTo>
                          <a:pt x="167" y="24703"/>
                          <a:pt x="0" y="23154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1304" y="-1"/>
                          <a:pt x="39817" y="6471"/>
                          <a:pt x="42412" y="15822"/>
                        </a:cubicBezTo>
                        <a:lnTo>
                          <a:pt x="21600" y="21600"/>
                        </a:lnTo>
                        <a:lnTo>
                          <a:pt x="500" y="2622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79" name="Freeform 54"/>
                <p:cNvSpPr>
                  <a:spLocks/>
                </p:cNvSpPr>
                <p:nvPr/>
              </p:nvSpPr>
              <p:spPr bwMode="auto">
                <a:xfrm>
                  <a:off x="3187" y="3365"/>
                  <a:ext cx="147" cy="79"/>
                </a:xfrm>
                <a:custGeom>
                  <a:avLst/>
                  <a:gdLst>
                    <a:gd name="T0" fmla="*/ 147 w 181"/>
                    <a:gd name="T1" fmla="*/ 48 h 105"/>
                    <a:gd name="T2" fmla="*/ 75 w 181"/>
                    <a:gd name="T3" fmla="*/ 0 h 105"/>
                    <a:gd name="T4" fmla="*/ 1 w 181"/>
                    <a:gd name="T5" fmla="*/ 65 h 105"/>
                    <a:gd name="T6" fmla="*/ 2 w 181"/>
                    <a:gd name="T7" fmla="*/ 79 h 105"/>
                    <a:gd name="T8" fmla="*/ 75 w 181"/>
                    <a:gd name="T9" fmla="*/ 65 h 105"/>
                    <a:gd name="T10" fmla="*/ 147 w 181"/>
                    <a:gd name="T11" fmla="*/ 48 h 10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81" h="105">
                      <a:moveTo>
                        <a:pt x="181" y="64"/>
                      </a:moveTo>
                      <a:cubicBezTo>
                        <a:pt x="170" y="26"/>
                        <a:pt x="134" y="0"/>
                        <a:pt x="92" y="0"/>
                      </a:cubicBezTo>
                      <a:cubicBezTo>
                        <a:pt x="41" y="0"/>
                        <a:pt x="1" y="38"/>
                        <a:pt x="1" y="86"/>
                      </a:cubicBezTo>
                      <a:cubicBezTo>
                        <a:pt x="0" y="92"/>
                        <a:pt x="1" y="98"/>
                        <a:pt x="3" y="105"/>
                      </a:cubicBezTo>
                      <a:lnTo>
                        <a:pt x="92" y="86"/>
                      </a:lnTo>
                      <a:lnTo>
                        <a:pt x="181" y="6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1" name="Group 58"/>
              <p:cNvGrpSpPr>
                <a:grpSpLocks/>
              </p:cNvGrpSpPr>
              <p:nvPr/>
            </p:nvGrpSpPr>
            <p:grpSpPr bwMode="auto">
              <a:xfrm>
                <a:off x="3197" y="3379"/>
                <a:ext cx="140" cy="73"/>
                <a:chOff x="3197" y="3379"/>
                <a:chExt cx="140" cy="73"/>
              </a:xfrm>
            </p:grpSpPr>
            <p:sp>
              <p:nvSpPr>
                <p:cNvPr id="10276" name="Freeform 56"/>
                <p:cNvSpPr>
                  <a:spLocks/>
                </p:cNvSpPr>
                <p:nvPr/>
              </p:nvSpPr>
              <p:spPr bwMode="auto">
                <a:xfrm>
                  <a:off x="3197" y="3379"/>
                  <a:ext cx="140" cy="73"/>
                </a:xfrm>
                <a:custGeom>
                  <a:avLst/>
                  <a:gdLst>
                    <a:gd name="T0" fmla="*/ 140 w 173"/>
                    <a:gd name="T1" fmla="*/ 47 h 98"/>
                    <a:gd name="T2" fmla="*/ 71 w 173"/>
                    <a:gd name="T3" fmla="*/ 0 h 98"/>
                    <a:gd name="T4" fmla="*/ 1 w 173"/>
                    <a:gd name="T5" fmla="*/ 61 h 98"/>
                    <a:gd name="T6" fmla="*/ 2 w 173"/>
                    <a:gd name="T7" fmla="*/ 73 h 98"/>
                    <a:gd name="T8" fmla="*/ 71 w 173"/>
                    <a:gd name="T9" fmla="*/ 61 h 98"/>
                    <a:gd name="T10" fmla="*/ 140 w 173"/>
                    <a:gd name="T11" fmla="*/ 47 h 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73" h="98">
                      <a:moveTo>
                        <a:pt x="173" y="63"/>
                      </a:moveTo>
                      <a:cubicBezTo>
                        <a:pt x="164" y="26"/>
                        <a:pt x="129" y="0"/>
                        <a:pt x="88" y="0"/>
                      </a:cubicBezTo>
                      <a:cubicBezTo>
                        <a:pt x="40" y="0"/>
                        <a:pt x="1" y="36"/>
                        <a:pt x="1" y="82"/>
                      </a:cubicBezTo>
                      <a:cubicBezTo>
                        <a:pt x="0" y="87"/>
                        <a:pt x="1" y="92"/>
                        <a:pt x="2" y="98"/>
                      </a:cubicBezTo>
                      <a:lnTo>
                        <a:pt x="88" y="82"/>
                      </a:lnTo>
                      <a:lnTo>
                        <a:pt x="173" y="63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7" name="Freeform 57"/>
                <p:cNvSpPr>
                  <a:spLocks/>
                </p:cNvSpPr>
                <p:nvPr/>
              </p:nvSpPr>
              <p:spPr bwMode="auto">
                <a:xfrm>
                  <a:off x="3197" y="3386"/>
                  <a:ext cx="71" cy="66"/>
                </a:xfrm>
                <a:custGeom>
                  <a:avLst/>
                  <a:gdLst>
                    <a:gd name="T0" fmla="*/ 37 w 88"/>
                    <a:gd name="T1" fmla="*/ 0 h 88"/>
                    <a:gd name="T2" fmla="*/ 1 w 88"/>
                    <a:gd name="T3" fmla="*/ 53 h 88"/>
                    <a:gd name="T4" fmla="*/ 2 w 88"/>
                    <a:gd name="T5" fmla="*/ 66 h 88"/>
                    <a:gd name="T6" fmla="*/ 71 w 88"/>
                    <a:gd name="T7" fmla="*/ 54 h 88"/>
                    <a:gd name="T8" fmla="*/ 37 w 88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8" h="88">
                      <a:moveTo>
                        <a:pt x="46" y="0"/>
                      </a:moveTo>
                      <a:cubicBezTo>
                        <a:pt x="18" y="14"/>
                        <a:pt x="1" y="42"/>
                        <a:pt x="1" y="71"/>
                      </a:cubicBezTo>
                      <a:cubicBezTo>
                        <a:pt x="0" y="77"/>
                        <a:pt x="1" y="82"/>
                        <a:pt x="2" y="88"/>
                      </a:cubicBezTo>
                      <a:lnTo>
                        <a:pt x="88" y="72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2" name="Group 61"/>
              <p:cNvGrpSpPr>
                <a:grpSpLocks/>
              </p:cNvGrpSpPr>
              <p:nvPr/>
            </p:nvGrpSpPr>
            <p:grpSpPr bwMode="auto">
              <a:xfrm>
                <a:off x="3198" y="3379"/>
                <a:ext cx="150" cy="88"/>
                <a:chOff x="3198" y="3379"/>
                <a:chExt cx="150" cy="88"/>
              </a:xfrm>
            </p:grpSpPr>
            <p:sp>
              <p:nvSpPr>
                <p:cNvPr id="10274" name="Arc 59"/>
                <p:cNvSpPr>
                  <a:spLocks/>
                </p:cNvSpPr>
                <p:nvPr/>
              </p:nvSpPr>
              <p:spPr bwMode="auto">
                <a:xfrm>
                  <a:off x="3198" y="3379"/>
                  <a:ext cx="140" cy="74"/>
                </a:xfrm>
                <a:custGeom>
                  <a:avLst/>
                  <a:gdLst>
                    <a:gd name="T0" fmla="*/ 1 w 42532"/>
                    <a:gd name="T1" fmla="*/ 74 h 25912"/>
                    <a:gd name="T2" fmla="*/ 140 w 42532"/>
                    <a:gd name="T3" fmla="*/ 46 h 25912"/>
                    <a:gd name="T4" fmla="*/ 71 w 42532"/>
                    <a:gd name="T5" fmla="*/ 62 h 2591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532" h="25912" fill="none" extrusionOk="0">
                      <a:moveTo>
                        <a:pt x="434" y="25912"/>
                      </a:moveTo>
                      <a:cubicBezTo>
                        <a:pt x="145" y="24492"/>
                        <a:pt x="0" y="23048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1476" y="-1"/>
                        <a:pt x="40094" y="6698"/>
                        <a:pt x="42531" y="16269"/>
                      </a:cubicBezTo>
                    </a:path>
                    <a:path w="42532" h="25912" stroke="0" extrusionOk="0">
                      <a:moveTo>
                        <a:pt x="434" y="25912"/>
                      </a:moveTo>
                      <a:cubicBezTo>
                        <a:pt x="145" y="24492"/>
                        <a:pt x="0" y="23048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1476" y="-1"/>
                        <a:pt x="40094" y="6698"/>
                        <a:pt x="42531" y="16269"/>
                      </a:cubicBezTo>
                      <a:lnTo>
                        <a:pt x="21600" y="21600"/>
                      </a:lnTo>
                      <a:lnTo>
                        <a:pt x="434" y="25912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5" name="Freeform 60"/>
                <p:cNvSpPr>
                  <a:spLocks/>
                </p:cNvSpPr>
                <p:nvPr/>
              </p:nvSpPr>
              <p:spPr bwMode="auto">
                <a:xfrm>
                  <a:off x="3201" y="3389"/>
                  <a:ext cx="147" cy="78"/>
                </a:xfrm>
                <a:custGeom>
                  <a:avLst/>
                  <a:gdLst>
                    <a:gd name="T0" fmla="*/ 147 w 181"/>
                    <a:gd name="T1" fmla="*/ 49 h 104"/>
                    <a:gd name="T2" fmla="*/ 75 w 181"/>
                    <a:gd name="T3" fmla="*/ 0 h 104"/>
                    <a:gd name="T4" fmla="*/ 1 w 181"/>
                    <a:gd name="T5" fmla="*/ 65 h 104"/>
                    <a:gd name="T6" fmla="*/ 2 w 181"/>
                    <a:gd name="T7" fmla="*/ 78 h 104"/>
                    <a:gd name="T8" fmla="*/ 75 w 181"/>
                    <a:gd name="T9" fmla="*/ 65 h 104"/>
                    <a:gd name="T10" fmla="*/ 147 w 181"/>
                    <a:gd name="T11" fmla="*/ 49 h 10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81" h="104">
                      <a:moveTo>
                        <a:pt x="181" y="65"/>
                      </a:moveTo>
                      <a:cubicBezTo>
                        <a:pt x="171" y="27"/>
                        <a:pt x="134" y="0"/>
                        <a:pt x="92" y="0"/>
                      </a:cubicBezTo>
                      <a:cubicBezTo>
                        <a:pt x="41" y="0"/>
                        <a:pt x="1" y="38"/>
                        <a:pt x="1" y="86"/>
                      </a:cubicBezTo>
                      <a:cubicBezTo>
                        <a:pt x="0" y="92"/>
                        <a:pt x="1" y="98"/>
                        <a:pt x="3" y="104"/>
                      </a:cubicBezTo>
                      <a:lnTo>
                        <a:pt x="92" y="86"/>
                      </a:lnTo>
                      <a:lnTo>
                        <a:pt x="181" y="65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3" name="Group 64"/>
              <p:cNvGrpSpPr>
                <a:grpSpLocks/>
              </p:cNvGrpSpPr>
              <p:nvPr/>
            </p:nvGrpSpPr>
            <p:grpSpPr bwMode="auto">
              <a:xfrm>
                <a:off x="3117" y="3270"/>
                <a:ext cx="458" cy="608"/>
                <a:chOff x="3117" y="3270"/>
                <a:chExt cx="458" cy="608"/>
              </a:xfrm>
            </p:grpSpPr>
            <p:sp>
              <p:nvSpPr>
                <p:cNvPr id="10272" name="Line 62"/>
                <p:cNvSpPr>
                  <a:spLocks noChangeShapeType="1"/>
                </p:cNvSpPr>
                <p:nvPr/>
              </p:nvSpPr>
              <p:spPr bwMode="auto">
                <a:xfrm>
                  <a:off x="3250" y="3270"/>
                  <a:ext cx="325" cy="54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3" name="Line 63"/>
                <p:cNvSpPr>
                  <a:spLocks noChangeShapeType="1"/>
                </p:cNvSpPr>
                <p:nvPr/>
              </p:nvSpPr>
              <p:spPr bwMode="auto">
                <a:xfrm>
                  <a:off x="3117" y="3313"/>
                  <a:ext cx="326" cy="5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4" name="Group 70"/>
              <p:cNvGrpSpPr>
                <a:grpSpLocks/>
              </p:cNvGrpSpPr>
              <p:nvPr/>
            </p:nvGrpSpPr>
            <p:grpSpPr bwMode="auto">
              <a:xfrm>
                <a:off x="3211" y="3403"/>
                <a:ext cx="148" cy="87"/>
                <a:chOff x="3211" y="3403"/>
                <a:chExt cx="148" cy="87"/>
              </a:xfrm>
            </p:grpSpPr>
            <p:grpSp>
              <p:nvGrpSpPr>
                <p:cNvPr id="10267" name="Group 67"/>
                <p:cNvGrpSpPr>
                  <a:grpSpLocks/>
                </p:cNvGrpSpPr>
                <p:nvPr/>
              </p:nvGrpSpPr>
              <p:grpSpPr bwMode="auto">
                <a:xfrm>
                  <a:off x="3211" y="3403"/>
                  <a:ext cx="141" cy="72"/>
                  <a:chOff x="3211" y="3403"/>
                  <a:chExt cx="141" cy="72"/>
                </a:xfrm>
              </p:grpSpPr>
              <p:sp>
                <p:nvSpPr>
                  <p:cNvPr id="10270" name="Freeform 65"/>
                  <p:cNvSpPr>
                    <a:spLocks/>
                  </p:cNvSpPr>
                  <p:nvPr/>
                </p:nvSpPr>
                <p:spPr bwMode="auto">
                  <a:xfrm>
                    <a:off x="3211" y="3403"/>
                    <a:ext cx="141" cy="72"/>
                  </a:xfrm>
                  <a:custGeom>
                    <a:avLst/>
                    <a:gdLst>
                      <a:gd name="T0" fmla="*/ 141 w 174"/>
                      <a:gd name="T1" fmla="*/ 48 h 97"/>
                      <a:gd name="T2" fmla="*/ 71 w 174"/>
                      <a:gd name="T3" fmla="*/ 0 h 97"/>
                      <a:gd name="T4" fmla="*/ 1 w 174"/>
                      <a:gd name="T5" fmla="*/ 61 h 97"/>
                      <a:gd name="T6" fmla="*/ 2 w 174"/>
                      <a:gd name="T7" fmla="*/ 72 h 97"/>
                      <a:gd name="T8" fmla="*/ 71 w 174"/>
                      <a:gd name="T9" fmla="*/ 61 h 97"/>
                      <a:gd name="T10" fmla="*/ 141 w 174"/>
                      <a:gd name="T11" fmla="*/ 48 h 9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74" h="97">
                        <a:moveTo>
                          <a:pt x="174" y="64"/>
                        </a:moveTo>
                        <a:cubicBezTo>
                          <a:pt x="165" y="26"/>
                          <a:pt x="129" y="0"/>
                          <a:pt x="88" y="0"/>
                        </a:cubicBezTo>
                        <a:cubicBezTo>
                          <a:pt x="40" y="0"/>
                          <a:pt x="1" y="36"/>
                          <a:pt x="1" y="82"/>
                        </a:cubicBezTo>
                        <a:cubicBezTo>
                          <a:pt x="0" y="87"/>
                          <a:pt x="1" y="92"/>
                          <a:pt x="2" y="97"/>
                        </a:cubicBezTo>
                        <a:lnTo>
                          <a:pt x="88" y="82"/>
                        </a:lnTo>
                        <a:lnTo>
                          <a:pt x="174" y="64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1" name="Freeform 66"/>
                  <p:cNvSpPr>
                    <a:spLocks/>
                  </p:cNvSpPr>
                  <p:nvPr/>
                </p:nvSpPr>
                <p:spPr bwMode="auto">
                  <a:xfrm>
                    <a:off x="3211" y="3410"/>
                    <a:ext cx="72" cy="65"/>
                  </a:xfrm>
                  <a:custGeom>
                    <a:avLst/>
                    <a:gdLst>
                      <a:gd name="T0" fmla="*/ 38 w 88"/>
                      <a:gd name="T1" fmla="*/ 0 h 87"/>
                      <a:gd name="T2" fmla="*/ 1 w 88"/>
                      <a:gd name="T3" fmla="*/ 53 h 87"/>
                      <a:gd name="T4" fmla="*/ 2 w 88"/>
                      <a:gd name="T5" fmla="*/ 65 h 87"/>
                      <a:gd name="T6" fmla="*/ 72 w 88"/>
                      <a:gd name="T7" fmla="*/ 54 h 87"/>
                      <a:gd name="T8" fmla="*/ 38 w 88"/>
                      <a:gd name="T9" fmla="*/ 0 h 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8" h="87">
                        <a:moveTo>
                          <a:pt x="46" y="0"/>
                        </a:moveTo>
                        <a:cubicBezTo>
                          <a:pt x="18" y="14"/>
                          <a:pt x="1" y="42"/>
                          <a:pt x="1" y="71"/>
                        </a:cubicBezTo>
                        <a:cubicBezTo>
                          <a:pt x="0" y="77"/>
                          <a:pt x="1" y="82"/>
                          <a:pt x="2" y="87"/>
                        </a:cubicBezTo>
                        <a:lnTo>
                          <a:pt x="88" y="72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68" name="Arc 68"/>
                <p:cNvSpPr>
                  <a:spLocks/>
                </p:cNvSpPr>
                <p:nvPr/>
              </p:nvSpPr>
              <p:spPr bwMode="auto">
                <a:xfrm>
                  <a:off x="3213" y="3403"/>
                  <a:ext cx="140" cy="73"/>
                </a:xfrm>
                <a:custGeom>
                  <a:avLst/>
                  <a:gdLst>
                    <a:gd name="T0" fmla="*/ 1 w 42615"/>
                    <a:gd name="T1" fmla="*/ 73 h 25510"/>
                    <a:gd name="T2" fmla="*/ 140 w 42615"/>
                    <a:gd name="T3" fmla="*/ 48 h 25510"/>
                    <a:gd name="T4" fmla="*/ 71 w 42615"/>
                    <a:gd name="T5" fmla="*/ 62 h 255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615" h="25510" fill="none" extrusionOk="0">
                      <a:moveTo>
                        <a:pt x="356" y="25510"/>
                      </a:moveTo>
                      <a:cubicBezTo>
                        <a:pt x="119" y="24220"/>
                        <a:pt x="0" y="2291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1605" y="-1"/>
                        <a:pt x="40300" y="6871"/>
                        <a:pt x="42614" y="16605"/>
                      </a:cubicBezTo>
                    </a:path>
                    <a:path w="42615" h="25510" stroke="0" extrusionOk="0">
                      <a:moveTo>
                        <a:pt x="356" y="25510"/>
                      </a:moveTo>
                      <a:cubicBezTo>
                        <a:pt x="119" y="24220"/>
                        <a:pt x="0" y="2291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1605" y="-1"/>
                        <a:pt x="40300" y="6871"/>
                        <a:pt x="42614" y="16605"/>
                      </a:cubicBezTo>
                      <a:lnTo>
                        <a:pt x="21600" y="21600"/>
                      </a:lnTo>
                      <a:lnTo>
                        <a:pt x="356" y="2551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9" name="Freeform 69"/>
                <p:cNvSpPr>
                  <a:spLocks/>
                </p:cNvSpPr>
                <p:nvPr/>
              </p:nvSpPr>
              <p:spPr bwMode="auto">
                <a:xfrm>
                  <a:off x="3218" y="3414"/>
                  <a:ext cx="141" cy="76"/>
                </a:xfrm>
                <a:custGeom>
                  <a:avLst/>
                  <a:gdLst>
                    <a:gd name="T0" fmla="*/ 141 w 173"/>
                    <a:gd name="T1" fmla="*/ 45 h 101"/>
                    <a:gd name="T2" fmla="*/ 72 w 173"/>
                    <a:gd name="T3" fmla="*/ 0 h 101"/>
                    <a:gd name="T4" fmla="*/ 1 w 173"/>
                    <a:gd name="T5" fmla="*/ 62 h 101"/>
                    <a:gd name="T6" fmla="*/ 2 w 173"/>
                    <a:gd name="T7" fmla="*/ 76 h 101"/>
                    <a:gd name="T8" fmla="*/ 72 w 173"/>
                    <a:gd name="T9" fmla="*/ 62 h 101"/>
                    <a:gd name="T10" fmla="*/ 141 w 173"/>
                    <a:gd name="T11" fmla="*/ 45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73" h="101">
                      <a:moveTo>
                        <a:pt x="173" y="60"/>
                      </a:moveTo>
                      <a:cubicBezTo>
                        <a:pt x="162" y="24"/>
                        <a:pt x="128" y="0"/>
                        <a:pt x="88" y="0"/>
                      </a:cubicBezTo>
                      <a:cubicBezTo>
                        <a:pt x="40" y="0"/>
                        <a:pt x="1" y="36"/>
                        <a:pt x="1" y="82"/>
                      </a:cubicBezTo>
                      <a:cubicBezTo>
                        <a:pt x="0" y="88"/>
                        <a:pt x="1" y="95"/>
                        <a:pt x="3" y="101"/>
                      </a:cubicBezTo>
                      <a:lnTo>
                        <a:pt x="88" y="82"/>
                      </a:lnTo>
                      <a:lnTo>
                        <a:pt x="173" y="6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65" name="Freeform 71"/>
              <p:cNvSpPr>
                <a:spLocks/>
              </p:cNvSpPr>
              <p:nvPr/>
            </p:nvSpPr>
            <p:spPr bwMode="auto">
              <a:xfrm>
                <a:off x="3216" y="3417"/>
                <a:ext cx="282" cy="448"/>
              </a:xfrm>
              <a:custGeom>
                <a:avLst/>
                <a:gdLst>
                  <a:gd name="T0" fmla="*/ 36 w 564"/>
                  <a:gd name="T1" fmla="*/ 0 h 896"/>
                  <a:gd name="T2" fmla="*/ 25 w 564"/>
                  <a:gd name="T3" fmla="*/ 6 h 896"/>
                  <a:gd name="T4" fmla="*/ 17 w 564"/>
                  <a:gd name="T5" fmla="*/ 12 h 896"/>
                  <a:gd name="T6" fmla="*/ 10 w 564"/>
                  <a:gd name="T7" fmla="*/ 20 h 896"/>
                  <a:gd name="T8" fmla="*/ 7 w 564"/>
                  <a:gd name="T9" fmla="*/ 27 h 896"/>
                  <a:gd name="T10" fmla="*/ 4 w 564"/>
                  <a:gd name="T11" fmla="*/ 35 h 896"/>
                  <a:gd name="T12" fmla="*/ 1 w 564"/>
                  <a:gd name="T13" fmla="*/ 44 h 896"/>
                  <a:gd name="T14" fmla="*/ 0 w 564"/>
                  <a:gd name="T15" fmla="*/ 53 h 896"/>
                  <a:gd name="T16" fmla="*/ 0 w 564"/>
                  <a:gd name="T17" fmla="*/ 65 h 896"/>
                  <a:gd name="T18" fmla="*/ 219 w 564"/>
                  <a:gd name="T19" fmla="*/ 448 h 896"/>
                  <a:gd name="T20" fmla="*/ 282 w 564"/>
                  <a:gd name="T21" fmla="*/ 408 h 896"/>
                  <a:gd name="T22" fmla="*/ 36 w 564"/>
                  <a:gd name="T23" fmla="*/ 0 h 89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64" h="896">
                    <a:moveTo>
                      <a:pt x="71" y="0"/>
                    </a:moveTo>
                    <a:lnTo>
                      <a:pt x="50" y="12"/>
                    </a:lnTo>
                    <a:lnTo>
                      <a:pt x="34" y="24"/>
                    </a:lnTo>
                    <a:lnTo>
                      <a:pt x="20" y="39"/>
                    </a:lnTo>
                    <a:lnTo>
                      <a:pt x="13" y="54"/>
                    </a:lnTo>
                    <a:lnTo>
                      <a:pt x="7" y="70"/>
                    </a:lnTo>
                    <a:lnTo>
                      <a:pt x="2" y="87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438" y="896"/>
                    </a:lnTo>
                    <a:lnTo>
                      <a:pt x="564" y="815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3F1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6" name="Oval 72"/>
              <p:cNvSpPr>
                <a:spLocks noChangeArrowheads="1"/>
              </p:cNvSpPr>
              <p:nvPr/>
            </p:nvSpPr>
            <p:spPr bwMode="auto">
              <a:xfrm>
                <a:off x="3438" y="3788"/>
                <a:ext cx="155" cy="138"/>
              </a:xfrm>
              <a:prstGeom prst="ellipse">
                <a:avLst/>
              </a:prstGeom>
              <a:solidFill>
                <a:srgbClr val="7F5F3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116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1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animBg="1"/>
      <p:bldP spid="6152" grpId="0" animBg="1"/>
      <p:bldP spid="6153" grpId="0" animBg="1"/>
      <p:bldP spid="6154" grpId="0" animBg="1"/>
      <p:bldP spid="6156" grpId="0" animBg="1"/>
    </p:bldLst>
  </p:timing>
</p:sld>
</file>

<file path=ppt/theme/theme1.xml><?xml version="1.0" encoding="utf-8"?>
<a:theme xmlns:a="http://schemas.openxmlformats.org/drawingml/2006/main" name="Степень окисления">
  <a:themeElements>
    <a:clrScheme name="Химия белы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Химия бел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Химия белы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Степень окисления</Template>
  <TotalTime>198</TotalTime>
  <Words>424</Words>
  <Application>Microsoft Office PowerPoint</Application>
  <PresentationFormat>Экран (4:3)</PresentationFormat>
  <Paragraphs>138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Степень окисления</vt:lpstr>
      <vt:lpstr>Clip</vt:lpstr>
      <vt:lpstr>Урок 30  Степень окисления</vt:lpstr>
      <vt:lpstr>Презентация PowerPoint</vt:lpstr>
      <vt:lpstr>Презентация PowerPoint</vt:lpstr>
      <vt:lpstr>Какие степени окисления у серы?</vt:lpstr>
      <vt:lpstr>Правила определения степеней окисления </vt:lpstr>
      <vt:lpstr>Определите степени окисления элементов</vt:lpstr>
      <vt:lpstr>Бинарные соединения</vt:lpstr>
      <vt:lpstr>Номенклатура химических соединений</vt:lpstr>
      <vt:lpstr> Составление химических формул  по степени окисления </vt:lpstr>
      <vt:lpstr>Закрепление</vt:lpstr>
      <vt:lpstr>Закрепление</vt:lpstr>
      <vt:lpstr>Закрепление</vt:lpstr>
      <vt:lpstr>Закрепление</vt:lpstr>
      <vt:lpstr>Закрепление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30  Степень окисления</dc:title>
  <dc:creator>Eлена Станиславовна</dc:creator>
  <cp:lastModifiedBy>Елена Станиславовна</cp:lastModifiedBy>
  <cp:revision>14</cp:revision>
  <dcterms:created xsi:type="dcterms:W3CDTF">2011-11-26T16:30:52Z</dcterms:created>
  <dcterms:modified xsi:type="dcterms:W3CDTF">2013-12-01T13:37:34Z</dcterms:modified>
</cp:coreProperties>
</file>