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330D9B-7BD2-4786-9BC5-B8ACEC4254F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23B62F-6D9C-45B5-A8EC-B866FD617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приставке, окончании существительных, прилагательных, глаголов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 проверки безударных гласных в других частях слова: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685800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220072" y="7533456"/>
            <a:ext cx="2552328" cy="7200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854ae8d08aa007bcbcf5a64f49b65090.jpg"/>
          <p:cNvPicPr>
            <a:picLocks noChangeAspect="1"/>
          </p:cNvPicPr>
          <p:nvPr/>
        </p:nvPicPr>
        <p:blipFill>
          <a:blip r:embed="rId2" cstate="print"/>
          <a:srcRect t="9016" r="29126"/>
          <a:stretch>
            <a:fillRect/>
          </a:stretch>
        </p:blipFill>
        <p:spPr>
          <a:xfrm>
            <a:off x="6516216" y="260648"/>
            <a:ext cx="1583766" cy="1301215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854ae8d08aa007bcbcf5a64f49b65090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rcRect l="70790" t="57383" r="8420"/>
          <a:stretch>
            <a:fillRect/>
          </a:stretch>
        </p:blipFill>
        <p:spPr>
          <a:xfrm flipH="1">
            <a:off x="1845876" y="332656"/>
            <a:ext cx="997931" cy="1152128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67544" y="1628800"/>
            <a:ext cx="35283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Без ударения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772816"/>
            <a:ext cx="38884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Под ударением</a:t>
            </a:r>
            <a:endParaRPr lang="ru-RU" sz="4000" dirty="0"/>
          </a:p>
        </p:txBody>
      </p:sp>
      <p:sp>
        <p:nvSpPr>
          <p:cNvPr id="12" name="Двойные круглые скобки 11"/>
          <p:cNvSpPr/>
          <p:nvPr/>
        </p:nvSpPr>
        <p:spPr>
          <a:xfrm>
            <a:off x="755576" y="3933056"/>
            <a:ext cx="792088" cy="864096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611560" y="4941168"/>
            <a:ext cx="36004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115616" y="5013176"/>
            <a:ext cx="72008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403648" y="4941168"/>
            <a:ext cx="36004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419872" y="4941168"/>
            <a:ext cx="216024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771800" y="4941168"/>
            <a:ext cx="36004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43808" y="3789040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8" name="Двойные круглые скобки 27"/>
          <p:cNvSpPr/>
          <p:nvPr/>
        </p:nvSpPr>
        <p:spPr>
          <a:xfrm>
            <a:off x="2915816" y="3933056"/>
            <a:ext cx="792088" cy="864096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83568" y="3933056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520" y="5733256"/>
            <a:ext cx="208823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И  Е   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83768" y="5661248"/>
            <a:ext cx="158417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   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520" y="2924944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г</a:t>
            </a:r>
            <a:r>
              <a:rPr lang="ru-RU" sz="3200" b="1" dirty="0" smtClean="0"/>
              <a:t>р…бы               с…сна</a:t>
            </a:r>
            <a:endParaRPr lang="ru-RU" sz="3200" b="1" dirty="0"/>
          </a:p>
        </p:txBody>
      </p:sp>
      <p:sp>
        <p:nvSpPr>
          <p:cNvPr id="37" name="Двойные круглые скобки 36"/>
          <p:cNvSpPr/>
          <p:nvPr/>
        </p:nvSpPr>
        <p:spPr>
          <a:xfrm>
            <a:off x="5004048" y="3573016"/>
            <a:ext cx="792088" cy="864096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932040" y="3573016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72200" y="3645024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гриб</a:t>
            </a:r>
            <a:endParaRPr lang="ru-RU" sz="4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932040" y="4797152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3" name="Двойные круглые скобки 42"/>
          <p:cNvSpPr/>
          <p:nvPr/>
        </p:nvSpPr>
        <p:spPr>
          <a:xfrm>
            <a:off x="5004048" y="4941168"/>
            <a:ext cx="792088" cy="864096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6300192" y="4941168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сосны</a:t>
            </a:r>
            <a:endParaRPr lang="ru-RU" sz="4400" b="1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H="1">
            <a:off x="6804248" y="4869160"/>
            <a:ext cx="72008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619672" y="2924944"/>
            <a:ext cx="72008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1547664" y="3356992"/>
            <a:ext cx="72008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4" grpId="0"/>
      <p:bldP spid="28" grpId="0" animBg="1"/>
      <p:bldP spid="31" grpId="0"/>
      <p:bldP spid="33" grpId="0" animBg="1"/>
      <p:bldP spid="34" grpId="0" animBg="1"/>
      <p:bldP spid="35" grpId="0"/>
      <p:bldP spid="37" grpId="0" animBg="1"/>
      <p:bldP spid="38" grpId="0"/>
      <p:bldP spid="39" grpId="0"/>
      <p:bldP spid="42" grpId="0"/>
      <p:bldP spid="43" grpId="0" animBg="1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685800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220072" y="7533456"/>
            <a:ext cx="2552328" cy="7200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854ae8d08aa007bcbcf5a64f49b65090.jpg"/>
          <p:cNvPicPr>
            <a:picLocks noChangeAspect="1"/>
          </p:cNvPicPr>
          <p:nvPr/>
        </p:nvPicPr>
        <p:blipFill>
          <a:blip r:embed="rId2" cstate="print"/>
          <a:srcRect t="9016" r="29126"/>
          <a:stretch>
            <a:fillRect/>
          </a:stretch>
        </p:blipFill>
        <p:spPr>
          <a:xfrm>
            <a:off x="6156176" y="332656"/>
            <a:ext cx="1295734" cy="1064569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854ae8d08aa007bcbcf5a64f49b65090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rcRect l="70790" t="57383" r="8420"/>
          <a:stretch>
            <a:fillRect/>
          </a:stretch>
        </p:blipFill>
        <p:spPr>
          <a:xfrm flipH="1">
            <a:off x="1763688" y="332656"/>
            <a:ext cx="1080120" cy="1247016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323528" y="1772816"/>
            <a:ext cx="35283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Без ударения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1700808"/>
            <a:ext cx="38884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Под ударением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683568" y="3933056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4149080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 </a:t>
            </a:r>
            <a:endParaRPr lang="ru-RU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611560" y="2703016"/>
            <a:ext cx="72996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err="1" smtClean="0"/>
              <a:t>Кр</a:t>
            </a:r>
            <a:r>
              <a:rPr lang="ru-RU" sz="4400" dirty="0" smtClean="0"/>
              <a:t>..</a:t>
            </a:r>
            <a:r>
              <a:rPr lang="ru-RU" sz="4400" dirty="0" err="1" smtClean="0"/>
              <a:t>чать</a:t>
            </a:r>
            <a:r>
              <a:rPr lang="ru-RU" sz="4400" dirty="0" smtClean="0"/>
              <a:t>      –             крик</a:t>
            </a:r>
          </a:p>
          <a:p>
            <a:pPr algn="ctr"/>
            <a:r>
              <a:rPr lang="ru-RU" sz="4400" dirty="0" err="1" smtClean="0"/>
              <a:t>Сн</a:t>
            </a:r>
            <a:r>
              <a:rPr lang="ru-RU" sz="4400" dirty="0" smtClean="0"/>
              <a:t>..</a:t>
            </a:r>
            <a:r>
              <a:rPr lang="ru-RU" sz="4400" dirty="0" err="1" smtClean="0"/>
              <a:t>жок</a:t>
            </a:r>
            <a:r>
              <a:rPr lang="ru-RU" sz="4400" dirty="0" smtClean="0"/>
              <a:t>        -        снежный</a:t>
            </a:r>
          </a:p>
          <a:p>
            <a:pPr algn="ctr"/>
            <a:r>
              <a:rPr lang="ru-RU" sz="4400" dirty="0" smtClean="0"/>
              <a:t>Гл..дел         -            взгляд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Безударный гласный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 корне проверяю ударным</a:t>
            </a:r>
            <a:r>
              <a:rPr lang="ru-RU" sz="4400" dirty="0" smtClean="0"/>
              <a:t>.</a:t>
            </a:r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Безударный гласный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проверяю ударным</a:t>
            </a:r>
            <a:r>
              <a:rPr lang="ru-RU" sz="2800" dirty="0" smtClean="0"/>
              <a:t>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914400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/>
                <a:gridCol w="3456384"/>
                <a:gridCol w="3203848"/>
              </a:tblGrid>
              <a:tr h="3476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Место в слове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Приём выбора букв</a:t>
                      </a:r>
                      <a:endParaRPr lang="ru-RU" dirty="0"/>
                    </a:p>
                  </a:txBody>
                  <a:tcPr/>
                </a:tc>
              </a:tr>
              <a:tr h="112985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корне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 </a:t>
                      </a:r>
                      <a:r>
                        <a:rPr lang="ru-RU" sz="2400" b="1" i="1" dirty="0" smtClean="0"/>
                        <a:t>корм</a:t>
                      </a:r>
                      <a:r>
                        <a:rPr lang="ru-RU" sz="2400" i="1" dirty="0" smtClean="0"/>
                        <a:t>ил –</a:t>
                      </a:r>
                      <a:r>
                        <a:rPr lang="ru-RU" sz="2400" b="1" i="1" dirty="0" smtClean="0"/>
                        <a:t>корм</a:t>
                      </a:r>
                    </a:p>
                    <a:p>
                      <a:pPr algn="ctr"/>
                      <a:r>
                        <a:rPr lang="ru-RU" sz="2400" b="1" i="1" dirty="0" smtClean="0"/>
                        <a:t>трав</a:t>
                      </a:r>
                      <a:r>
                        <a:rPr lang="ru-RU" sz="2400" i="1" dirty="0" smtClean="0"/>
                        <a:t>а - </a:t>
                      </a:r>
                      <a:r>
                        <a:rPr lang="ru-RU" sz="2400" b="1" i="1" dirty="0" smtClean="0"/>
                        <a:t>трав</a:t>
                      </a:r>
                      <a:r>
                        <a:rPr lang="ru-RU" sz="2400" i="1" dirty="0" smtClean="0"/>
                        <a:t>ка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корне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однокоренного </a:t>
                      </a:r>
                      <a:r>
                        <a:rPr lang="ru-RU" sz="2400" dirty="0" smtClean="0"/>
                        <a:t>слова</a:t>
                      </a:r>
                      <a:endParaRPr lang="ru-RU" sz="2400" dirty="0"/>
                    </a:p>
                  </a:txBody>
                  <a:tcPr/>
                </a:tc>
              </a:tr>
              <a:tr h="112985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приставке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на</a:t>
                      </a:r>
                      <a:r>
                        <a:rPr lang="ru-RU" sz="2400" i="1" dirty="0" smtClean="0"/>
                        <a:t>писал</a:t>
                      </a:r>
                      <a:r>
                        <a:rPr lang="ru-RU" sz="2400" i="1" baseline="0" dirty="0" smtClean="0"/>
                        <a:t> – </a:t>
                      </a:r>
                      <a:r>
                        <a:rPr lang="ru-RU" sz="2400" b="1" i="1" baseline="0" dirty="0" smtClean="0"/>
                        <a:t>на</a:t>
                      </a:r>
                      <a:r>
                        <a:rPr lang="ru-RU" sz="2400" i="1" baseline="0" dirty="0" smtClean="0"/>
                        <a:t>спех</a:t>
                      </a:r>
                    </a:p>
                    <a:p>
                      <a:pPr algn="ctr"/>
                      <a:r>
                        <a:rPr lang="ru-RU" sz="2400" b="1" i="1" baseline="0" dirty="0" smtClean="0"/>
                        <a:t>про</a:t>
                      </a:r>
                      <a:r>
                        <a:rPr lang="ru-RU" sz="2400" i="1" baseline="0" dirty="0" smtClean="0"/>
                        <a:t>езд - </a:t>
                      </a:r>
                      <a:r>
                        <a:rPr lang="ru-RU" sz="2400" b="1" i="1" baseline="0" dirty="0" smtClean="0"/>
                        <a:t>про</a:t>
                      </a:r>
                      <a:r>
                        <a:rPr lang="ru-RU" sz="2400" i="1" baseline="0" dirty="0" smtClean="0"/>
                        <a:t>рубь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такой же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приставке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любого </a:t>
                      </a:r>
                      <a:r>
                        <a:rPr lang="ru-RU" sz="2400" baseline="0" dirty="0" smtClean="0"/>
                        <a:t>слова</a:t>
                      </a:r>
                      <a:endParaRPr lang="ru-RU" sz="2400" dirty="0"/>
                    </a:p>
                  </a:txBody>
                  <a:tcPr/>
                </a:tc>
              </a:tr>
              <a:tr h="116352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окончании:</a:t>
                      </a:r>
                    </a:p>
                    <a:p>
                      <a:pPr algn="ctr"/>
                      <a:r>
                        <a:rPr lang="ru-RU" sz="2000" dirty="0" smtClean="0"/>
                        <a:t>существительных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ж.р. </a:t>
                      </a:r>
                      <a:r>
                        <a:rPr lang="ru-RU" sz="2400" i="1" dirty="0" smtClean="0"/>
                        <a:t>печк</a:t>
                      </a:r>
                      <a:r>
                        <a:rPr lang="ru-RU" sz="2400" b="1" i="1" dirty="0" smtClean="0"/>
                        <a:t>а</a:t>
                      </a:r>
                      <a:r>
                        <a:rPr lang="ru-RU" sz="2400" i="1" dirty="0" smtClean="0"/>
                        <a:t> – свеч</a:t>
                      </a:r>
                      <a:r>
                        <a:rPr lang="ru-RU" sz="2400" b="1" i="1" dirty="0" smtClean="0"/>
                        <a:t>а</a:t>
                      </a:r>
                    </a:p>
                    <a:p>
                      <a:pPr algn="ctr"/>
                      <a:r>
                        <a:rPr lang="ru-RU" sz="2400" b="0" i="1" dirty="0" smtClean="0"/>
                        <a:t>ср.р. утр</a:t>
                      </a:r>
                      <a:r>
                        <a:rPr lang="ru-RU" sz="2400" b="1" i="1" dirty="0" smtClean="0"/>
                        <a:t>о</a:t>
                      </a:r>
                      <a:r>
                        <a:rPr lang="ru-RU" sz="2400" b="0" i="1" dirty="0" smtClean="0"/>
                        <a:t>  - окн</a:t>
                      </a:r>
                      <a:r>
                        <a:rPr lang="ru-RU" sz="2400" b="1" i="1" dirty="0" smtClean="0"/>
                        <a:t>о</a:t>
                      </a:r>
                    </a:p>
                    <a:p>
                      <a:pPr algn="ctr"/>
                      <a:r>
                        <a:rPr lang="ru-RU" sz="2400" b="0" i="1" dirty="0" smtClean="0"/>
                        <a:t>мн.ч .крыль</a:t>
                      </a:r>
                      <a:r>
                        <a:rPr lang="ru-RU" sz="2400" b="1" i="1" dirty="0" smtClean="0"/>
                        <a:t>я</a:t>
                      </a:r>
                      <a:r>
                        <a:rPr lang="ru-RU" sz="2400" b="0" i="1" dirty="0" smtClean="0"/>
                        <a:t> - пол</a:t>
                      </a:r>
                      <a:r>
                        <a:rPr lang="ru-RU" sz="2400" b="1" i="1" dirty="0" smtClean="0"/>
                        <a:t>я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окончании существительных </a:t>
                      </a:r>
                      <a:r>
                        <a:rPr lang="ru-RU" sz="2400" dirty="0" smtClean="0"/>
                        <a:t>в</a:t>
                      </a:r>
                      <a:r>
                        <a:rPr lang="ru-RU" sz="2400" baseline="0" dirty="0" smtClean="0"/>
                        <a:t> той же форме</a:t>
                      </a:r>
                      <a:endParaRPr lang="ru-RU" sz="2400" dirty="0"/>
                    </a:p>
                  </a:txBody>
                  <a:tcPr/>
                </a:tc>
              </a:tr>
              <a:tr h="112985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глаголов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i="1" dirty="0" smtClean="0"/>
                        <a:t> ср.р.помыл</a:t>
                      </a:r>
                      <a:r>
                        <a:rPr lang="ru-RU" sz="2400" b="1" i="1" dirty="0" smtClean="0"/>
                        <a:t>о</a:t>
                      </a:r>
                      <a:r>
                        <a:rPr lang="ru-RU" sz="2400" b="0" i="1" baseline="0" dirty="0" smtClean="0"/>
                        <a:t> -вошл</a:t>
                      </a:r>
                      <a:r>
                        <a:rPr lang="ru-RU" sz="2400" b="1" i="1" baseline="0" dirty="0" smtClean="0"/>
                        <a:t>о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окончании глаголов </a:t>
                      </a:r>
                      <a:r>
                        <a:rPr lang="ru-RU" sz="2400" dirty="0" smtClean="0"/>
                        <a:t>в той</a:t>
                      </a:r>
                      <a:r>
                        <a:rPr lang="ru-RU" sz="2400" baseline="0" dirty="0" smtClean="0"/>
                        <a:t> же форме</a:t>
                      </a:r>
                      <a:endParaRPr lang="ru-RU" sz="2400" dirty="0"/>
                    </a:p>
                  </a:txBody>
                  <a:tcPr/>
                </a:tc>
              </a:tr>
              <a:tr h="782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прилагательных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с.р.добр</a:t>
                      </a:r>
                      <a:r>
                        <a:rPr lang="ru-RU" sz="2400" b="1" i="1" dirty="0" smtClean="0"/>
                        <a:t>ое</a:t>
                      </a:r>
                      <a:r>
                        <a:rPr lang="ru-RU" sz="2400" i="1" dirty="0" smtClean="0"/>
                        <a:t> – как</a:t>
                      </a:r>
                      <a:r>
                        <a:rPr lang="ru-RU" sz="2400" b="1" i="1" dirty="0" smtClean="0"/>
                        <a:t>ое</a:t>
                      </a:r>
                      <a:r>
                        <a:rPr lang="ru-RU" sz="2400" i="1" dirty="0" smtClean="0"/>
                        <a:t>?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окончании вопроса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прилагат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3275856" y="1412776"/>
            <a:ext cx="1943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139952" y="1268760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419872" y="1772816"/>
            <a:ext cx="1943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4932040" y="1628800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995936" y="1628800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707904" y="2852936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860032" y="2492896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995936" y="2636912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788024" y="2852936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851920" y="3645024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508104" y="3645024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3131840" y="2564904"/>
            <a:ext cx="1943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347864" y="2924944"/>
            <a:ext cx="1943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211960" y="3789040"/>
            <a:ext cx="1943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5652120" y="4437112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067944" y="4437112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580112" y="4869160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995936" y="4869160"/>
            <a:ext cx="7200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4499992" y="4581128"/>
            <a:ext cx="1943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83968" y="4221088"/>
            <a:ext cx="1943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283968" y="5013176"/>
            <a:ext cx="1943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995936" y="61653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Проверь! Назови орфограмму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b="1" dirty="0" smtClean="0"/>
              <a:t>З…</a:t>
            </a:r>
            <a:r>
              <a:rPr lang="ru-RU" sz="4000" b="1" dirty="0" err="1" smtClean="0"/>
              <a:t>ма</a:t>
            </a:r>
            <a:r>
              <a:rPr lang="ru-RU" sz="4000" b="1" dirty="0" smtClean="0"/>
              <a:t> –             </a:t>
            </a:r>
          </a:p>
          <a:p>
            <a:pPr>
              <a:buNone/>
            </a:pPr>
            <a:r>
              <a:rPr lang="ru-RU" sz="4000" b="1" dirty="0" smtClean="0"/>
              <a:t>пол…тел – </a:t>
            </a:r>
          </a:p>
          <a:p>
            <a:pPr>
              <a:buNone/>
            </a:pPr>
            <a:r>
              <a:rPr lang="ru-RU" sz="4000" b="1" dirty="0" smtClean="0"/>
              <a:t>л…сник –</a:t>
            </a:r>
          </a:p>
          <a:p>
            <a:pPr>
              <a:buNone/>
            </a:pPr>
            <a:r>
              <a:rPr lang="ru-RU" sz="4000" b="1" dirty="0" err="1" smtClean="0"/>
              <a:t>сн</a:t>
            </a:r>
            <a:r>
              <a:rPr lang="ru-RU" sz="4000" b="1" dirty="0" smtClean="0"/>
              <a:t>…</a:t>
            </a:r>
            <a:r>
              <a:rPr lang="ru-RU" sz="4000" b="1" dirty="0" err="1" smtClean="0"/>
              <a:t>говик</a:t>
            </a:r>
            <a:r>
              <a:rPr lang="ru-RU" sz="4000" b="1" dirty="0" smtClean="0"/>
              <a:t> –</a:t>
            </a:r>
          </a:p>
          <a:p>
            <a:pPr>
              <a:buNone/>
            </a:pPr>
            <a:r>
              <a:rPr lang="ru-RU" sz="4000" b="1" dirty="0" smtClean="0"/>
              <a:t>л…</a:t>
            </a:r>
            <a:r>
              <a:rPr lang="ru-RU" sz="4000" b="1" dirty="0" err="1" smtClean="0"/>
              <a:t>стопад</a:t>
            </a:r>
            <a:r>
              <a:rPr lang="ru-RU" sz="4000" b="1" dirty="0" smtClean="0"/>
              <a:t> -</a:t>
            </a:r>
          </a:p>
          <a:p>
            <a:pPr>
              <a:buNone/>
            </a:pPr>
            <a:r>
              <a:rPr lang="ru-RU" sz="4000" b="1" dirty="0" smtClean="0"/>
              <a:t>оз…</a:t>
            </a:r>
            <a:r>
              <a:rPr lang="ru-RU" sz="4000" b="1" dirty="0" err="1" smtClean="0"/>
              <a:t>ро</a:t>
            </a:r>
            <a:r>
              <a:rPr lang="ru-RU" sz="4000" b="1" dirty="0" smtClean="0"/>
              <a:t> -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Проверь! Назови орфограмму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b="1" dirty="0" smtClean="0"/>
              <a:t>п..</a:t>
            </a:r>
            <a:r>
              <a:rPr lang="ru-RU" sz="4000" b="1" dirty="0" err="1" smtClean="0"/>
              <a:t>дъезд</a:t>
            </a:r>
            <a:r>
              <a:rPr lang="ru-RU" sz="4000" b="1" dirty="0" smtClean="0"/>
              <a:t> </a:t>
            </a:r>
            <a:r>
              <a:rPr lang="ru-RU" sz="4000" b="1" dirty="0" smtClean="0"/>
              <a:t>–             </a:t>
            </a:r>
          </a:p>
          <a:p>
            <a:pPr>
              <a:buNone/>
            </a:pPr>
            <a:r>
              <a:rPr lang="ru-RU" sz="4000" b="1" dirty="0" smtClean="0"/>
              <a:t>пр</a:t>
            </a:r>
            <a:r>
              <a:rPr lang="ru-RU" sz="4000" b="1" dirty="0" smtClean="0"/>
              <a:t>..езжать </a:t>
            </a:r>
            <a:r>
              <a:rPr lang="ru-RU" sz="4000" b="1" dirty="0" smtClean="0"/>
              <a:t>– </a:t>
            </a:r>
          </a:p>
          <a:p>
            <a:pPr>
              <a:buNone/>
            </a:pPr>
            <a:r>
              <a:rPr lang="ru-RU" sz="4000" b="1" dirty="0" smtClean="0"/>
              <a:t>н..рисовать </a:t>
            </a:r>
            <a:r>
              <a:rPr lang="ru-RU" sz="4000" b="1" dirty="0" smtClean="0"/>
              <a:t>–</a:t>
            </a:r>
          </a:p>
          <a:p>
            <a:pPr>
              <a:buNone/>
            </a:pPr>
            <a:r>
              <a:rPr lang="ru-RU" sz="4000" b="1" dirty="0" err="1" smtClean="0"/>
              <a:t>з</a:t>
            </a:r>
            <a:r>
              <a:rPr lang="ru-RU" sz="4000" b="1" dirty="0" smtClean="0"/>
              <a:t>..ходил</a:t>
            </a:r>
            <a:r>
              <a:rPr lang="ru-RU" sz="4000" b="1" dirty="0" smtClean="0"/>
              <a:t> </a:t>
            </a:r>
            <a:r>
              <a:rPr lang="ru-RU" sz="4000" b="1" dirty="0" smtClean="0"/>
              <a:t>–</a:t>
            </a:r>
          </a:p>
          <a:p>
            <a:pPr>
              <a:buNone/>
            </a:pPr>
            <a:r>
              <a:rPr lang="ru-RU" sz="4000" b="1" dirty="0" smtClean="0"/>
              <a:t>п</a:t>
            </a:r>
            <a:r>
              <a:rPr lang="ru-RU" sz="4000" b="1" dirty="0" smtClean="0"/>
              <a:t>..кричал</a:t>
            </a:r>
            <a:r>
              <a:rPr lang="ru-RU" sz="4000" b="1" dirty="0" smtClean="0"/>
              <a:t> </a:t>
            </a:r>
            <a:r>
              <a:rPr lang="ru-RU" sz="4000" b="1" dirty="0" smtClean="0"/>
              <a:t>-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Проверь! Назови орфограмму.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b="1" dirty="0" err="1" smtClean="0"/>
              <a:t>к</a:t>
            </a:r>
            <a:r>
              <a:rPr lang="ru-RU" sz="3600" b="1" dirty="0" err="1" smtClean="0"/>
              <a:t>исл</a:t>
            </a:r>
            <a:r>
              <a:rPr lang="ru-RU" sz="3600" b="1" dirty="0" smtClean="0"/>
              <a:t>.. (капуста) –</a:t>
            </a:r>
          </a:p>
          <a:p>
            <a:r>
              <a:rPr lang="ru-RU" sz="3600" b="1" dirty="0" err="1" smtClean="0"/>
              <a:t>тёпл</a:t>
            </a:r>
            <a:r>
              <a:rPr lang="ru-RU" sz="3600" b="1" dirty="0" smtClean="0"/>
              <a:t>.. (солнце) –</a:t>
            </a:r>
          </a:p>
          <a:p>
            <a:r>
              <a:rPr lang="ru-RU" sz="3600" b="1" dirty="0" err="1" smtClean="0"/>
              <a:t>с</a:t>
            </a:r>
            <a:r>
              <a:rPr lang="ru-RU" sz="3600" b="1" dirty="0" err="1" smtClean="0"/>
              <a:t>ин</a:t>
            </a:r>
            <a:r>
              <a:rPr lang="ru-RU" sz="3600" b="1" dirty="0" smtClean="0"/>
              <a:t>.. (васильки) –</a:t>
            </a:r>
          </a:p>
          <a:p>
            <a:r>
              <a:rPr lang="ru-RU" sz="3600" b="1" dirty="0" smtClean="0"/>
              <a:t>д</a:t>
            </a:r>
            <a:r>
              <a:rPr lang="ru-RU" sz="3600" b="1" dirty="0" smtClean="0"/>
              <a:t>алёк.. (край) –</a:t>
            </a:r>
          </a:p>
          <a:p>
            <a:r>
              <a:rPr lang="ru-RU" sz="3600" b="1" dirty="0" err="1" smtClean="0"/>
              <a:t>ш</a:t>
            </a:r>
            <a:r>
              <a:rPr lang="ru-RU" sz="3600" b="1" dirty="0" err="1" smtClean="0"/>
              <a:t>ерстян</a:t>
            </a:r>
            <a:r>
              <a:rPr lang="ru-RU" sz="3600" b="1" dirty="0" smtClean="0"/>
              <a:t>.. (носки) – </a:t>
            </a:r>
          </a:p>
          <a:p>
            <a:r>
              <a:rPr lang="ru-RU" sz="3600" b="1" dirty="0" smtClean="0"/>
              <a:t>горяч.. (сердце) – </a:t>
            </a:r>
          </a:p>
          <a:p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</TotalTime>
  <Words>238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Способ проверки безударных гласных в других частях слова:</vt:lpstr>
      <vt:lpstr>Слайд 2</vt:lpstr>
      <vt:lpstr>Слайд 3</vt:lpstr>
      <vt:lpstr>Безударный гласный   проверяю ударным.</vt:lpstr>
      <vt:lpstr>Проверь! Назови орфограмму .</vt:lpstr>
      <vt:lpstr>Проверь! Назови орфограмму .</vt:lpstr>
      <vt:lpstr>Проверь! Назови орфограмму.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 проверки безударных гласных в других частях слова:</dc:title>
  <dc:creator>Чечёткина Д. Ю.</dc:creator>
  <cp:lastModifiedBy>Чечёткина Д. Ю.</cp:lastModifiedBy>
  <cp:revision>8</cp:revision>
  <dcterms:created xsi:type="dcterms:W3CDTF">2013-04-27T15:18:28Z</dcterms:created>
  <dcterms:modified xsi:type="dcterms:W3CDTF">2013-04-27T16:36:31Z</dcterms:modified>
</cp:coreProperties>
</file>