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6" r:id="rId2"/>
  </p:sldMasterIdLst>
  <p:sldIdLst>
    <p:sldId id="260" r:id="rId3"/>
    <p:sldId id="259" r:id="rId4"/>
    <p:sldId id="256" r:id="rId5"/>
    <p:sldId id="258" r:id="rId6"/>
    <p:sldId id="265" r:id="rId7"/>
    <p:sldId id="266" r:id="rId8"/>
    <p:sldId id="277" r:id="rId9"/>
    <p:sldId id="278" r:id="rId10"/>
    <p:sldId id="261" r:id="rId11"/>
    <p:sldId id="262" r:id="rId12"/>
    <p:sldId id="276" r:id="rId13"/>
    <p:sldId id="264" r:id="rId14"/>
    <p:sldId id="267" r:id="rId15"/>
    <p:sldId id="274" r:id="rId16"/>
    <p:sldId id="275" r:id="rId1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FFCC"/>
    <a:srgbClr val="FFFF99"/>
    <a:srgbClr val="D9FFD9"/>
    <a:srgbClr val="DDFFDD"/>
    <a:srgbClr val="F7FFF7"/>
    <a:srgbClr val="FFFF57"/>
    <a:srgbClr val="CCFF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59" autoAdjust="0"/>
    <p:restoredTop sz="94660"/>
  </p:normalViewPr>
  <p:slideViewPr>
    <p:cSldViewPr>
      <p:cViewPr varScale="1">
        <p:scale>
          <a:sx n="73" d="100"/>
          <a:sy n="73" d="100"/>
        </p:scale>
        <p:origin x="-123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cstate="email">
              <a:extLst>
                <a:ext uri="{28A0092B-C50C-407E-A947-70E740481C1C}">
                  <a14:useLocalDpi xmlns:a14="http://schemas.microsoft.com/office/drawing/2010/main" xmlns="" val="0"/>
                </a:ext>
              </a:extLst>
            </a:blip>
            <a:srcRect l="-4"/>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cstate="email">
              <a:extLst>
                <a:ext uri="{28A0092B-C50C-407E-A947-70E740481C1C}">
                  <a14:useLocalDpi xmlns:a14="http://schemas.microsoft.com/office/drawing/2010/main" xmlns="" val="0"/>
                </a:ext>
              </a:extLst>
            </a:blip>
            <a:srcRect l="-4"/>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6065417" y="5054602"/>
            <a:ext cx="673276" cy="279400"/>
          </a:xfrm>
        </p:spPr>
        <p:txBody>
          <a:bodyPr/>
          <a:lstStyle/>
          <a:p>
            <a:fld id="{41EBEC6B-B51B-47A0-A9BD-62217582409A}" type="datetimeFigureOut">
              <a:rPr lang="es-ES" smtClean="0"/>
              <a:pPr/>
              <a:t>06/05/2015</a:t>
            </a:fld>
            <a:endParaRPr lang="es-ES"/>
          </a:p>
        </p:txBody>
      </p:sp>
      <p:sp>
        <p:nvSpPr>
          <p:cNvPr id="5" name="Footer Placeholder 4"/>
          <p:cNvSpPr>
            <a:spLocks noGrp="1"/>
          </p:cNvSpPr>
          <p:nvPr>
            <p:ph type="ftr" sz="quarter" idx="11"/>
          </p:nvPr>
        </p:nvSpPr>
        <p:spPr>
          <a:xfrm>
            <a:off x="1921934" y="5054602"/>
            <a:ext cx="4064860" cy="279400"/>
          </a:xfrm>
        </p:spPr>
        <p:txBody>
          <a:bodyPr/>
          <a:lstStyle/>
          <a:p>
            <a:endParaRPr lang="es-ES"/>
          </a:p>
        </p:txBody>
      </p:sp>
      <p:sp>
        <p:nvSpPr>
          <p:cNvPr id="6" name="Slide Number Placeholder 5"/>
          <p:cNvSpPr>
            <a:spLocks noGrp="1"/>
          </p:cNvSpPr>
          <p:nvPr>
            <p:ph type="sldNum" sz="quarter" idx="12"/>
          </p:nvPr>
        </p:nvSpPr>
        <p:spPr>
          <a:xfrm>
            <a:off x="6817317" y="5054602"/>
            <a:ext cx="413483" cy="279400"/>
          </a:xfrm>
        </p:spPr>
        <p:txBody>
          <a:bodyPr/>
          <a:lstStyle/>
          <a:p>
            <a:fld id="{C58933FC-53CF-49A6-B24E-7A99AADD6EEE}" type="slidenum">
              <a:rPr lang="es-ES" smtClean="0"/>
              <a:pPr/>
              <a:t>‹#›</a:t>
            </a:fld>
            <a:endParaRPr lang="es-E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838670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1EBEC6B-B51B-47A0-A9BD-62217582409A}" type="datetimeFigureOut">
              <a:rPr lang="es-ES" smtClean="0"/>
              <a:pPr/>
              <a:t>06/05/2015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58933FC-53CF-49A6-B24E-7A99AADD6EEE}" type="slidenum">
              <a:rPr lang="es-ES" smtClean="0"/>
              <a:pPr/>
              <a:t>‹#›</a:t>
            </a:fld>
            <a:endParaRPr lang="es-ES"/>
          </a:p>
        </p:txBody>
      </p:sp>
    </p:spTree>
    <p:extLst>
      <p:ext uri="{BB962C8B-B14F-4D97-AF65-F5344CB8AC3E}">
        <p14:creationId xmlns:p14="http://schemas.microsoft.com/office/powerpoint/2010/main" xmlns="" val="2975867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1EBEC6B-B51B-47A0-A9BD-62217582409A}" type="datetimeFigureOut">
              <a:rPr lang="es-ES" smtClean="0"/>
              <a:pPr/>
              <a:t>06/05/2015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58933FC-53CF-49A6-B24E-7A99AADD6EEE}" type="slidenum">
              <a:rPr lang="es-ES" smtClean="0"/>
              <a:pPr/>
              <a:t>‹#›</a:t>
            </a:fld>
            <a:endParaRPr lang="es-E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1060238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1EBEC6B-B51B-47A0-A9BD-62217582409A}" type="datetimeFigureOut">
              <a:rPr lang="es-ES" smtClean="0"/>
              <a:pPr/>
              <a:t>06/05/2015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58933FC-53CF-49A6-B24E-7A99AADD6EEE}" type="slidenum">
              <a:rPr lang="es-ES" smtClean="0"/>
              <a:pPr/>
              <a:t>‹#›</a:t>
            </a:fld>
            <a:endParaRPr lang="es-E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5229594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1EBEC6B-B51B-47A0-A9BD-62217582409A}" type="datetimeFigureOut">
              <a:rPr lang="es-ES" smtClean="0"/>
              <a:pPr/>
              <a:t>06/05/2015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58933FC-53CF-49A6-B24E-7A99AADD6EEE}" type="slidenum">
              <a:rPr lang="es-ES" smtClean="0"/>
              <a:pPr/>
              <a:t>‹#›</a:t>
            </a:fld>
            <a:endParaRPr lang="es-ES"/>
          </a:p>
        </p:txBody>
      </p:sp>
    </p:spTree>
    <p:extLst>
      <p:ext uri="{BB962C8B-B14F-4D97-AF65-F5344CB8AC3E}">
        <p14:creationId xmlns:p14="http://schemas.microsoft.com/office/powerpoint/2010/main" xmlns="" val="2919190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1EBEC6B-B51B-47A0-A9BD-62217582409A}" type="datetimeFigureOut">
              <a:rPr lang="es-ES" smtClean="0"/>
              <a:pPr/>
              <a:t>06/05/2015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58933FC-53CF-49A6-B24E-7A99AADD6EEE}" type="slidenum">
              <a:rPr lang="es-ES" smtClean="0"/>
              <a:pPr/>
              <a:t>‹#›</a:t>
            </a:fld>
            <a:endParaRPr lang="es-E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529591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ru-RU" smtClean="0"/>
              <a:t>Образец заголовка</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1EBEC6B-B51B-47A0-A9BD-62217582409A}" type="datetimeFigureOut">
              <a:rPr lang="es-ES" smtClean="0"/>
              <a:pPr/>
              <a:t>06/05/2015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58933FC-53CF-49A6-B24E-7A99AADD6EEE}" type="slidenum">
              <a:rPr lang="es-ES" smtClean="0"/>
              <a:pPr/>
              <a:t>‹#›</a:t>
            </a:fld>
            <a:endParaRPr lang="es-E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2162625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1EBEC6B-B51B-47A0-A9BD-62217582409A}" type="datetimeFigureOut">
              <a:rPr lang="es-ES" smtClean="0"/>
              <a:pPr/>
              <a:t>06/05/2015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58933FC-53CF-49A6-B24E-7A99AADD6EEE}" type="slidenum">
              <a:rPr lang="es-ES" smtClean="0"/>
              <a:pPr/>
              <a:t>‹#›</a:t>
            </a:fld>
            <a:endParaRPr lang="es-E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1631074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1EBEC6B-B51B-47A0-A9BD-62217582409A}" type="datetimeFigureOut">
              <a:rPr lang="es-ES" smtClean="0"/>
              <a:pPr/>
              <a:t>06/05/2015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58933FC-53CF-49A6-B24E-7A99AADD6EEE}" type="slidenum">
              <a:rPr lang="es-ES" smtClean="0"/>
              <a:pPr/>
              <a:t>‹#›</a:t>
            </a:fld>
            <a:endParaRPr lang="es-E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833102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1EBEC6B-B51B-47A0-A9BD-62217582409A}" type="datetimeFigureOut">
              <a:rPr lang="es-ES" smtClean="0"/>
              <a:pPr/>
              <a:t>06/05/2015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58933FC-53CF-49A6-B24E-7A99AADD6EEE}" type="slidenum">
              <a:rPr lang="es-ES" smtClean="0"/>
              <a:pPr/>
              <a:t>‹#›</a:t>
            </a:fld>
            <a:endParaRPr lang="es-ES"/>
          </a:p>
        </p:txBody>
      </p:sp>
    </p:spTree>
    <p:extLst>
      <p:ext uri="{BB962C8B-B14F-4D97-AF65-F5344CB8AC3E}">
        <p14:creationId xmlns:p14="http://schemas.microsoft.com/office/powerpoint/2010/main" xmlns="" val="367324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1EBEC6B-B51B-47A0-A9BD-62217582409A}" type="datetimeFigureOut">
              <a:rPr lang="es-ES" smtClean="0"/>
              <a:pPr/>
              <a:t>06/05/2015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58933FC-53CF-49A6-B24E-7A99AADD6EEE}" type="slidenum">
              <a:rPr lang="es-ES" smtClean="0"/>
              <a:pPr/>
              <a:t>‹#›</a:t>
            </a:fld>
            <a:endParaRPr lang="es-E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643117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1EBEC6B-B51B-47A0-A9BD-62217582409A}" type="datetimeFigureOut">
              <a:rPr lang="es-ES" smtClean="0"/>
              <a:pPr/>
              <a:t>06/05/2015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58933FC-53CF-49A6-B24E-7A99AADD6EEE}" type="slidenum">
              <a:rPr lang="es-ES" smtClean="0"/>
              <a:pPr/>
              <a:t>‹#›</a:t>
            </a:fld>
            <a:endParaRPr lang="es-ES"/>
          </a:p>
        </p:txBody>
      </p:sp>
    </p:spTree>
    <p:extLst>
      <p:ext uri="{BB962C8B-B14F-4D97-AF65-F5344CB8AC3E}">
        <p14:creationId xmlns:p14="http://schemas.microsoft.com/office/powerpoint/2010/main" xmlns="" val="2561155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1EBEC6B-B51B-47A0-A9BD-62217582409A}" type="datetimeFigureOut">
              <a:rPr lang="es-ES" smtClean="0"/>
              <a:pPr/>
              <a:t>06/05/2015</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C58933FC-53CF-49A6-B24E-7A99AADD6EEE}" type="slidenum">
              <a:rPr lang="es-ES" smtClean="0"/>
              <a:pPr/>
              <a:t>‹#›</a:t>
            </a:fld>
            <a:endParaRPr lang="es-E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625903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1EBEC6B-B51B-47A0-A9BD-62217582409A}" type="datetimeFigureOut">
              <a:rPr lang="es-ES" smtClean="0"/>
              <a:pPr/>
              <a:t>06/05/2015</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C58933FC-53CF-49A6-B24E-7A99AADD6EEE}" type="slidenum">
              <a:rPr lang="es-ES" smtClean="0"/>
              <a:pPr/>
              <a:t>‹#›</a:t>
            </a:fld>
            <a:endParaRPr lang="es-E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917331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EBEC6B-B51B-47A0-A9BD-62217582409A}" type="datetimeFigureOut">
              <a:rPr lang="es-ES" smtClean="0"/>
              <a:pPr/>
              <a:t>06/05/2015</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C58933FC-53CF-49A6-B24E-7A99AADD6EEE}" type="slidenum">
              <a:rPr lang="es-ES" smtClean="0"/>
              <a:pPr/>
              <a:t>‹#›</a:t>
            </a:fld>
            <a:endParaRPr lang="es-ES"/>
          </a:p>
        </p:txBody>
      </p:sp>
    </p:spTree>
    <p:extLst>
      <p:ext uri="{BB962C8B-B14F-4D97-AF65-F5344CB8AC3E}">
        <p14:creationId xmlns:p14="http://schemas.microsoft.com/office/powerpoint/2010/main" xmlns="" val="3593829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1EBEC6B-B51B-47A0-A9BD-62217582409A}" type="datetimeFigureOut">
              <a:rPr lang="es-ES" smtClean="0"/>
              <a:pPr/>
              <a:t>06/05/2015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58933FC-53CF-49A6-B24E-7A99AADD6EEE}" type="slidenum">
              <a:rPr lang="es-ES" smtClean="0"/>
              <a:pPr/>
              <a:t>‹#›</a:t>
            </a:fld>
            <a:endParaRPr lang="es-E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274678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1EBEC6B-B51B-47A0-A9BD-62217582409A}" type="datetimeFigureOut">
              <a:rPr lang="es-ES" smtClean="0"/>
              <a:pPr/>
              <a:t>06/05/2015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58933FC-53CF-49A6-B24E-7A99AADD6EEE}" type="slidenum">
              <a:rPr lang="es-ES" smtClean="0"/>
              <a:pPr/>
              <a:t>‹#›</a:t>
            </a:fld>
            <a:endParaRPr lang="es-ES"/>
          </a:p>
        </p:txBody>
      </p:sp>
    </p:spTree>
    <p:extLst>
      <p:ext uri="{BB962C8B-B14F-4D97-AF65-F5344CB8AC3E}">
        <p14:creationId xmlns:p14="http://schemas.microsoft.com/office/powerpoint/2010/main" xmlns="" val="228637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5.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cstate="email">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cstate="email">
              <a:extLst>
                <a:ext uri="{28A0092B-C50C-407E-A947-70E740481C1C}">
                  <a14:useLocalDpi xmlns:a14="http://schemas.microsoft.com/office/drawing/2010/main" xmlns="" val="0"/>
                </a:ext>
              </a:extLst>
            </a:blip>
            <a:srcRect/>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cstate="email">
              <a:extLst>
                <a:ext uri="{28A0092B-C50C-407E-A947-70E740481C1C}">
                  <a14:useLocalDpi xmlns:a14="http://schemas.microsoft.com/office/drawing/2010/main" xmlns="" val="0"/>
                </a:ext>
              </a:extLst>
            </a:blip>
            <a:srcRect/>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1EBEC6B-B51B-47A0-A9BD-62217582409A}" type="datetimeFigureOut">
              <a:rPr lang="es-ES" smtClean="0"/>
              <a:pPr/>
              <a:t>06/05/2015</a:t>
            </a:fld>
            <a:endParaRPr lang="es-E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s-E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58933FC-53CF-49A6-B24E-7A99AADD6EEE}" type="slidenum">
              <a:rPr lang="es-ES" smtClean="0"/>
              <a:pPr/>
              <a:t>‹#›</a:t>
            </a:fld>
            <a:endParaRPr lang="es-ES"/>
          </a:p>
        </p:txBody>
      </p:sp>
      <p:pic>
        <p:nvPicPr>
          <p:cNvPr id="12" name="Picture 2" descr="C:\Documents and Settings\Usuario\Mis documentos\Mis imágenes\PAISAJES\Bright%20Solar%20Eclipse.jpg"/>
          <p:cNvPicPr>
            <a:picLocks noChangeAspect="1" noChangeArrowheads="1"/>
          </p:cNvPicPr>
          <p:nvPr userDrawn="1"/>
        </p:nvPicPr>
        <p:blipFill>
          <a:blip r:embed="rId21" cstate="email"/>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xmlns="" val="1234453582"/>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 id="2147483810" r:id="rId14"/>
    <p:sldLayoutId id="2147483811" r:id="rId15"/>
    <p:sldLayoutId id="2147483812" r:id="rId16"/>
    <p:sldLayoutId id="2147483813"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1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H="1" flipV="1">
            <a:off x="8572607" y="4445285"/>
            <a:ext cx="60270" cy="45719"/>
          </a:xfrm>
        </p:spPr>
        <p:txBody>
          <a:bodyPr>
            <a:normAutofit fontScale="90000"/>
          </a:bodyPr>
          <a:lstStyle/>
          <a:p>
            <a:endParaRPr lang="ru-RU" dirty="0"/>
          </a:p>
        </p:txBody>
      </p:sp>
      <p:pic>
        <p:nvPicPr>
          <p:cNvPr id="7" name="Объект 6"/>
          <p:cNvPicPr>
            <a:picLocks noGrp="1" noChangeAspect="1"/>
          </p:cNvPicPr>
          <p:nvPr>
            <p:ph idx="1"/>
          </p:nvPr>
        </p:nvPicPr>
        <p:blipFill>
          <a:blip r:embed="rId2" cstate="email">
            <a:extLst>
              <a:ext uri="{28A0092B-C50C-407E-A947-70E740481C1C}">
                <a14:useLocalDpi xmlns:a14="http://schemas.microsoft.com/office/drawing/2010/main" xmlns="" val="0"/>
              </a:ext>
            </a:extLst>
          </a:blip>
          <a:stretch>
            <a:fillRect/>
          </a:stretch>
        </p:blipFill>
        <p:spPr>
          <a:xfrm>
            <a:off x="4716016" y="2064574"/>
            <a:ext cx="4348909" cy="4570359"/>
          </a:xfrm>
        </p:spPr>
      </p:pic>
      <p:sp>
        <p:nvSpPr>
          <p:cNvPr id="6" name="TextBox 5"/>
          <p:cNvSpPr txBox="1"/>
          <p:nvPr/>
        </p:nvSpPr>
        <p:spPr>
          <a:xfrm>
            <a:off x="1115616" y="116632"/>
            <a:ext cx="5663730" cy="1938992"/>
          </a:xfrm>
          <a:prstGeom prst="rect">
            <a:avLst/>
          </a:prstGeom>
          <a:noFill/>
        </p:spPr>
        <p:txBody>
          <a:bodyPr wrap="none" rtlCol="0">
            <a:spAutoFit/>
          </a:bodyPr>
          <a:lstStyle/>
          <a:p>
            <a:pPr algn="ctr"/>
            <a:r>
              <a:rPr lang="ru-RU" sz="4000" b="1" i="1" dirty="0" smtClean="0">
                <a:solidFill>
                  <a:srgbClr val="C00000"/>
                </a:solidFill>
              </a:rPr>
              <a:t>Соловьев </a:t>
            </a:r>
          </a:p>
          <a:p>
            <a:pPr algn="ctr"/>
            <a:r>
              <a:rPr lang="ru-RU" sz="4000" b="1" i="1" dirty="0" smtClean="0">
                <a:solidFill>
                  <a:srgbClr val="C00000"/>
                </a:solidFill>
              </a:rPr>
              <a:t>Николай Семенович.</a:t>
            </a:r>
          </a:p>
          <a:p>
            <a:pPr algn="ctr"/>
            <a:r>
              <a:rPr lang="ru-RU" sz="4000" b="1" i="1" dirty="0" smtClean="0">
                <a:solidFill>
                  <a:srgbClr val="C00000"/>
                </a:solidFill>
              </a:rPr>
              <a:t>1919—1986гг</a:t>
            </a:r>
            <a:endParaRPr lang="ru-RU" sz="4000" b="1" i="1" dirty="0">
              <a:solidFill>
                <a:srgbClr val="C00000"/>
              </a:solidFill>
            </a:endParaRPr>
          </a:p>
        </p:txBody>
      </p:sp>
      <p:sp>
        <p:nvSpPr>
          <p:cNvPr id="3" name="TextBox 2"/>
          <p:cNvSpPr txBox="1"/>
          <p:nvPr/>
        </p:nvSpPr>
        <p:spPr>
          <a:xfrm>
            <a:off x="107504" y="2428900"/>
            <a:ext cx="5376793" cy="2062103"/>
          </a:xfrm>
          <a:prstGeom prst="rect">
            <a:avLst/>
          </a:prstGeom>
          <a:noFill/>
        </p:spPr>
        <p:txBody>
          <a:bodyPr wrap="none" rtlCol="0">
            <a:spAutoFit/>
          </a:bodyPr>
          <a:lstStyle/>
          <a:p>
            <a:r>
              <a:rPr lang="ru-RU" sz="3200" b="1" i="1" dirty="0" smtClean="0"/>
              <a:t>Родился 19 декабря 1919 года</a:t>
            </a:r>
          </a:p>
          <a:p>
            <a:r>
              <a:rPr lang="ru-RU" sz="3200" b="1" i="1" dirty="0" smtClean="0"/>
              <a:t> в селе Балахоновка,</a:t>
            </a:r>
          </a:p>
          <a:p>
            <a:r>
              <a:rPr lang="ru-RU" sz="3200" b="1" i="1" dirty="0" err="1" smtClean="0"/>
              <a:t>Клявлинского</a:t>
            </a:r>
            <a:r>
              <a:rPr lang="ru-RU" sz="3200" b="1" i="1" dirty="0" smtClean="0"/>
              <a:t> района, </a:t>
            </a:r>
          </a:p>
          <a:p>
            <a:r>
              <a:rPr lang="ru-RU" sz="3200" b="1" i="1" dirty="0" smtClean="0"/>
              <a:t>Куйбышевской области.</a:t>
            </a:r>
            <a:endParaRPr lang="ru-RU" sz="3200" b="1" i="1" dirty="0"/>
          </a:p>
        </p:txBody>
      </p:sp>
    </p:spTree>
    <p:extLst>
      <p:ext uri="{BB962C8B-B14F-4D97-AF65-F5344CB8AC3E}">
        <p14:creationId xmlns:p14="http://schemas.microsoft.com/office/powerpoint/2010/main" xmlns="" val="40685113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2915816" y="3875895"/>
            <a:ext cx="2686358" cy="2910072"/>
          </a:xfrm>
          <a:prstGeom prst="rect">
            <a:avLst/>
          </a:prstGeom>
        </p:spPr>
      </p:pic>
      <p:sp>
        <p:nvSpPr>
          <p:cNvPr id="2" name="Заголовок 1"/>
          <p:cNvSpPr>
            <a:spLocks noGrp="1"/>
          </p:cNvSpPr>
          <p:nvPr>
            <p:ph type="title"/>
          </p:nvPr>
        </p:nvSpPr>
        <p:spPr>
          <a:xfrm>
            <a:off x="4139952" y="1412776"/>
            <a:ext cx="4283968" cy="836712"/>
          </a:xfrm>
        </p:spPr>
        <p:txBody>
          <a:bodyPr>
            <a:noAutofit/>
          </a:bodyPr>
          <a:lstStyle/>
          <a:p>
            <a:r>
              <a:rPr lang="ru-RU" sz="2000" b="1" i="1" dirty="0" smtClean="0">
                <a:solidFill>
                  <a:schemeClr val="tx1">
                    <a:lumMod val="95000"/>
                    <a:lumOff val="5000"/>
                  </a:schemeClr>
                </a:solidFill>
              </a:rPr>
              <a:t>Муратова Прасковья Осиповна.</a:t>
            </a:r>
            <a:br>
              <a:rPr lang="ru-RU" sz="2000" b="1" i="1" dirty="0" smtClean="0">
                <a:solidFill>
                  <a:schemeClr val="tx1">
                    <a:lumMod val="95000"/>
                    <a:lumOff val="5000"/>
                  </a:schemeClr>
                </a:solidFill>
              </a:rPr>
            </a:br>
            <a:r>
              <a:rPr lang="ru-RU" sz="2000" b="1" i="1" dirty="0" smtClean="0">
                <a:solidFill>
                  <a:schemeClr val="tx1">
                    <a:lumMod val="95000"/>
                    <a:lumOff val="5000"/>
                  </a:schemeClr>
                </a:solidFill>
              </a:rPr>
              <a:t> Первая жена Соловьева Николая Семеновича. Брак был недолгим. Поженились они в 1947 году. В 1948 году  у них родилась дочь Анна. А в 1949 году она померла.</a:t>
            </a:r>
            <a:endParaRPr lang="ru-RU" sz="2000" b="1" i="1" dirty="0">
              <a:solidFill>
                <a:schemeClr val="tx1">
                  <a:lumMod val="95000"/>
                  <a:lumOff val="5000"/>
                </a:schemeClr>
              </a:solidFill>
            </a:endParaRPr>
          </a:p>
        </p:txBody>
      </p:sp>
      <p:pic>
        <p:nvPicPr>
          <p:cNvPr id="4" name="Объект 3"/>
          <p:cNvPicPr>
            <a:picLocks noGrp="1" noChangeAspect="1"/>
          </p:cNvPicPr>
          <p:nvPr>
            <p:ph idx="1"/>
          </p:nvPr>
        </p:nvPicPr>
        <p:blipFill>
          <a:blip r:embed="rId3" cstate="email">
            <a:extLst>
              <a:ext uri="{28A0092B-C50C-407E-A947-70E740481C1C}">
                <a14:useLocalDpi xmlns:a14="http://schemas.microsoft.com/office/drawing/2010/main" xmlns="" val="0"/>
              </a:ext>
            </a:extLst>
          </a:blip>
          <a:stretch>
            <a:fillRect/>
          </a:stretch>
        </p:blipFill>
        <p:spPr>
          <a:xfrm>
            <a:off x="251520" y="116632"/>
            <a:ext cx="3559125" cy="3744416"/>
          </a:xfrm>
        </p:spPr>
      </p:pic>
      <p:pic>
        <p:nvPicPr>
          <p:cNvPr id="3" name="Рисунок 2"/>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179512" y="3882822"/>
            <a:ext cx="3328432" cy="2160084"/>
          </a:xfrm>
          <a:prstGeom prst="rect">
            <a:avLst/>
          </a:prstGeom>
        </p:spPr>
      </p:pic>
      <p:pic>
        <p:nvPicPr>
          <p:cNvPr id="5" name="Рисунок 4"/>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a:xfrm>
            <a:off x="5508104" y="2708920"/>
            <a:ext cx="3477768" cy="2478024"/>
          </a:xfrm>
          <a:prstGeom prst="rect">
            <a:avLst/>
          </a:prstGeom>
        </p:spPr>
      </p:pic>
    </p:spTree>
    <p:extLst>
      <p:ext uri="{BB962C8B-B14F-4D97-AF65-F5344CB8AC3E}">
        <p14:creationId xmlns:p14="http://schemas.microsoft.com/office/powerpoint/2010/main" xmlns="" val="2107239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32240" y="0"/>
            <a:ext cx="2611512" cy="569447"/>
          </a:xfrm>
        </p:spPr>
        <p:txBody>
          <a:bodyPr>
            <a:normAutofit fontScale="90000"/>
          </a:bodyPr>
          <a:lstStyle/>
          <a:p>
            <a:r>
              <a:rPr lang="ru-RU" dirty="0" smtClean="0"/>
              <a:t>1949 год.</a:t>
            </a:r>
            <a:endParaRPr lang="ru-RU" dirty="0"/>
          </a:p>
        </p:txBody>
      </p:sp>
      <p:sp>
        <p:nvSpPr>
          <p:cNvPr id="3" name="Объект 2"/>
          <p:cNvSpPr>
            <a:spLocks noGrp="1"/>
          </p:cNvSpPr>
          <p:nvPr>
            <p:ph idx="1"/>
          </p:nvPr>
        </p:nvSpPr>
        <p:spPr>
          <a:xfrm>
            <a:off x="4139952" y="764704"/>
            <a:ext cx="4494480" cy="4968552"/>
          </a:xfrm>
        </p:spPr>
        <p:txBody>
          <a:bodyPr>
            <a:normAutofit fontScale="77500" lnSpcReduction="20000"/>
          </a:bodyPr>
          <a:lstStyle/>
          <a:p>
            <a:r>
              <a:rPr lang="ru-RU" sz="1800" dirty="0" smtClean="0"/>
              <a:t>Отец прошел войну, дослуживал после. Домой вернулся в 1947 году. Женился. Родилась дочь. Чего еще надо? Казалось, живи и радуйся. Но в окно стучится беда, да еще какая. Помирает любимая жена. Ей всего то 21 год. Он остается с ребенком на руках. Мне всего 11 месяцев. Отец растерялся, не знал что делать, как дальше жить. Многие советуют отдать дочь в дети. Сестра Елена бездетная. Она и уговорила отца отдать меня им в дети.</a:t>
            </a:r>
          </a:p>
          <a:p>
            <a:r>
              <a:rPr lang="ru-RU" sz="1800" dirty="0" smtClean="0"/>
              <a:t>Отец так и поступает. В зиму меня отвезли в Бугульму. В зимнее время по тем временам существовали МТС по ремонту техники. Вот там то мужики механизаторы настроили отца, чтобы он забрал меня обратно. В мае на лошади он едет к сестре в гости и увозит меня домой.</a:t>
            </a:r>
          </a:p>
          <a:p>
            <a:r>
              <a:rPr lang="ru-RU" sz="1800" dirty="0" smtClean="0"/>
              <a:t>Надо срочно что то делать. С маленьким ребенком одному не справится. И он находит девушку, которая заменит мне мать, а отцу станет верной женой, несмотря на то, что он в жизни часто ее обижал. Обижал незаслуженно, оправдывая себя тем, что как будто он боялся за меня, боялся , что мама меня обидит. А она действительно стала мне мамой родной. Она все время помнила слова своей мамы: « Выходишь на дитя, помни об этом, дитя не виновато, не обижай». Я очень благодарна маме за любовь, за воспитание, за доверие. Она была ровесницей Муратовой Прасковье Осиповне.</a:t>
            </a:r>
            <a:endParaRPr lang="ru-RU" sz="1800" dirty="0"/>
          </a:p>
        </p:txBody>
      </p:sp>
      <p:pic>
        <p:nvPicPr>
          <p:cNvPr id="4" name="Рисунок 3"/>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467544" y="1145511"/>
            <a:ext cx="3327063" cy="4587745"/>
          </a:xfrm>
          <a:prstGeom prst="rect">
            <a:avLst/>
          </a:prstGeom>
        </p:spPr>
      </p:pic>
    </p:spTree>
    <p:extLst>
      <p:ext uri="{BB962C8B-B14F-4D97-AF65-F5344CB8AC3E}">
        <p14:creationId xmlns:p14="http://schemas.microsoft.com/office/powerpoint/2010/main" xmlns="" val="2554412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4427984" y="4437112"/>
            <a:ext cx="3297834" cy="2124000"/>
          </a:xfrm>
          <a:prstGeom prst="rect">
            <a:avLst/>
          </a:prstGeom>
        </p:spPr>
      </p:pic>
      <p:sp>
        <p:nvSpPr>
          <p:cNvPr id="2" name="Заголовок 1"/>
          <p:cNvSpPr>
            <a:spLocks noGrp="1"/>
          </p:cNvSpPr>
          <p:nvPr>
            <p:ph type="title"/>
          </p:nvPr>
        </p:nvSpPr>
        <p:spPr>
          <a:xfrm>
            <a:off x="6892528" y="-243408"/>
            <a:ext cx="2251472" cy="1303867"/>
          </a:xfrm>
        </p:spPr>
        <p:txBody>
          <a:bodyPr/>
          <a:lstStyle/>
          <a:p>
            <a:r>
              <a:rPr lang="ru-RU" dirty="0" smtClean="0"/>
              <a:t>Награды:</a:t>
            </a:r>
            <a:endParaRPr lang="ru-RU" dirty="0"/>
          </a:p>
        </p:txBody>
      </p:sp>
      <p:pic>
        <p:nvPicPr>
          <p:cNvPr id="6" name="Рисунок 5"/>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1979712" y="548680"/>
            <a:ext cx="3186327" cy="2088000"/>
          </a:xfrm>
          <a:prstGeom prst="rect">
            <a:avLst/>
          </a:prstGeom>
        </p:spPr>
      </p:pic>
      <p:pic>
        <p:nvPicPr>
          <p:cNvPr id="4" name="Объект 3"/>
          <p:cNvPicPr>
            <a:picLocks noGrp="1" noChangeAspect="1"/>
          </p:cNvPicPr>
          <p:nvPr>
            <p:ph idx="1"/>
          </p:nvPr>
        </p:nvPicPr>
        <p:blipFill>
          <a:blip r:embed="rId4" cstate="email">
            <a:extLst>
              <a:ext uri="{28A0092B-C50C-407E-A947-70E740481C1C}">
                <a14:useLocalDpi xmlns:a14="http://schemas.microsoft.com/office/drawing/2010/main" xmlns="" val="0"/>
              </a:ext>
            </a:extLst>
          </a:blip>
          <a:stretch>
            <a:fillRect/>
          </a:stretch>
        </p:blipFill>
        <p:spPr>
          <a:xfrm>
            <a:off x="323528" y="4221088"/>
            <a:ext cx="3241264" cy="2124000"/>
          </a:xfrm>
        </p:spPr>
      </p:pic>
      <p:pic>
        <p:nvPicPr>
          <p:cNvPr id="7" name="Объект 3"/>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a:xfrm>
            <a:off x="5004048" y="2636912"/>
            <a:ext cx="3256240" cy="2124000"/>
          </a:xfrm>
          <a:prstGeom prst="rect">
            <a:avLst/>
          </a:prstGeom>
        </p:spPr>
      </p:pic>
      <p:pic>
        <p:nvPicPr>
          <p:cNvPr id="9" name="Рисунок 8"/>
          <p:cNvPicPr>
            <a:picLocks noChangeAspect="1"/>
          </p:cNvPicPr>
          <p:nvPr/>
        </p:nvPicPr>
        <p:blipFill>
          <a:blip r:embed="rId6" cstate="email">
            <a:extLst>
              <a:ext uri="{28A0092B-C50C-407E-A947-70E740481C1C}">
                <a14:useLocalDpi xmlns:a14="http://schemas.microsoft.com/office/drawing/2010/main" xmlns="" val="0"/>
              </a:ext>
            </a:extLst>
          </a:blip>
          <a:stretch>
            <a:fillRect/>
          </a:stretch>
        </p:blipFill>
        <p:spPr>
          <a:xfrm>
            <a:off x="5940152" y="764704"/>
            <a:ext cx="2578172" cy="2376000"/>
          </a:xfrm>
          <a:prstGeom prst="rect">
            <a:avLst/>
          </a:prstGeom>
        </p:spPr>
      </p:pic>
      <p:pic>
        <p:nvPicPr>
          <p:cNvPr id="5" name="Рисунок 4"/>
          <p:cNvPicPr>
            <a:picLocks noChangeAspect="1"/>
          </p:cNvPicPr>
          <p:nvPr/>
        </p:nvPicPr>
        <p:blipFill>
          <a:blip r:embed="rId7" cstate="email">
            <a:extLst>
              <a:ext uri="{28A0092B-C50C-407E-A947-70E740481C1C}">
                <a14:useLocalDpi xmlns:a14="http://schemas.microsoft.com/office/drawing/2010/main" xmlns="" val="0"/>
              </a:ext>
            </a:extLst>
          </a:blip>
          <a:stretch>
            <a:fillRect/>
          </a:stretch>
        </p:blipFill>
        <p:spPr>
          <a:xfrm>
            <a:off x="827584" y="2132856"/>
            <a:ext cx="3021761" cy="2124000"/>
          </a:xfrm>
          <a:prstGeom prst="rect">
            <a:avLst/>
          </a:prstGeom>
        </p:spPr>
      </p:pic>
    </p:spTree>
    <p:extLst>
      <p:ext uri="{BB962C8B-B14F-4D97-AF65-F5344CB8AC3E}">
        <p14:creationId xmlns:p14="http://schemas.microsoft.com/office/powerpoint/2010/main" xmlns="" val="7996955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452320" y="116632"/>
            <a:ext cx="1531392" cy="641455"/>
          </a:xfrm>
        </p:spPr>
        <p:txBody>
          <a:bodyPr>
            <a:normAutofit/>
          </a:bodyPr>
          <a:lstStyle/>
          <a:p>
            <a:r>
              <a:rPr lang="ru-RU" sz="2400" b="1" dirty="0" smtClean="0"/>
              <a:t>1957 год.</a:t>
            </a:r>
            <a:endParaRPr lang="ru-RU" sz="2400" b="1" dirty="0"/>
          </a:p>
        </p:txBody>
      </p:sp>
      <p:sp>
        <p:nvSpPr>
          <p:cNvPr id="3" name="Объект 2"/>
          <p:cNvSpPr>
            <a:spLocks noGrp="1"/>
          </p:cNvSpPr>
          <p:nvPr>
            <p:ph idx="1"/>
          </p:nvPr>
        </p:nvSpPr>
        <p:spPr>
          <a:xfrm>
            <a:off x="179512" y="116632"/>
            <a:ext cx="6798736" cy="3444997"/>
          </a:xfrm>
        </p:spPr>
        <p:txBody>
          <a:bodyPr>
            <a:normAutofit fontScale="55000" lnSpcReduction="20000"/>
          </a:bodyPr>
          <a:lstStyle/>
          <a:p>
            <a:r>
              <a:rPr lang="ru-RU" b="1" dirty="0" smtClean="0"/>
              <a:t>Отец работал шофером. Лето. Июнь. Праздник Троицы. Все колхозники на прополке кукурузы. В Районе слет пионеров. Отец везет их на слет. Уже отъехал от деревни километров 10. Проехал соседнюю деревню </a:t>
            </a:r>
            <a:r>
              <a:rPr lang="ru-RU" b="1" dirty="0" err="1" smtClean="0"/>
              <a:t>Сухоречку</a:t>
            </a:r>
            <a:r>
              <a:rPr lang="ru-RU" b="1" dirty="0" smtClean="0"/>
              <a:t>. Вдруг по кабине стук и крик, горит деревня. Отец разворачивает машину и в деревню. Но опоздал. Деревня полыхала, а ветер играл то с одной стороны, то с другой. Крыши домов были соломенные. Он к своему дому. Дом полыхает, а в дому старая мать и сын на печке. Он их в охапку и на улицу. Затем вбегает обратно, начал вытаскивать сундук, дно у сундука вываливается и все нажитое добро падает в огонь. Деревня в течении 40 минут почти сгорела дотла. Было страшно. Особенно когда смотришь с горы. Одни трубы торчат, да гарь кругом. Жить не где. Кто в бане, кто в подвале, если он уцелел. За короткое время- это летний период, людям надо было отстраиваться. Кто- из сельчан переехал в города Лениногорск и Бугульму. А в деревне две машины. На самосвал сел отец. И вы представляете себе, 24 часа в сутки надо было возить срубы и он их возил. Он помогал всем в ущерб себе. Так как иначе не мог, но в зиму мы вошли в свой дом. Строились всем миром, помогали всем и каждому. Отца благодарили, а чем? Бражкой, и он каждый день за рулем уставший. Однажды, вез камни на фундамент и попадает в аварию. Машина падает под мост. Никто не пострадал. Но мама сказала. За руль не сядешь. Будешь работать на тракторе. Так отец до конца своей жизни проработал на тракторе.</a:t>
            </a:r>
            <a:endParaRPr lang="ru-RU" b="1" dirty="0"/>
          </a:p>
        </p:txBody>
      </p:sp>
      <p:pic>
        <p:nvPicPr>
          <p:cNvPr id="2050" name="Picture 2" descr="Картинки по запросу пожары деревни 50 годы картинки"/>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971600" y="3645024"/>
            <a:ext cx="2466975" cy="1847851"/>
          </a:xfrm>
          <a:prstGeom prst="rect">
            <a:avLst/>
          </a:prstGeom>
          <a:noFill/>
          <a:extLst>
            <a:ext uri="{909E8E84-426E-40DD-AFC4-6F175D3DCCD1}">
              <a14:hiddenFill xmlns:a14="http://schemas.microsoft.com/office/drawing/2010/main" xmlns="">
                <a:solidFill>
                  <a:srgbClr val="FFFFFF"/>
                </a:solidFill>
              </a14:hiddenFill>
            </a:ext>
          </a:extLst>
        </p:spPr>
      </p:pic>
      <p:pic>
        <p:nvPicPr>
          <p:cNvPr id="2056" name="Picture 8" descr="http://itd3.mycdn.me/image?t=13&amp;bid=771587975897&amp;id=771587975897&amp;plc=WEB&amp;tkn=dHIxOGfmjzu3FfcjD2TytzlDtkM"/>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5436096" y="3573016"/>
            <a:ext cx="2592288" cy="1944216"/>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5580112" y="5661248"/>
            <a:ext cx="2494594" cy="369332"/>
          </a:xfrm>
          <a:prstGeom prst="rect">
            <a:avLst/>
          </a:prstGeom>
          <a:noFill/>
        </p:spPr>
        <p:txBody>
          <a:bodyPr wrap="none" rtlCol="0">
            <a:spAutoFit/>
          </a:bodyPr>
          <a:lstStyle/>
          <a:p>
            <a:r>
              <a:rPr lang="ru-RU" b="1" i="1" dirty="0" smtClean="0"/>
              <a:t>ДЕРЕВНЯ ДО 1957 Г.</a:t>
            </a:r>
            <a:endParaRPr lang="ru-RU" b="1" i="1" dirty="0"/>
          </a:p>
        </p:txBody>
      </p:sp>
      <p:sp>
        <p:nvSpPr>
          <p:cNvPr id="5" name="TextBox 4"/>
          <p:cNvSpPr txBox="1"/>
          <p:nvPr/>
        </p:nvSpPr>
        <p:spPr>
          <a:xfrm>
            <a:off x="539960" y="5628040"/>
            <a:ext cx="2130711" cy="369332"/>
          </a:xfrm>
          <a:prstGeom prst="rect">
            <a:avLst/>
          </a:prstGeom>
          <a:noFill/>
        </p:spPr>
        <p:txBody>
          <a:bodyPr wrap="none" rtlCol="0">
            <a:spAutoFit/>
          </a:bodyPr>
          <a:lstStyle/>
          <a:p>
            <a:r>
              <a:rPr lang="ru-RU" b="1" i="1" dirty="0" smtClean="0"/>
              <a:t>ПОЖАР 1957 ГОД</a:t>
            </a:r>
            <a:endParaRPr lang="ru-RU" b="1" i="1" dirty="0"/>
          </a:p>
        </p:txBody>
      </p:sp>
    </p:spTree>
    <p:extLst>
      <p:ext uri="{BB962C8B-B14F-4D97-AF65-F5344CB8AC3E}">
        <p14:creationId xmlns:p14="http://schemas.microsoft.com/office/powerpoint/2010/main" xmlns="" val="33567741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8964488" y="2636912"/>
            <a:ext cx="57301" cy="243408"/>
          </a:xfrm>
        </p:spPr>
        <p:txBody>
          <a:bodyPr>
            <a:normAutofit fontScale="90000"/>
          </a:bodyPr>
          <a:lstStyle/>
          <a:p>
            <a:r>
              <a:rPr lang="ru-RU" dirty="0" smtClean="0"/>
              <a:t/>
            </a:r>
            <a:br>
              <a:rPr lang="ru-RU" dirty="0" smtClean="0"/>
            </a:br>
            <a:endParaRPr lang="ru-RU" dirty="0"/>
          </a:p>
        </p:txBody>
      </p:sp>
      <p:sp>
        <p:nvSpPr>
          <p:cNvPr id="3" name="Объект 2"/>
          <p:cNvSpPr>
            <a:spLocks noGrp="1"/>
          </p:cNvSpPr>
          <p:nvPr>
            <p:ph idx="1"/>
          </p:nvPr>
        </p:nvSpPr>
        <p:spPr>
          <a:xfrm>
            <a:off x="1024060" y="18082"/>
            <a:ext cx="7812360" cy="6696744"/>
          </a:xfrm>
        </p:spPr>
        <p:txBody>
          <a:bodyPr>
            <a:normAutofit/>
          </a:bodyPr>
          <a:lstStyle/>
          <a:p>
            <a:r>
              <a:rPr lang="ru-RU" sz="1800" dirty="0" smtClean="0"/>
              <a:t>Отец был честен по отношению к себе, семье. Работал честно в колхозе «Трудовик». Жили трудно, особенно после войны, вплоть до 60 годов ХХ века. Денег не было. В колхозе оплату производили </a:t>
            </a:r>
            <a:r>
              <a:rPr lang="ru-RU" sz="1800" dirty="0" err="1" smtClean="0"/>
              <a:t>натур.продуктами</a:t>
            </a:r>
            <a:r>
              <a:rPr lang="ru-RU" sz="1800" dirty="0" smtClean="0"/>
              <a:t>. Ничего не купишь. Торговать в те времена было стыдно, тебя считали спекулянтом. А в колхозе давали зерно, огурцы, помидоры, капусту и мед, так как в колхозе было две пасеки. Отец работал на машине, он мог бы привести хотя бы немного зерна. Но в силу своего характера и честности, он никогда себе этого не позволял. Мы украдкой забирались в кузов и выметали остатки зерна. Старались так, чтобы не дай бог увидел отец. Мама была намного практичнее отца. Ей надо было кормить нас да и скотину тогда держали по многу. Отец не любил работать на семью, он больше отдавал себя колхозу.</a:t>
            </a:r>
          </a:p>
          <a:p>
            <a:endParaRPr lang="ru-RU" sz="1800" dirty="0"/>
          </a:p>
          <a:p>
            <a:endParaRPr lang="ru-RU" sz="1800" dirty="0" smtClean="0"/>
          </a:p>
          <a:p>
            <a:endParaRPr lang="ru-RU" sz="1800" dirty="0" smtClean="0"/>
          </a:p>
          <a:p>
            <a:r>
              <a:rPr lang="ru-RU" sz="1800" dirty="0" smtClean="0"/>
              <a:t>Я помню, когда ломали клуб, а он стоял напротив нас, были выброшены доски. Крыльцо у нас не было защищено от дождя. Мы с сестрой поздно ночью принесли несколько досок и сложили во дворе. Утром отец проснувшись, увидел доски и в окно кричит, пока я гоняю теленка на выпас, досок чтобы не было. Мы , конечно, спрятали их. Он ушел на работу, а зятья быстро заколотили доски , защитив крыльцо от дождя, мы с сестрой покрасили доски в другой цвет. Придя с работы, отец посмотрел на нашу работу и ничего не сказал.</a:t>
            </a:r>
            <a:endParaRPr lang="ru-RU" sz="1800" dirty="0"/>
          </a:p>
        </p:txBody>
      </p:sp>
      <p:pic>
        <p:nvPicPr>
          <p:cNvPr id="1030" name="Picture 6" descr="Картинки по запросу уборочная в колхозе картинки"/>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179512" y="3082481"/>
            <a:ext cx="2093540" cy="1304777"/>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Картинки по запросу уборочная в колхозе картинки"/>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2581699" y="3082481"/>
            <a:ext cx="2043311" cy="1359731"/>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Картинки по запросу уборочная в колхозе картинки"/>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4918151" y="3189080"/>
            <a:ext cx="1948998" cy="1225872"/>
          </a:xfrm>
          <a:prstGeom prst="rect">
            <a:avLst/>
          </a:prstGeom>
          <a:noFill/>
          <a:extLst>
            <a:ext uri="{909E8E84-426E-40DD-AFC4-6F175D3DCCD1}">
              <a14:hiddenFill xmlns:a14="http://schemas.microsoft.com/office/drawing/2010/main" xmlns="">
                <a:solidFill>
                  <a:srgbClr val="FFFFFF"/>
                </a:solidFill>
              </a14:hiddenFill>
            </a:ext>
          </a:extLst>
        </p:spPr>
      </p:pic>
      <p:pic>
        <p:nvPicPr>
          <p:cNvPr id="1036" name="Picture 12" descr="Картинки по запросу уборочная в колхозе картинки"/>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7160290" y="3068960"/>
            <a:ext cx="1804198" cy="13514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019182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171399"/>
            <a:ext cx="6870742" cy="1080120"/>
          </a:xfrm>
        </p:spPr>
        <p:txBody>
          <a:bodyPr>
            <a:normAutofit/>
          </a:bodyPr>
          <a:lstStyle/>
          <a:p>
            <a:r>
              <a:rPr lang="ru-RU" sz="2000" b="1" i="1" dirty="0" smtClean="0">
                <a:solidFill>
                  <a:srgbClr val="C00000"/>
                </a:solidFill>
              </a:rPr>
              <a:t>В жизни всегда есть место подвигу.</a:t>
            </a:r>
            <a:endParaRPr lang="ru-RU" sz="2000" b="1" i="1" dirty="0">
              <a:solidFill>
                <a:srgbClr val="C00000"/>
              </a:solidFill>
            </a:endParaRPr>
          </a:p>
        </p:txBody>
      </p:sp>
      <p:sp>
        <p:nvSpPr>
          <p:cNvPr id="3" name="Объект 2"/>
          <p:cNvSpPr>
            <a:spLocks noGrp="1"/>
          </p:cNvSpPr>
          <p:nvPr>
            <p:ph idx="1"/>
          </p:nvPr>
        </p:nvSpPr>
        <p:spPr>
          <a:xfrm>
            <a:off x="467544" y="704083"/>
            <a:ext cx="8598936" cy="3444997"/>
          </a:xfrm>
        </p:spPr>
        <p:txBody>
          <a:bodyPr>
            <a:normAutofit fontScale="85000" lnSpcReduction="20000"/>
          </a:bodyPr>
          <a:lstStyle/>
          <a:p>
            <a:r>
              <a:rPr lang="ru-RU" dirty="0" smtClean="0"/>
              <a:t>1965 год. Как я уже сказала, что после пожара , который случился в 1957 году, отец пересел на трактор. Председателем колхоза тогда был </a:t>
            </a:r>
            <a:r>
              <a:rPr lang="ru-RU" dirty="0" err="1" smtClean="0"/>
              <a:t>Янкин</a:t>
            </a:r>
            <a:r>
              <a:rPr lang="ru-RU" dirty="0" smtClean="0"/>
              <a:t> Яков Михайлович. Он долго уговаривал маму, чтобы она не переводила его с машины на трактор, но мама была неумолима. Так вот в 1965 году произошел пожар на стану, который находился выше поселка «Сладкий Ключ». Вспыхнула бочка с соляркой. Рядом трактора, возможен взрыв, техника погибнет. Отец единственный из всех трактористов бросился спасать технику, трактор за трактором он отгонял их со стана. Одежда рабочая. Пропитана соляркой. Вспыхнула на нем. Не обращая на то ,что сам может погибнуть, он всю технику отогнал на безопасное расстояние. Самого его потом тушили всем миром. Обгорел по пояс. Долго лежал в больнице, но ничего, зато спас колхозное имущество. Вот этот пример говорит о отваге и мужестве моего отца даже в мирное время.</a:t>
            </a:r>
            <a:endParaRPr lang="ru-RU" dirty="0"/>
          </a:p>
        </p:txBody>
      </p:sp>
      <p:pic>
        <p:nvPicPr>
          <p:cNvPr id="2054" name="Picture 6" descr="Картинки по запросу трактора картинки"/>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203848" y="4365104"/>
            <a:ext cx="2466975" cy="18478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793677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64957" y="4401835"/>
            <a:ext cx="6554867" cy="840842"/>
          </a:xfrm>
        </p:spPr>
        <p:txBody>
          <a:bodyPr>
            <a:normAutofit/>
          </a:bodyPr>
          <a:lstStyle/>
          <a:p>
            <a:r>
              <a:rPr lang="ru-RU" sz="2400" b="1" i="1" dirty="0" smtClean="0"/>
              <a:t>Бабушка с дочерью</a:t>
            </a:r>
            <a:br>
              <a:rPr lang="ru-RU" sz="2400" b="1" i="1" dirty="0" smtClean="0"/>
            </a:br>
            <a:r>
              <a:rPr lang="ru-RU" sz="2400" b="1" i="1" dirty="0" smtClean="0"/>
              <a:t> Еленой и внуками.</a:t>
            </a:r>
            <a:endParaRPr lang="ru-RU" sz="2400" b="1" i="1" dirty="0"/>
          </a:p>
        </p:txBody>
      </p:sp>
      <p:sp>
        <p:nvSpPr>
          <p:cNvPr id="3" name="Объект 2"/>
          <p:cNvSpPr>
            <a:spLocks noGrp="1"/>
          </p:cNvSpPr>
          <p:nvPr>
            <p:ph idx="1"/>
          </p:nvPr>
        </p:nvSpPr>
        <p:spPr>
          <a:xfrm>
            <a:off x="179512" y="404664"/>
            <a:ext cx="6554867" cy="3767670"/>
          </a:xfrm>
        </p:spPr>
        <p:txBody>
          <a:bodyPr>
            <a:normAutofit/>
          </a:bodyPr>
          <a:lstStyle/>
          <a:p>
            <a:pPr marL="0" indent="285750">
              <a:spcBef>
                <a:spcPts val="0"/>
              </a:spcBef>
              <a:spcAft>
                <a:spcPts val="0"/>
              </a:spcAft>
            </a:pPr>
            <a:r>
              <a:rPr lang="ru-RU" sz="1400" dirty="0" smtClean="0"/>
              <a:t>Соловьев Николай Семенович родился в глубинке России, в деревне Балахоновка, </a:t>
            </a:r>
            <a:r>
              <a:rPr lang="ru-RU" sz="1400" dirty="0" err="1" smtClean="0"/>
              <a:t>Клявлинского</a:t>
            </a:r>
            <a:r>
              <a:rPr lang="ru-RU" sz="1400" dirty="0" smtClean="0"/>
              <a:t> района, Куйбышевской области. Отец, Соловьев Семен </a:t>
            </a:r>
            <a:r>
              <a:rPr lang="ru-RU" sz="1400" dirty="0" err="1" smtClean="0"/>
              <a:t>Исакович</a:t>
            </a:r>
            <a:r>
              <a:rPr lang="ru-RU" sz="1400" dirty="0" smtClean="0"/>
              <a:t>, потомственный крестьянин. Хозяйство было крепкое. Умер рано. Мать Соловьева Анастасия Симоновна, работала по хозяйству дома. В семье было пятеро детей. Сестра  Вера, жила также в деревне. Вышла замуж за учителя. Жили отдельно. Дом построили рядом с  родительским.  </a:t>
            </a:r>
            <a:r>
              <a:rPr lang="ru-RU" sz="1400" dirty="0"/>
              <a:t>С</a:t>
            </a:r>
            <a:r>
              <a:rPr lang="ru-RU" sz="1400" dirty="0" smtClean="0"/>
              <a:t>ын Михаил также жил в деревне. Сестра Елена рано ушла из дома. Вышла замуж за Баранова Тихона. Проживала она в Бугульме. Младший брат Прокопий женился рано, перед войной и был призван на фронт. Погиб в 1941 году. Похоронка так и не пришла, было сообщение «Пропал без вести».</a:t>
            </a:r>
          </a:p>
          <a:p>
            <a:pPr marL="0" indent="285750">
              <a:spcBef>
                <a:spcPts val="0"/>
              </a:spcBef>
              <a:spcAft>
                <a:spcPts val="0"/>
              </a:spcAft>
            </a:pPr>
            <a:r>
              <a:rPr lang="ru-RU" sz="1400" dirty="0" smtClean="0"/>
              <a:t>Деревня наша находится на границе с Татарстаном. С двух сторон зажата горами. Я думаю, что это продолжение уральских гор. У подножья гор протекает речка </a:t>
            </a:r>
            <a:r>
              <a:rPr lang="ru-RU" sz="1400" dirty="0" err="1" smtClean="0"/>
              <a:t>Ингиска</a:t>
            </a:r>
            <a:r>
              <a:rPr lang="ru-RU" sz="1400" dirty="0" smtClean="0"/>
              <a:t>, которая впадает в </a:t>
            </a:r>
            <a:r>
              <a:rPr lang="ru-RU" sz="1400" dirty="0" err="1" smtClean="0"/>
              <a:t>Шешму</a:t>
            </a:r>
            <a:r>
              <a:rPr lang="ru-RU" sz="1400" dirty="0" smtClean="0"/>
              <a:t>. Вдоль речки огороды. Дом стоял в самом центре деревни.</a:t>
            </a:r>
          </a:p>
          <a:p>
            <a:pPr marL="0" indent="285750">
              <a:spcBef>
                <a:spcPts val="0"/>
              </a:spcBef>
              <a:spcAft>
                <a:spcPts val="0"/>
              </a:spcAft>
            </a:pPr>
            <a:r>
              <a:rPr lang="ru-RU" sz="1400" dirty="0" smtClean="0"/>
              <a:t>Родился отец 19 декабря 1919 года, то есть после революции. В деревне был создан колхоз, где и работали наши предки.</a:t>
            </a:r>
          </a:p>
          <a:p>
            <a:endParaRPr lang="ru-RU" dirty="0" smtClean="0"/>
          </a:p>
          <a:p>
            <a:endParaRPr lang="ru-RU" dirty="0" smtClean="0"/>
          </a:p>
          <a:p>
            <a:pPr marL="0" indent="0">
              <a:buNone/>
            </a:pPr>
            <a:endParaRPr lang="ru-RU" dirty="0"/>
          </a:p>
        </p:txBody>
      </p:sp>
      <p:pic>
        <p:nvPicPr>
          <p:cNvPr id="4" name="Рисунок 3"/>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6156176" y="1196752"/>
            <a:ext cx="2663200" cy="3414174"/>
          </a:xfrm>
          <a:prstGeom prst="rect">
            <a:avLst/>
          </a:prstGeom>
        </p:spPr>
      </p:pic>
      <p:pic>
        <p:nvPicPr>
          <p:cNvPr id="5" name="Рисунок 4"/>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467544" y="3356992"/>
            <a:ext cx="2666183" cy="3230645"/>
          </a:xfrm>
          <a:prstGeom prst="rect">
            <a:avLst/>
          </a:prstGeom>
        </p:spPr>
      </p:pic>
      <p:pic>
        <p:nvPicPr>
          <p:cNvPr id="2050" name="Picture 2" descr="Картинки по запросу фотографии военных лет"/>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6373002" y="5230871"/>
            <a:ext cx="2212622" cy="1298877"/>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5364088" y="6237312"/>
            <a:ext cx="1356462" cy="369332"/>
          </a:xfrm>
          <a:prstGeom prst="rect">
            <a:avLst/>
          </a:prstGeom>
          <a:noFill/>
        </p:spPr>
        <p:txBody>
          <a:bodyPr wrap="none" rtlCol="0">
            <a:spAutoFit/>
          </a:bodyPr>
          <a:lstStyle/>
          <a:p>
            <a:r>
              <a:rPr lang="ru-RU" b="1" i="1" dirty="0" smtClean="0"/>
              <a:t>Похоронка</a:t>
            </a:r>
            <a:endParaRPr lang="ru-RU" b="1" i="1" dirty="0"/>
          </a:p>
        </p:txBody>
      </p:sp>
    </p:spTree>
    <p:extLst>
      <p:ext uri="{BB962C8B-B14F-4D97-AF65-F5344CB8AC3E}">
        <p14:creationId xmlns:p14="http://schemas.microsoft.com/office/powerpoint/2010/main" xmlns="" val="27846480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907704" y="6669360"/>
            <a:ext cx="5311454" cy="830263"/>
          </a:xfrm>
        </p:spPr>
        <p:txBody>
          <a:bodyPr>
            <a:normAutofit/>
          </a:bodyPr>
          <a:lstStyle/>
          <a:p>
            <a:pPr algn="just"/>
            <a:endParaRPr lang="es-ES" dirty="0"/>
          </a:p>
        </p:txBody>
      </p:sp>
      <p:sp>
        <p:nvSpPr>
          <p:cNvPr id="3" name="2 Subtítulo"/>
          <p:cNvSpPr>
            <a:spLocks noGrp="1"/>
          </p:cNvSpPr>
          <p:nvPr>
            <p:ph type="subTitle" idx="1"/>
          </p:nvPr>
        </p:nvSpPr>
        <p:spPr>
          <a:xfrm flipV="1">
            <a:off x="2051720" y="1412777"/>
            <a:ext cx="5308866" cy="1512168"/>
          </a:xfrm>
        </p:spPr>
        <p:txBody>
          <a:bodyPr/>
          <a:lstStyle/>
          <a:p>
            <a:endParaRPr lang="es-ES" dirty="0"/>
          </a:p>
        </p:txBody>
      </p:sp>
      <p:sp>
        <p:nvSpPr>
          <p:cNvPr id="4" name="Прямоугольник 3"/>
          <p:cNvSpPr/>
          <p:nvPr/>
        </p:nvSpPr>
        <p:spPr>
          <a:xfrm>
            <a:off x="395536" y="0"/>
            <a:ext cx="8280920" cy="3693319"/>
          </a:xfrm>
          <a:prstGeom prst="rect">
            <a:avLst/>
          </a:prstGeom>
        </p:spPr>
        <p:txBody>
          <a:bodyPr wrap="square">
            <a:spAutoFit/>
          </a:bodyPr>
          <a:lstStyle/>
          <a:p>
            <a:r>
              <a:rPr lang="ru-RU" b="1" i="1" dirty="0" smtClean="0">
                <a:solidFill>
                  <a:srgbClr val="C00000"/>
                </a:solidFill>
              </a:rPr>
              <a:t>Призван </a:t>
            </a:r>
            <a:r>
              <a:rPr lang="ru-RU" b="1" i="1" dirty="0">
                <a:solidFill>
                  <a:srgbClr val="C00000"/>
                </a:solidFill>
              </a:rPr>
              <a:t>в Армию в 1939 году. Воевал. Ушел на фронт из Ташкента. Воевал в войсках НКВД </a:t>
            </a:r>
            <a:r>
              <a:rPr lang="ru-RU" b="1" i="1" dirty="0" smtClean="0">
                <a:solidFill>
                  <a:srgbClr val="C00000"/>
                </a:solidFill>
              </a:rPr>
              <a:t>.Сержант. Кандидат ВКП (б). Помощник командира взвода 135 стрелкового полка 6 стрелковой дивизии внутренних войск НКВД СССР. </a:t>
            </a:r>
            <a:r>
              <a:rPr lang="ru-RU" b="1" i="1" dirty="0">
                <a:solidFill>
                  <a:srgbClr val="C00000"/>
                </a:solidFill>
              </a:rPr>
              <a:t>Вернулся с фронта в 1947 году. Был награжден 25 сентября 1944 года </a:t>
            </a:r>
            <a:r>
              <a:rPr lang="ru-RU" b="1" i="1" dirty="0" smtClean="0">
                <a:solidFill>
                  <a:srgbClr val="C00000"/>
                </a:solidFill>
              </a:rPr>
              <a:t>медалью  « За боевые заслуги». </a:t>
            </a:r>
            <a:r>
              <a:rPr lang="ru-RU" b="1" i="1" dirty="0">
                <a:solidFill>
                  <a:srgbClr val="C00000"/>
                </a:solidFill>
              </a:rPr>
              <a:t>Вот его фронтовая характеристика:</a:t>
            </a:r>
            <a:br>
              <a:rPr lang="ru-RU" b="1" i="1" dirty="0">
                <a:solidFill>
                  <a:srgbClr val="C00000"/>
                </a:solidFill>
              </a:rPr>
            </a:br>
            <a:r>
              <a:rPr lang="ru-RU" b="1" i="1" dirty="0">
                <a:solidFill>
                  <a:srgbClr val="C00000"/>
                </a:solidFill>
              </a:rPr>
              <a:t>«Партии Ленина-Сталина, Социалистической Родине предан. Морально устойчив, идеологически выдержан, дисциплинирован. Авторитетом среди личного состава пользуется. За период службы в батальоне проявил себя бдительным командиром. В оперативно-служебной деятельности имеет 30 задержаний, из них- 8 дезертиров и 22 без установленных документов.</a:t>
            </a:r>
            <a:br>
              <a:rPr lang="ru-RU" b="1" i="1" dirty="0">
                <a:solidFill>
                  <a:srgbClr val="C00000"/>
                </a:solidFill>
              </a:rPr>
            </a:br>
            <a:r>
              <a:rPr lang="ru-RU" b="1" i="1" dirty="0">
                <a:solidFill>
                  <a:srgbClr val="C00000"/>
                </a:solidFill>
              </a:rPr>
              <a:t>Будучи на передовой позиции в 451 оп, 64 од, 38 корпуса 10 Армии, с 24 января 1944 года по 17 февраля 1944 года истребил 27 немецких солдат.</a:t>
            </a:r>
            <a:br>
              <a:rPr lang="ru-RU" b="1" i="1" dirty="0">
                <a:solidFill>
                  <a:srgbClr val="C00000"/>
                </a:solidFill>
              </a:rPr>
            </a:br>
            <a:endParaRPr lang="ru-RU" b="1" i="1" dirty="0">
              <a:solidFill>
                <a:srgbClr val="C00000"/>
              </a:solidFill>
            </a:endParaRPr>
          </a:p>
        </p:txBody>
      </p:sp>
      <p:pic>
        <p:nvPicPr>
          <p:cNvPr id="1026" name="Picture 2" descr="http://intpicture.com/wp-content/uploads/2011/05/d139d5a2ec0d909adcd5c4ae8651.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4788024" y="3817597"/>
            <a:ext cx="3779639" cy="2834729"/>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Картинки по запросу фотографии военных лет"/>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323528" y="3879521"/>
            <a:ext cx="3670476" cy="2738742"/>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5581454"/>
            <a:ext cx="6798734" cy="1303867"/>
          </a:xfrm>
        </p:spPr>
        <p:txBody>
          <a:bodyPr>
            <a:normAutofit/>
          </a:bodyPr>
          <a:lstStyle/>
          <a:p>
            <a:pPr algn="ctr"/>
            <a:endParaRPr lang="ru-RU" b="1" i="1" dirty="0">
              <a:solidFill>
                <a:srgbClr val="FF0000"/>
              </a:solidFill>
            </a:endParaRPr>
          </a:p>
        </p:txBody>
      </p:sp>
      <p:sp>
        <p:nvSpPr>
          <p:cNvPr id="3" name="Объект 2"/>
          <p:cNvSpPr>
            <a:spLocks noGrp="1"/>
          </p:cNvSpPr>
          <p:nvPr>
            <p:ph idx="1"/>
          </p:nvPr>
        </p:nvSpPr>
        <p:spPr>
          <a:xfrm>
            <a:off x="2123728" y="112728"/>
            <a:ext cx="7084291" cy="3767670"/>
          </a:xfrm>
        </p:spPr>
        <p:txBody>
          <a:bodyPr>
            <a:noAutofit/>
          </a:bodyPr>
          <a:lstStyle/>
          <a:p>
            <a:r>
              <a:rPr lang="ru-RU" sz="1800" b="1" i="1" dirty="0">
                <a:solidFill>
                  <a:srgbClr val="FF0000"/>
                </a:solidFill>
              </a:rPr>
              <a:t>Вывод: За то, что будучи на передовой позиции уничтожил 27 немецких солдат и проявление бдительности, в результате чего имеет задержанных 8 дезертиров 22 других без установленных документов, представляется к правительственной награде Медалью за «Боевые заслуги»</a:t>
            </a:r>
            <a:br>
              <a:rPr lang="ru-RU" sz="1800" b="1" i="1" dirty="0">
                <a:solidFill>
                  <a:srgbClr val="FF0000"/>
                </a:solidFill>
              </a:rPr>
            </a:br>
            <a:r>
              <a:rPr lang="ru-RU" sz="1800" b="1" i="1" dirty="0">
                <a:solidFill>
                  <a:srgbClr val="FF0000"/>
                </a:solidFill>
              </a:rPr>
              <a:t>                        Командир 135 стрелкового полка внутренних</a:t>
            </a:r>
            <a:br>
              <a:rPr lang="ru-RU" sz="1800" b="1" i="1" dirty="0">
                <a:solidFill>
                  <a:srgbClr val="FF0000"/>
                </a:solidFill>
              </a:rPr>
            </a:br>
            <a:r>
              <a:rPr lang="ru-RU" sz="1800" b="1" i="1" dirty="0">
                <a:solidFill>
                  <a:srgbClr val="FF0000"/>
                </a:solidFill>
              </a:rPr>
              <a:t>   10 мая 1944г                                    Войск НКВД </a:t>
            </a:r>
            <a:r>
              <a:rPr lang="ru-RU" sz="1800" b="1" i="1" dirty="0" smtClean="0">
                <a:solidFill>
                  <a:srgbClr val="FF0000"/>
                </a:solidFill>
              </a:rPr>
              <a:t>СССР</a:t>
            </a:r>
          </a:p>
          <a:p>
            <a:endParaRPr lang="ru-RU" sz="1800" b="1" i="1" dirty="0">
              <a:solidFill>
                <a:srgbClr val="FF0000"/>
              </a:solidFill>
            </a:endParaRPr>
          </a:p>
          <a:p>
            <a:r>
              <a:rPr lang="ru-RU" sz="1800" b="1" i="1" dirty="0" smtClean="0">
                <a:solidFill>
                  <a:srgbClr val="FF0000"/>
                </a:solidFill>
              </a:rPr>
              <a:t>подполковник </a:t>
            </a:r>
            <a:r>
              <a:rPr lang="ru-RU" sz="1800" b="1" i="1" dirty="0">
                <a:solidFill>
                  <a:srgbClr val="FF0000"/>
                </a:solidFill>
              </a:rPr>
              <a:t>Харченко.</a:t>
            </a:r>
            <a:br>
              <a:rPr lang="ru-RU" sz="1800" b="1" i="1" dirty="0">
                <a:solidFill>
                  <a:srgbClr val="FF0000"/>
                </a:solidFill>
              </a:rPr>
            </a:br>
            <a:endParaRPr lang="ru-RU" sz="1800" b="1" i="1" dirty="0">
              <a:solidFill>
                <a:srgbClr val="FF0000"/>
              </a:solidFill>
            </a:endParaRPr>
          </a:p>
        </p:txBody>
      </p:sp>
      <p:pic>
        <p:nvPicPr>
          <p:cNvPr id="3074" name="Picture 2" descr="http://ldn-knigi.lib.ru/JUDAICA/Ord_Medal1-Dateien/ordens06.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406946" y="3140968"/>
            <a:ext cx="1428750" cy="20955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2555776" y="3727053"/>
            <a:ext cx="6434775" cy="923330"/>
          </a:xfrm>
          <a:prstGeom prst="rect">
            <a:avLst/>
          </a:prstGeom>
          <a:noFill/>
        </p:spPr>
        <p:txBody>
          <a:bodyPr wrap="none" rtlCol="0">
            <a:spAutoFit/>
          </a:bodyPr>
          <a:lstStyle/>
          <a:p>
            <a:r>
              <a:rPr lang="ru-RU" b="1" i="1" dirty="0" smtClean="0"/>
              <a:t>Медаль и документы на медаль не сохранились.</a:t>
            </a:r>
          </a:p>
          <a:p>
            <a:r>
              <a:rPr lang="ru-RU" b="1" i="1" dirty="0" smtClean="0"/>
              <a:t>Все сгорело во время пожара в 1957 году., но наградной лист</a:t>
            </a:r>
          </a:p>
          <a:p>
            <a:r>
              <a:rPr lang="ru-RU" b="1" i="1" dirty="0" smtClean="0"/>
              <a:t>Нашли в интернете.</a:t>
            </a:r>
            <a:endParaRPr lang="ru-RU" b="1" i="1" dirty="0"/>
          </a:p>
        </p:txBody>
      </p:sp>
    </p:spTree>
    <p:extLst>
      <p:ext uri="{BB962C8B-B14F-4D97-AF65-F5344CB8AC3E}">
        <p14:creationId xmlns:p14="http://schemas.microsoft.com/office/powerpoint/2010/main" xmlns="" val="22354283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5" name="Рисунок 4"/>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3046986" y="1073598"/>
            <a:ext cx="3058494" cy="4149080"/>
          </a:xfrm>
          <a:prstGeom prst="rect">
            <a:avLst/>
          </a:prstGeom>
        </p:spPr>
      </p:pic>
      <p:pic>
        <p:nvPicPr>
          <p:cNvPr id="7" name="Объект 6"/>
          <p:cNvPicPr>
            <a:picLocks noGrp="1" noChangeAspect="1"/>
          </p:cNvPicPr>
          <p:nvPr>
            <p:ph idx="1"/>
          </p:nvPr>
        </p:nvPicPr>
        <p:blipFill>
          <a:blip r:embed="rId3" cstate="email">
            <a:extLst>
              <a:ext uri="{28A0092B-C50C-407E-A947-70E740481C1C}">
                <a14:useLocalDpi xmlns:a14="http://schemas.microsoft.com/office/drawing/2010/main" xmlns="" val="0"/>
              </a:ext>
            </a:extLst>
          </a:blip>
          <a:stretch>
            <a:fillRect/>
          </a:stretch>
        </p:blipFill>
        <p:spPr>
          <a:xfrm>
            <a:off x="106557" y="116632"/>
            <a:ext cx="2919438" cy="3960440"/>
          </a:xfrm>
        </p:spPr>
      </p:pic>
      <p:pic>
        <p:nvPicPr>
          <p:cNvPr id="8" name="Рисунок 7"/>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6084168" y="2780928"/>
            <a:ext cx="2887727" cy="3917422"/>
          </a:xfrm>
          <a:prstGeom prst="rect">
            <a:avLst/>
          </a:prstGeom>
        </p:spPr>
      </p:pic>
    </p:spTree>
    <p:extLst>
      <p:ext uri="{BB962C8B-B14F-4D97-AF65-F5344CB8AC3E}">
        <p14:creationId xmlns:p14="http://schemas.microsoft.com/office/powerpoint/2010/main" xmlns="" val="13727993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a:blip r:embed="rId2" cstate="email"/>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1800" b="1" i="1" dirty="0" smtClean="0"/>
              <a:t>На фронте он встретил первую любовь. Он всегда вспоминал о ней с любовью, называя ее моя фронтовая подруга. Звали ее Аня Кучко. Она была медсестрой в полку. Любили друг друга не смотря на то что </a:t>
            </a:r>
            <a:r>
              <a:rPr lang="ru-RU" sz="1800" b="1" i="1" dirty="0"/>
              <a:t>к</a:t>
            </a:r>
            <a:r>
              <a:rPr lang="ru-RU" sz="1800" b="1" i="1" dirty="0" smtClean="0"/>
              <a:t>ругом война. С фронта они возвращались в 1947 году. Аня была беременной. Он вез ее домой, но не довез. Отец говорил, что она не захотела ехать в глубинку России. Доехала с ним до Киева и там осталась. Я думаю, что это был ее родной город. На руке в </a:t>
            </a:r>
            <a:r>
              <a:rPr lang="ru-RU" sz="1800" b="1" i="1" dirty="0" err="1" smtClean="0"/>
              <a:t>памать</a:t>
            </a:r>
            <a:r>
              <a:rPr lang="ru-RU" sz="1800" b="1" i="1" dirty="0" smtClean="0"/>
              <a:t> о ней он сделал наколку. Красиво написано «Аня». Когда у него родилась дочь, он не задумываясь назвал ее Аней. Так что я ношу имя в память фронтовой подруги отца. Мне с возрастом очень хотелось бы узнать, кто у отца родился там в далеком Киеве. Фотографии у нас ее не было, да и если была, то все сгорело во время пожара в 1957 году.</a:t>
            </a:r>
            <a:endParaRPr lang="ru-RU" sz="1800" b="1" i="1" dirty="0"/>
          </a:p>
        </p:txBody>
      </p:sp>
      <p:pic>
        <p:nvPicPr>
          <p:cNvPr id="1026" name="Picture 2" descr="http://vladimir-galat.ru/wp-content/uploads/2015/04/fr.jpg"/>
          <p:cNvPicPr>
            <a:picLocks noGrp="1" noChangeAspect="1" noChangeArrowheads="1"/>
          </p:cNvPicPr>
          <p:nvPr>
            <p:ph idx="1"/>
          </p:nvPr>
        </p:nvPicPr>
        <p:blipFill>
          <a:blip r:embed="rId3" cstate="email">
            <a:extLst>
              <a:ext uri="{28A0092B-C50C-407E-A947-70E740481C1C}">
                <a14:useLocalDpi xmlns:a14="http://schemas.microsoft.com/office/drawing/2010/main" xmlns="" val="0"/>
              </a:ext>
            </a:extLst>
          </a:blip>
          <a:srcRect/>
          <a:stretch>
            <a:fillRect/>
          </a:stretch>
        </p:blipFill>
        <p:spPr bwMode="auto">
          <a:xfrm>
            <a:off x="3275856" y="3140968"/>
            <a:ext cx="2378248" cy="2808288"/>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2987824" y="6165304"/>
            <a:ext cx="4309193" cy="523220"/>
          </a:xfrm>
          <a:prstGeom prst="rect">
            <a:avLst/>
          </a:prstGeom>
          <a:noFill/>
        </p:spPr>
        <p:txBody>
          <a:bodyPr wrap="none" rtlCol="0">
            <a:spAutoFit/>
          </a:bodyPr>
          <a:lstStyle/>
          <a:p>
            <a:r>
              <a:rPr lang="ru-RU" sz="2800" b="1" i="1" dirty="0" smtClean="0"/>
              <a:t>Может она была такой???</a:t>
            </a:r>
            <a:endParaRPr lang="ru-RU" sz="2800" b="1" i="1" dirty="0"/>
          </a:p>
        </p:txBody>
      </p:sp>
    </p:spTree>
    <p:extLst>
      <p:ext uri="{BB962C8B-B14F-4D97-AF65-F5344CB8AC3E}">
        <p14:creationId xmlns:p14="http://schemas.microsoft.com/office/powerpoint/2010/main" xmlns="" val="2320012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230330"/>
            <a:ext cx="6798734" cy="1303867"/>
          </a:xfrm>
        </p:spPr>
        <p:txBody>
          <a:bodyPr>
            <a:normAutofit fontScale="90000"/>
          </a:bodyPr>
          <a:lstStyle/>
          <a:p>
            <a:r>
              <a:rPr lang="ru-RU" sz="2400" b="1" i="1" dirty="0" smtClean="0">
                <a:solidFill>
                  <a:srgbClr val="C00000"/>
                </a:solidFill>
              </a:rPr>
              <a:t>Он очень любил свою Родину, свой родной край, гордился своим народом, гордился что вырос в России, что он коммунист, старший сержант.</a:t>
            </a:r>
            <a:endParaRPr lang="ru-RU" sz="2400" b="1" i="1" dirty="0">
              <a:solidFill>
                <a:srgbClr val="C00000"/>
              </a:solidFill>
            </a:endParaRPr>
          </a:p>
        </p:txBody>
      </p:sp>
      <p:sp>
        <p:nvSpPr>
          <p:cNvPr id="3" name="Объект 2"/>
          <p:cNvSpPr>
            <a:spLocks noGrp="1"/>
          </p:cNvSpPr>
          <p:nvPr>
            <p:ph idx="1"/>
          </p:nvPr>
        </p:nvSpPr>
        <p:spPr>
          <a:xfrm>
            <a:off x="4572000" y="908720"/>
            <a:ext cx="4320480" cy="5256584"/>
          </a:xfrm>
        </p:spPr>
        <p:txBody>
          <a:bodyPr>
            <a:noAutofit/>
          </a:bodyPr>
          <a:lstStyle/>
          <a:p>
            <a:endParaRPr lang="ru-RU" sz="1400" b="1" i="1" dirty="0" smtClean="0"/>
          </a:p>
          <a:p>
            <a:r>
              <a:rPr lang="ru-RU" sz="1400" b="1" i="1" dirty="0" smtClean="0"/>
              <a:t>В 1944 году он получил отпуск домой за боевые заслуги. Вот что он рассказывал:</a:t>
            </a:r>
          </a:p>
          <a:p>
            <a:r>
              <a:rPr lang="ru-RU" sz="1400" b="1" i="1" dirty="0" smtClean="0"/>
              <a:t>Служил я в НКВД у Берия. Наша часть была послана на ликвидацию банды, которая орудовала в лесах Белоруссии. А это заповедные места. Красота неописуемая. Руководил бандой польский офицер Буш. В течении месяца мы гонялись по лесам, но никак не удавалось нам поймать и ликвидировать банду. Шли по пятам, но банда исчезала на глазах. Уже отчаяние. И вот однажды утром на рассвете, только солнце начало вставать. Роса, зверье, поют птицы. Я  вышел по маленькой нужде и нос к носу сталкиваюсь с польским офицером Бушем. У обоих автомат через плечо, оба молодые, опытные офицеры. Глаза в глаза. Кто кого. Я первым выстрелил, а остальное дело техники. И вот тогда , перед </a:t>
            </a:r>
            <a:r>
              <a:rPr lang="ru-RU" sz="1400" b="1" i="1" dirty="0" err="1" smtClean="0"/>
              <a:t>Бушум</a:t>
            </a:r>
            <a:r>
              <a:rPr lang="ru-RU" sz="1400" b="1" i="1" dirty="0" smtClean="0"/>
              <a:t> я себе сказал, я русский солдат, я на своей территории, я воюю за свою страну, я коммунист, я должен и у меня получилось. Я горжусь этим.</a:t>
            </a:r>
            <a:endParaRPr lang="ru-RU" sz="1400" b="1" i="1" dirty="0"/>
          </a:p>
        </p:txBody>
      </p:sp>
      <p:pic>
        <p:nvPicPr>
          <p:cNvPr id="1030" name="Picture 6" descr="Картинки по запросу беловежская пуща природа"/>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611560" y="2276872"/>
            <a:ext cx="3627000" cy="2340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762385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33056"/>
            <a:ext cx="6798734" cy="1303867"/>
          </a:xfrm>
        </p:spPr>
        <p:txBody>
          <a:bodyPr>
            <a:normAutofit/>
          </a:bodyPr>
          <a:lstStyle/>
          <a:p>
            <a:r>
              <a:rPr lang="ru-RU" sz="2000" b="1" i="1" dirty="0" smtClean="0"/>
              <a:t>Как это было! Из рассказа бабушки, матери Николая Семеновича.</a:t>
            </a:r>
            <a:endParaRPr lang="ru-RU" sz="2000" b="1" i="1" dirty="0"/>
          </a:p>
        </p:txBody>
      </p:sp>
      <p:pic>
        <p:nvPicPr>
          <p:cNvPr id="6" name="Объект 5"/>
          <p:cNvPicPr>
            <a:picLocks noGrp="1" noChangeAspect="1"/>
          </p:cNvPicPr>
          <p:nvPr>
            <p:ph idx="1"/>
          </p:nvPr>
        </p:nvPicPr>
        <p:blipFill>
          <a:blip r:embed="rId2" cstate="email">
            <a:extLst>
              <a:ext uri="{28A0092B-C50C-407E-A947-70E740481C1C}">
                <a14:useLocalDpi xmlns:a14="http://schemas.microsoft.com/office/drawing/2010/main" xmlns="" val="0"/>
              </a:ext>
            </a:extLst>
          </a:blip>
          <a:stretch>
            <a:fillRect/>
          </a:stretch>
        </p:blipFill>
        <p:spPr>
          <a:xfrm>
            <a:off x="34249" y="968152"/>
            <a:ext cx="3354983" cy="3444875"/>
          </a:xfrm>
        </p:spPr>
      </p:pic>
      <p:sp>
        <p:nvSpPr>
          <p:cNvPr id="7" name="TextBox 6"/>
          <p:cNvSpPr txBox="1"/>
          <p:nvPr/>
        </p:nvSpPr>
        <p:spPr>
          <a:xfrm>
            <a:off x="395536" y="4725144"/>
            <a:ext cx="2885726" cy="1200329"/>
          </a:xfrm>
          <a:prstGeom prst="rect">
            <a:avLst/>
          </a:prstGeom>
          <a:noFill/>
        </p:spPr>
        <p:txBody>
          <a:bodyPr wrap="none" rtlCol="0">
            <a:spAutoFit/>
          </a:bodyPr>
          <a:lstStyle/>
          <a:p>
            <a:r>
              <a:rPr lang="ru-RU" dirty="0" smtClean="0"/>
              <a:t>Слева направо: сестра Вера, </a:t>
            </a:r>
          </a:p>
          <a:p>
            <a:r>
              <a:rPr lang="ru-RU" dirty="0" smtClean="0"/>
              <a:t>сестра жены Васена,</a:t>
            </a:r>
          </a:p>
          <a:p>
            <a:r>
              <a:rPr lang="ru-RU" dirty="0" smtClean="0"/>
              <a:t> бабушка Анастасия,</a:t>
            </a:r>
          </a:p>
          <a:p>
            <a:r>
              <a:rPr lang="ru-RU" dirty="0" smtClean="0"/>
              <a:t> жена Агафья.</a:t>
            </a:r>
            <a:endParaRPr lang="ru-RU" dirty="0"/>
          </a:p>
        </p:txBody>
      </p:sp>
      <p:sp>
        <p:nvSpPr>
          <p:cNvPr id="8" name="TextBox 7"/>
          <p:cNvSpPr txBox="1"/>
          <p:nvPr/>
        </p:nvSpPr>
        <p:spPr>
          <a:xfrm>
            <a:off x="3389232" y="968152"/>
            <a:ext cx="5758308" cy="5755422"/>
          </a:xfrm>
          <a:prstGeom prst="rect">
            <a:avLst/>
          </a:prstGeom>
          <a:noFill/>
        </p:spPr>
        <p:txBody>
          <a:bodyPr wrap="none" rtlCol="0">
            <a:spAutoFit/>
          </a:bodyPr>
          <a:lstStyle/>
          <a:p>
            <a:r>
              <a:rPr lang="ru-RU" sz="1600" b="1" i="1" dirty="0" smtClean="0"/>
              <a:t>Осень 1944 года. Отец дома не был с 1939 года.</a:t>
            </a:r>
          </a:p>
          <a:p>
            <a:r>
              <a:rPr lang="ru-RU" sz="1600" b="1" i="1" dirty="0" smtClean="0"/>
              <a:t> Пять лет. Не мудрено, что его родная мать могла</a:t>
            </a:r>
          </a:p>
          <a:p>
            <a:r>
              <a:rPr lang="ru-RU" sz="1600" b="1" i="1" dirty="0" smtClean="0"/>
              <a:t> и не признать. Так вот, это было осенью , октябрь месяц, </a:t>
            </a:r>
          </a:p>
          <a:p>
            <a:r>
              <a:rPr lang="ru-RU" sz="1600" b="1" i="1" dirty="0" smtClean="0"/>
              <a:t>темнеет рано. У бабушки не пришел бычок, она оставила</a:t>
            </a:r>
          </a:p>
          <a:p>
            <a:r>
              <a:rPr lang="ru-RU" sz="1600" b="1" i="1" dirty="0"/>
              <a:t>в</a:t>
            </a:r>
            <a:r>
              <a:rPr lang="ru-RU" sz="1600" b="1" i="1" dirty="0" smtClean="0"/>
              <a:t>орота открытыми. А еще у нее квартировал </a:t>
            </a:r>
          </a:p>
          <a:p>
            <a:r>
              <a:rPr lang="ru-RU" sz="1600" b="1" i="1" dirty="0"/>
              <a:t>у</a:t>
            </a:r>
            <a:r>
              <a:rPr lang="ru-RU" sz="1600" b="1" i="1" dirty="0" smtClean="0"/>
              <a:t>полномоченный с района Николай Васильевич. </a:t>
            </a:r>
          </a:p>
          <a:p>
            <a:r>
              <a:rPr lang="ru-RU" sz="1600" b="1" i="1" dirty="0" smtClean="0"/>
              <a:t>ложились с</a:t>
            </a:r>
            <a:r>
              <a:rPr lang="ru-RU" sz="1600" b="1" i="1" dirty="0"/>
              <a:t>п</a:t>
            </a:r>
            <a:r>
              <a:rPr lang="ru-RU" sz="1600" b="1" i="1" dirty="0" smtClean="0"/>
              <a:t>ать рано. Вдруг стук в окно. Бабушка </a:t>
            </a:r>
          </a:p>
          <a:p>
            <a:r>
              <a:rPr lang="ru-RU" sz="1600" b="1" i="1" dirty="0"/>
              <a:t>с</a:t>
            </a:r>
            <a:r>
              <a:rPr lang="ru-RU" sz="1600" b="1" i="1" dirty="0" smtClean="0"/>
              <a:t>прашивает, Это ты Николай Васильевич, в ответ</a:t>
            </a:r>
          </a:p>
          <a:p>
            <a:r>
              <a:rPr lang="ru-RU" sz="1600" b="1" i="1" dirty="0" smtClean="0"/>
              <a:t> утвердительно слышит да. Впускает незнакомого</a:t>
            </a:r>
          </a:p>
          <a:p>
            <a:r>
              <a:rPr lang="ru-RU" sz="1600" b="1" i="1" dirty="0"/>
              <a:t>с</a:t>
            </a:r>
            <a:r>
              <a:rPr lang="ru-RU" sz="1600" b="1" i="1" dirty="0" smtClean="0"/>
              <a:t>олдата, который просится переночевать. Она разрешает,</a:t>
            </a:r>
          </a:p>
          <a:p>
            <a:r>
              <a:rPr lang="ru-RU" sz="1600" b="1" i="1" dirty="0"/>
              <a:t>т</a:t>
            </a:r>
            <a:r>
              <a:rPr lang="ru-RU" sz="1600" b="1" i="1" dirty="0" smtClean="0"/>
              <a:t>олько вот сынок накормить тебя нечем. Он достает из</a:t>
            </a:r>
          </a:p>
          <a:p>
            <a:r>
              <a:rPr lang="ru-RU" sz="1600" b="1" i="1" dirty="0" smtClean="0"/>
              <a:t> </a:t>
            </a:r>
            <a:r>
              <a:rPr lang="ru-RU" sz="1600" b="1" i="1" dirty="0" err="1" smtClean="0"/>
              <a:t>вещ.мешка</a:t>
            </a:r>
            <a:r>
              <a:rPr lang="ru-RU" sz="1600" b="1" i="1" dirty="0" smtClean="0"/>
              <a:t> консервы, хлеб. Бабушка дает ему кипятка.</a:t>
            </a:r>
          </a:p>
          <a:p>
            <a:r>
              <a:rPr lang="ru-RU" sz="1600" b="1" i="1" dirty="0" smtClean="0"/>
              <a:t>Фуражку он так и не снял. Уложила его на кровать, сама</a:t>
            </a:r>
          </a:p>
          <a:p>
            <a:r>
              <a:rPr lang="ru-RU" sz="1600" b="1" i="1" dirty="0"/>
              <a:t>н</a:t>
            </a:r>
            <a:r>
              <a:rPr lang="ru-RU" sz="1600" b="1" i="1" dirty="0" smtClean="0"/>
              <a:t>а печь. Лежат, наблюдают друг за другом. Бабушка</a:t>
            </a:r>
          </a:p>
          <a:p>
            <a:r>
              <a:rPr lang="ru-RU" sz="1600" b="1" i="1" dirty="0"/>
              <a:t>н</a:t>
            </a:r>
            <a:r>
              <a:rPr lang="ru-RU" sz="1600" b="1" i="1" dirty="0" smtClean="0"/>
              <a:t>е знает кого впустила, боится, а отцу интересно, когда</a:t>
            </a:r>
          </a:p>
          <a:p>
            <a:r>
              <a:rPr lang="ru-RU" sz="1600" b="1" i="1" dirty="0"/>
              <a:t>ж</a:t>
            </a:r>
            <a:r>
              <a:rPr lang="ru-RU" sz="1600" b="1" i="1" dirty="0" smtClean="0"/>
              <a:t>е она его узнает. Под предлогом , что надо впустить </a:t>
            </a:r>
          </a:p>
          <a:p>
            <a:r>
              <a:rPr lang="ru-RU" sz="1600" b="1" i="1" dirty="0" smtClean="0"/>
              <a:t>бычка, она к соседке. Вот лежат на печи две бабки и боятся</a:t>
            </a:r>
          </a:p>
          <a:p>
            <a:r>
              <a:rPr lang="ru-RU" sz="1600" b="1" i="1" dirty="0" smtClean="0"/>
              <a:t> за свою жизнь. А отец всю ночь прокашлял, был весь</a:t>
            </a:r>
          </a:p>
          <a:p>
            <a:r>
              <a:rPr lang="ru-RU" sz="1600" b="1" i="1" dirty="0"/>
              <a:t>п</a:t>
            </a:r>
            <a:r>
              <a:rPr lang="ru-RU" sz="1600" b="1" i="1" dirty="0" smtClean="0"/>
              <a:t>ростужен, так и не признался. Утром соседка Варя</a:t>
            </a:r>
          </a:p>
          <a:p>
            <a:r>
              <a:rPr lang="ru-RU" sz="1600" b="1" i="1" dirty="0"/>
              <a:t>п</a:t>
            </a:r>
            <a:r>
              <a:rPr lang="ru-RU" sz="1600" b="1" i="1" dirty="0" smtClean="0"/>
              <a:t>ришла, естественно признала отца, пристыдила его, а</a:t>
            </a:r>
          </a:p>
          <a:p>
            <a:r>
              <a:rPr lang="ru-RU" sz="1600" b="1" i="1" dirty="0"/>
              <a:t>б</a:t>
            </a:r>
            <a:r>
              <a:rPr lang="ru-RU" sz="1600" b="1" i="1" dirty="0" smtClean="0"/>
              <a:t>абушка в обморок. Так он испытал на крепость свою мать.</a:t>
            </a:r>
          </a:p>
          <a:p>
            <a:r>
              <a:rPr lang="ru-RU" sz="1600" b="1" i="1" dirty="0" smtClean="0"/>
              <a:t> Я всегда осуждала отца за этот поступок.</a:t>
            </a:r>
          </a:p>
          <a:p>
            <a:r>
              <a:rPr lang="ru-RU" sz="1600" b="1" i="1" dirty="0" smtClean="0"/>
              <a:t>Мог  зайти к брату Михаилу, а потом домой.</a:t>
            </a:r>
            <a:endParaRPr lang="ru-RU" sz="1600" b="1" i="1" dirty="0"/>
          </a:p>
        </p:txBody>
      </p:sp>
    </p:spTree>
    <p:extLst>
      <p:ext uri="{BB962C8B-B14F-4D97-AF65-F5344CB8AC3E}">
        <p14:creationId xmlns:p14="http://schemas.microsoft.com/office/powerpoint/2010/main" xmlns="" val="9902512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315416"/>
            <a:ext cx="6798734" cy="1303867"/>
          </a:xfrm>
        </p:spPr>
        <p:txBody>
          <a:bodyPr/>
          <a:lstStyle/>
          <a:p>
            <a:endParaRPr lang="ru-RU" dirty="0"/>
          </a:p>
        </p:txBody>
      </p:sp>
      <p:pic>
        <p:nvPicPr>
          <p:cNvPr id="5" name="Объект 4"/>
          <p:cNvPicPr>
            <a:picLocks noGrp="1" noChangeAspect="1"/>
          </p:cNvPicPr>
          <p:nvPr>
            <p:ph idx="1"/>
          </p:nvPr>
        </p:nvPicPr>
        <p:blipFill>
          <a:blip r:embed="rId2" cstate="email">
            <a:extLst>
              <a:ext uri="{28A0092B-C50C-407E-A947-70E740481C1C}">
                <a14:useLocalDpi xmlns:a14="http://schemas.microsoft.com/office/drawing/2010/main" xmlns="" val="0"/>
              </a:ext>
            </a:extLst>
          </a:blip>
          <a:stretch>
            <a:fillRect/>
          </a:stretch>
        </p:blipFill>
        <p:spPr>
          <a:xfrm>
            <a:off x="164163" y="35845"/>
            <a:ext cx="4260946" cy="2977820"/>
          </a:xfrm>
        </p:spPr>
      </p:pic>
      <p:sp>
        <p:nvSpPr>
          <p:cNvPr id="4" name="Прямоугольник 3"/>
          <p:cNvSpPr/>
          <p:nvPr/>
        </p:nvSpPr>
        <p:spPr>
          <a:xfrm>
            <a:off x="4512466" y="476672"/>
            <a:ext cx="4572000" cy="3785652"/>
          </a:xfrm>
          <a:prstGeom prst="rect">
            <a:avLst/>
          </a:prstGeom>
        </p:spPr>
        <p:txBody>
          <a:bodyPr>
            <a:spAutoFit/>
          </a:bodyPr>
          <a:lstStyle/>
          <a:p>
            <a:r>
              <a:rPr lang="ru-RU" sz="2000" b="1" i="1" dirty="0">
                <a:solidFill>
                  <a:srgbClr val="C00000"/>
                </a:solidFill>
              </a:rPr>
              <a:t>После войны вернулся в родную деревню, женился. По профессии шофер. В колхозе после войны была одна машина, полуторка, и первым шофером на селе был Соловьев Николай Семенович. Номер машины ИО-29-16.</a:t>
            </a:r>
            <a:br>
              <a:rPr lang="ru-RU" sz="2000" b="1" i="1" dirty="0">
                <a:solidFill>
                  <a:srgbClr val="C00000"/>
                </a:solidFill>
              </a:rPr>
            </a:br>
            <a:r>
              <a:rPr lang="ru-RU" sz="2000" b="1" i="1" dirty="0">
                <a:solidFill>
                  <a:srgbClr val="C00000"/>
                </a:solidFill>
              </a:rPr>
              <a:t>Затем пересел на самосвал, а с 1957 года работал трактористом в колхозе</a:t>
            </a:r>
            <a:br>
              <a:rPr lang="ru-RU" sz="2000" b="1" i="1" dirty="0">
                <a:solidFill>
                  <a:srgbClr val="C00000"/>
                </a:solidFill>
              </a:rPr>
            </a:br>
            <a:r>
              <a:rPr lang="ru-RU" sz="2000" b="1" i="1" dirty="0">
                <a:solidFill>
                  <a:srgbClr val="C00000"/>
                </a:solidFill>
              </a:rPr>
              <a:t>«Трудовик». Умер 6 февраля 1986 года.</a:t>
            </a:r>
            <a:br>
              <a:rPr lang="ru-RU" sz="2000" b="1" i="1" dirty="0">
                <a:solidFill>
                  <a:srgbClr val="C00000"/>
                </a:solidFill>
              </a:rPr>
            </a:br>
            <a:endParaRPr lang="ru-RU" sz="2000" b="1" i="1" dirty="0">
              <a:solidFill>
                <a:srgbClr val="C00000"/>
              </a:solidFill>
            </a:endParaRPr>
          </a:p>
          <a:p>
            <a:endParaRPr lang="ru-RU" sz="2000" b="1" i="1" dirty="0">
              <a:solidFill>
                <a:srgbClr val="C00000"/>
              </a:solidFill>
            </a:endParaRPr>
          </a:p>
        </p:txBody>
      </p:sp>
      <p:pic>
        <p:nvPicPr>
          <p:cNvPr id="6" name="Рисунок 5"/>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4425109" y="3717032"/>
            <a:ext cx="4322840" cy="2933797"/>
          </a:xfrm>
          <a:prstGeom prst="rect">
            <a:avLst/>
          </a:prstGeom>
        </p:spPr>
      </p:pic>
    </p:spTree>
    <p:extLst>
      <p:ext uri="{BB962C8B-B14F-4D97-AF65-F5344CB8AC3E}">
        <p14:creationId xmlns:p14="http://schemas.microsoft.com/office/powerpoint/2010/main" xmlns="" val="159507080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8B5E50D-0667-43DC-9A91-21242238426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1114</TotalTime>
  <Words>2087</Words>
  <Application>Microsoft Office PowerPoint</Application>
  <PresentationFormat>Экран (4:3)</PresentationFormat>
  <Paragraphs>73</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Натуральные материалы</vt:lpstr>
      <vt:lpstr>Слайд 1</vt:lpstr>
      <vt:lpstr>Бабушка с дочерью  Еленой и внуками.</vt:lpstr>
      <vt:lpstr>Слайд 3</vt:lpstr>
      <vt:lpstr>Слайд 4</vt:lpstr>
      <vt:lpstr>Слайд 5</vt:lpstr>
      <vt:lpstr>На фронте он встретил первую любовь. Он всегда вспоминал о ней с любовью, называя ее моя фронтовая подруга. Звали ее Аня Кучко. Она была медсестрой в полку. Любили друг друга не смотря на то что кругом война. С фронта они возвращались в 1947 году. Аня была беременной. Он вез ее домой, но не довез. Отец говорил, что она не захотела ехать в глубинку России. Доехала с ним до Киева и там осталась. Я думаю, что это был ее родной город. На руке в памать о ней он сделал наколку. Красиво написано «Аня». Когда у него родилась дочь, он не задумываясь назвал ее Аней. Так что я ношу имя в память фронтовой подруги отца. Мне с возрастом очень хотелось бы узнать, кто у отца родился там в далеком Киеве. Фотографии у нас ее не было, да и если была, то все сгорело во время пожара в 1957 году.</vt:lpstr>
      <vt:lpstr>Он очень любил свою Родину, свой родной край, гордился своим народом, гордился что вырос в России, что он коммунист, старший сержант.</vt:lpstr>
      <vt:lpstr>Как это было! Из рассказа бабушки, матери Николая Семеновича.</vt:lpstr>
      <vt:lpstr>Слайд 9</vt:lpstr>
      <vt:lpstr>Муратова Прасковья Осиповна.  Первая жена Соловьева Николая Семеновича. Брак был недолгим. Поженились они в 1947 году. В 1948 году  у них родилась дочь Анна. А в 1949 году она померла.</vt:lpstr>
      <vt:lpstr>1949 год.</vt:lpstr>
      <vt:lpstr>Награды:</vt:lpstr>
      <vt:lpstr>1957 год.</vt:lpstr>
      <vt:lpstr> </vt:lpstr>
      <vt:lpstr>В жизни всегда есть место подвигу.</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Соловьев Николай Семёнович 19 декабря 1919 года рождения. Родился в селе Балахоновка, Самарской губернию. Призван в Армию в 1939 году. Воевал. Ушел на фронт из Ташкента. Воевал в войсках НКВД . Вернулся с фронта в 1947 году. Был награжден 25 сентября 1944 года орденом Отечественной войны 2 степени. Вот его фронтовая характеристика: «Партии Ленина-Сталина, Социалистической Родине предан. Морально устойчив, идеологически выдержан, дисциплинирован. Авторитетом среди личного состава пользуется. За период службы в батальоне проявил себя бдительным командиром. В оперативно-служебной деятельности имеет 30 задержаний, из них- 8 дезертиров и 22 без установленных документов. Будучи на передовой позиции в 451 оп, 64 од, 38 корпуса 10 Армии, с 24 января 1944 года по 17 февраля 1944 года истребил 27 немецких солдат. Вывод: За то, что будучи на передовой позиции уничтожил 27 немецких солдат и проявление бдительности, в результате чего имеет задержанных 8 дезертиров 22 других без установленных документов, представляется к правительственной награде Медалью за «Боевые заслуги»                         Командир 135 стрелкового полка внутренних    10 мая 1944г                                    Войск НКВД СССР подполковник Харченко. После войны вернулся в родную деревню, женился. По профессии шофер. В колхозе после войны была одна машина, полуторка, и первым шофером на селе был Соловьев Николай Семенович. Номер машины ИО-29-16. Затем пересел на самосвал, а с 1957 года работал трактористом в колхозе «Трудовик». Умер 6 февраля 1986 года.</dc:title>
  <dc:creator>Анна Куликова</dc:creator>
  <cp:keywords/>
  <cp:lastModifiedBy>DEEGER</cp:lastModifiedBy>
  <cp:revision>54</cp:revision>
  <dcterms:created xsi:type="dcterms:W3CDTF">2015-04-28T13:53:30Z</dcterms:created>
  <dcterms:modified xsi:type="dcterms:W3CDTF">2015-05-06T17:26:13Z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TC019726479991</vt:lpwstr>
  </property>
</Properties>
</file>