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813"/>
          <a:ext cx="8858312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6"/>
                <a:gridCol w="4429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Имена существительные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 течение </a:t>
                      </a:r>
                      <a:r>
                        <a:rPr lang="ru-RU" sz="3200" b="1" i="1" dirty="0" smtClean="0"/>
                        <a:t>всего года он усердно занимался.</a:t>
                      </a:r>
                    </a:p>
                    <a:p>
                      <a:r>
                        <a:rPr lang="ru-RU" sz="2800" dirty="0" smtClean="0"/>
                        <a:t>(значение времени – как долго? Когда?)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 течении </a:t>
                      </a:r>
                      <a:r>
                        <a:rPr lang="ru-RU" sz="3200" b="1" i="1" dirty="0" smtClean="0"/>
                        <a:t>реки много поворотов.</a:t>
                      </a:r>
                    </a:p>
                    <a:p>
                      <a:r>
                        <a:rPr lang="ru-RU" sz="2800" dirty="0" smtClean="0"/>
                        <a:t>1. Н.ф. – течение реки</a:t>
                      </a:r>
                    </a:p>
                    <a:p>
                      <a:r>
                        <a:rPr lang="ru-RU" sz="2800" dirty="0" smtClean="0"/>
                        <a:t>2. Вопросы: смысловой- где? Падежный – в чем?</a:t>
                      </a:r>
                    </a:p>
                    <a:p>
                      <a:r>
                        <a:rPr lang="ru-RU" sz="2800" dirty="0" smtClean="0"/>
                        <a:t>3. Можно вставить прилагательное ( в </a:t>
                      </a:r>
                      <a:r>
                        <a:rPr lang="ru-RU" sz="2800" b="1" i="1" dirty="0" smtClean="0"/>
                        <a:t>нижнем</a:t>
                      </a:r>
                      <a:r>
                        <a:rPr lang="ru-RU" sz="2800" dirty="0" smtClean="0"/>
                        <a:t> течении реки)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813"/>
          <a:ext cx="8858312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18"/>
                <a:gridCol w="45005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Имена существительные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i="1" dirty="0" smtClean="0"/>
                        <a:t>Ремонтировали дом </a:t>
                      </a:r>
                      <a:r>
                        <a:rPr lang="ru-RU" sz="3600" b="1" i="0" dirty="0" smtClean="0">
                          <a:solidFill>
                            <a:srgbClr val="C00000"/>
                          </a:solidFill>
                        </a:rPr>
                        <a:t>в продолжение</a:t>
                      </a:r>
                      <a:r>
                        <a:rPr lang="ru-RU" sz="3600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3600" b="1" i="1" dirty="0" smtClean="0"/>
                        <a:t>месяца</a:t>
                      </a:r>
                      <a:r>
                        <a:rPr lang="ru-RU" sz="3600" dirty="0" smtClean="0"/>
                        <a:t>.</a:t>
                      </a:r>
                    </a:p>
                    <a:p>
                      <a:r>
                        <a:rPr lang="ru-RU" sz="3600" dirty="0" smtClean="0"/>
                        <a:t>(значение времени – как долго? =</a:t>
                      </a:r>
                      <a:r>
                        <a:rPr lang="ru-RU" sz="3600" baseline="0" dirty="0" smtClean="0"/>
                        <a:t> в течение</a:t>
                      </a:r>
                      <a:r>
                        <a:rPr lang="ru-RU" sz="3600" dirty="0" smtClean="0"/>
                        <a:t>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0" dirty="0" smtClean="0">
                          <a:solidFill>
                            <a:srgbClr val="CC0000"/>
                          </a:solidFill>
                        </a:rPr>
                        <a:t>В продолжении </a:t>
                      </a:r>
                      <a:r>
                        <a:rPr lang="ru-RU" sz="3600" b="1" i="1" dirty="0" smtClean="0"/>
                        <a:t>романа встретились старые герои</a:t>
                      </a:r>
                      <a:r>
                        <a:rPr lang="ru-RU" sz="3600" dirty="0" smtClean="0"/>
                        <a:t>.</a:t>
                      </a:r>
                    </a:p>
                    <a:p>
                      <a:r>
                        <a:rPr lang="ru-RU" sz="2800" dirty="0" smtClean="0"/>
                        <a:t>(где? В чем? – П.п.)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3200" b="1" i="0" dirty="0" smtClean="0">
                          <a:solidFill>
                            <a:srgbClr val="C00000"/>
                          </a:solidFill>
                        </a:rPr>
                        <a:t>В продолжение </a:t>
                      </a:r>
                      <a:r>
                        <a:rPr lang="ru-RU" sz="3200" b="0" i="0" dirty="0" smtClean="0"/>
                        <a:t>(куда? Во что? – В.п.) </a:t>
                      </a:r>
                      <a:r>
                        <a:rPr lang="ru-RU" sz="3200" b="1" i="1" dirty="0" smtClean="0"/>
                        <a:t>введены новые герои.</a:t>
                      </a:r>
                    </a:p>
                    <a:p>
                      <a:endParaRPr lang="ru-RU" sz="32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813"/>
          <a:ext cx="8858312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4714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Имена существительные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 заключение </a:t>
                      </a:r>
                      <a:r>
                        <a:rPr lang="ru-RU" sz="3200" b="1" i="1" dirty="0" smtClean="0"/>
                        <a:t>(под конец) статьи были подведены итоги</a:t>
                      </a:r>
                      <a:r>
                        <a:rPr lang="ru-RU" sz="3200" dirty="0" smtClean="0"/>
                        <a:t>.</a:t>
                      </a:r>
                    </a:p>
                    <a:p>
                      <a:r>
                        <a:rPr lang="ru-RU" sz="3200" dirty="0" smtClean="0"/>
                        <a:t>(в заключение =</a:t>
                      </a:r>
                      <a:r>
                        <a:rPr lang="ru-RU" sz="3200" baseline="0" dirty="0" smtClean="0"/>
                        <a:t> «под конец», «в итоге»</a:t>
                      </a:r>
                      <a:r>
                        <a:rPr lang="ru-RU" sz="3200" dirty="0" smtClean="0"/>
                        <a:t>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Декабристы находились </a:t>
                      </a:r>
                      <a:r>
                        <a:rPr lang="ru-RU" sz="3200" b="1" i="1" dirty="0" smtClean="0">
                          <a:solidFill>
                            <a:srgbClr val="CC0000"/>
                          </a:solidFill>
                        </a:rPr>
                        <a:t>в заключении 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в Петро -</a:t>
                      </a:r>
                      <a:r>
                        <a:rPr lang="ru-RU" sz="3200" b="1" i="1" dirty="0" err="1" smtClean="0">
                          <a:solidFill>
                            <a:schemeClr val="tx1"/>
                          </a:solidFill>
                        </a:rPr>
                        <a:t>павловской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 крепости.</a:t>
                      </a:r>
                    </a:p>
                    <a:p>
                      <a:r>
                        <a:rPr lang="ru-RU" sz="3200" b="0" i="0" dirty="0" smtClean="0">
                          <a:solidFill>
                            <a:schemeClr val="tx1"/>
                          </a:solidFill>
                        </a:rPr>
                        <a:t>(Заключение – осуждение, в длительном заключении)</a:t>
                      </a:r>
                    </a:p>
                    <a:p>
                      <a:endParaRPr lang="ru-RU" sz="32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858312" cy="597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4714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Имена существительные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Вследствие 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засухи река обмелела</a:t>
                      </a:r>
                      <a:r>
                        <a:rPr lang="ru-RU" sz="3200" dirty="0" smtClean="0"/>
                        <a:t>.</a:t>
                      </a:r>
                    </a:p>
                    <a:p>
                      <a:r>
                        <a:rPr lang="ru-RU" sz="3200" dirty="0" smtClean="0"/>
                        <a:t>(=</a:t>
                      </a:r>
                      <a:r>
                        <a:rPr lang="ru-RU" sz="3200" baseline="0" dirty="0" smtClean="0"/>
                        <a:t> «из-за»</a:t>
                      </a:r>
                      <a:r>
                        <a:rPr lang="ru-RU" sz="3200" dirty="0" smtClean="0"/>
                        <a:t>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 следствие 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по делу о хищении вкралась</a:t>
                      </a:r>
                      <a:r>
                        <a:rPr lang="ru-RU" sz="3200" b="1" i="1" baseline="0" dirty="0" smtClean="0">
                          <a:solidFill>
                            <a:schemeClr val="tx1"/>
                          </a:solidFill>
                        </a:rPr>
                        <a:t> ошибка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b="0" i="0" dirty="0" smtClean="0">
                          <a:solidFill>
                            <a:schemeClr val="tx1"/>
                          </a:solidFill>
                        </a:rPr>
                        <a:t>(Н.ф. – следствие. Куда? Во что? – В.п.)</a:t>
                      </a:r>
                    </a:p>
                    <a:p>
                      <a:endParaRPr lang="ru-RU" sz="3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3200" b="1" i="1" dirty="0" smtClean="0">
                          <a:solidFill>
                            <a:srgbClr val="C00000"/>
                          </a:solidFill>
                        </a:rPr>
                        <a:t>В следствии </a:t>
                      </a:r>
                      <a:r>
                        <a:rPr lang="ru-RU" sz="3200" b="0" i="0" dirty="0" smtClean="0">
                          <a:solidFill>
                            <a:schemeClr val="tx1"/>
                          </a:solidFill>
                        </a:rPr>
                        <a:t>(где? В чем? – П.п.) 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по делу обнаружены новые улики.</a:t>
                      </a:r>
                    </a:p>
                    <a:p>
                      <a:endParaRPr lang="ru-RU" sz="32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858312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47149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Имена существительные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1"/>
                          </a:solidFill>
                        </a:rPr>
                        <a:t>Соорудили что-то </a:t>
                      </a:r>
                      <a:r>
                        <a:rPr lang="ru-RU" sz="3600" b="1" i="1" dirty="0" smtClean="0">
                          <a:solidFill>
                            <a:srgbClr val="C00000"/>
                          </a:solidFill>
                        </a:rPr>
                        <a:t>вроде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</a:rPr>
                        <a:t> плота.</a:t>
                      </a:r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3600" dirty="0" smtClean="0"/>
                        <a:t>(=</a:t>
                      </a:r>
                      <a:r>
                        <a:rPr lang="ru-RU" sz="3600" baseline="0" dirty="0" smtClean="0"/>
                        <a:t> наподобие)</a:t>
                      </a:r>
                    </a:p>
                    <a:p>
                      <a:endParaRPr lang="ru-RU" sz="3600" b="1" i="1" baseline="0" dirty="0" smtClean="0"/>
                    </a:p>
                    <a:p>
                      <a:r>
                        <a:rPr lang="ru-RU" sz="3600" b="1" i="1" baseline="0" dirty="0" smtClean="0"/>
                        <a:t>Условились </a:t>
                      </a:r>
                      <a:r>
                        <a:rPr lang="ru-RU" sz="3600" b="1" i="1" baseline="0" dirty="0" smtClean="0">
                          <a:solidFill>
                            <a:srgbClr val="C00000"/>
                          </a:solidFill>
                        </a:rPr>
                        <a:t>насчёт</a:t>
                      </a:r>
                      <a:r>
                        <a:rPr lang="ru-RU" sz="3600" b="1" i="1" baseline="0" dirty="0" smtClean="0"/>
                        <a:t> экскурсии. </a:t>
                      </a:r>
                      <a:r>
                        <a:rPr lang="ru-RU" sz="3600" baseline="0" dirty="0" smtClean="0"/>
                        <a:t>(= об)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1" dirty="0" smtClean="0"/>
                        <a:t>Согласовать </a:t>
                      </a:r>
                      <a:r>
                        <a:rPr lang="ru-RU" sz="3600" b="1" i="1" dirty="0" smtClean="0">
                          <a:solidFill>
                            <a:srgbClr val="C00000"/>
                          </a:solidFill>
                        </a:rPr>
                        <a:t>в роде</a:t>
                      </a:r>
                      <a:r>
                        <a:rPr lang="ru-RU" sz="3600" b="1" i="1" dirty="0" smtClean="0"/>
                        <a:t>, числе и падеже.</a:t>
                      </a:r>
                    </a:p>
                    <a:p>
                      <a:endParaRPr lang="ru-RU" sz="3600" b="1" i="1" dirty="0" smtClean="0"/>
                    </a:p>
                    <a:p>
                      <a:endParaRPr lang="ru-RU" sz="3600" b="1" i="1" dirty="0" smtClean="0"/>
                    </a:p>
                    <a:p>
                      <a:r>
                        <a:rPr lang="ru-RU" sz="3600" b="1" i="1" dirty="0" smtClean="0"/>
                        <a:t>Деньги</a:t>
                      </a:r>
                      <a:r>
                        <a:rPr lang="ru-RU" sz="3600" b="1" i="1" baseline="0" dirty="0" smtClean="0"/>
                        <a:t> поступили </a:t>
                      </a:r>
                      <a:r>
                        <a:rPr lang="ru-RU" sz="3600" b="1" i="1" baseline="0" dirty="0" smtClean="0">
                          <a:solidFill>
                            <a:srgbClr val="C00000"/>
                          </a:solidFill>
                        </a:rPr>
                        <a:t>на счёт</a:t>
                      </a:r>
                      <a:r>
                        <a:rPr lang="ru-RU" sz="3600" b="1" i="1" baseline="0" dirty="0" smtClean="0"/>
                        <a:t> в банке.</a:t>
                      </a:r>
                      <a:endParaRPr lang="ru-RU" sz="3600" b="1" i="1" dirty="0" smtClean="0"/>
                    </a:p>
                    <a:p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Предлоги и существительные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858312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4842"/>
                <a:gridCol w="46434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Предлоги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Деепричастия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rgbClr val="C00000"/>
                          </a:solidFill>
                        </a:rPr>
                        <a:t>Несмотря</a:t>
                      </a:r>
                      <a:r>
                        <a:rPr lang="ru-RU" sz="3600" b="1" i="1" baseline="0" dirty="0" smtClean="0">
                          <a:solidFill>
                            <a:srgbClr val="C00000"/>
                          </a:solidFill>
                        </a:rPr>
                        <a:t> (на):</a:t>
                      </a:r>
                    </a:p>
                    <a:p>
                      <a:r>
                        <a:rPr lang="ru-RU" sz="3600" b="1" i="1" baseline="0" dirty="0" smtClean="0">
                          <a:solidFill>
                            <a:schemeClr val="tx1"/>
                          </a:solidFill>
                        </a:rPr>
                        <a:t>Пошли в поход, несмотря на непогоду.</a:t>
                      </a:r>
                    </a:p>
                    <a:p>
                      <a:r>
                        <a:rPr lang="ru-RU" sz="3200" b="1" i="0" baseline="0" dirty="0" smtClean="0">
                          <a:solidFill>
                            <a:schemeClr val="tx1"/>
                          </a:solidFill>
                        </a:rPr>
                        <a:t>(Можно заменить «вопреки чему-то», имеет значение уступки – «хотя была непогода»)</a:t>
                      </a:r>
                      <a:endParaRPr lang="ru-RU" sz="3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rgbClr val="C00000"/>
                          </a:solidFill>
                        </a:rPr>
                        <a:t>Не смотря:</a:t>
                      </a:r>
                    </a:p>
                    <a:p>
                      <a:r>
                        <a:rPr lang="ru-RU" sz="3600" b="1" i="1" dirty="0" smtClean="0"/>
                        <a:t>Шёл, не смотря себе под ноги.</a:t>
                      </a:r>
                    </a:p>
                    <a:p>
                      <a:r>
                        <a:rPr lang="ru-RU" sz="3200" b="1" i="0" dirty="0" smtClean="0"/>
                        <a:t>(Обозначает добавочное действие к основному глаголу – «шёл</a:t>
                      </a:r>
                      <a:r>
                        <a:rPr lang="ru-RU" sz="3200" b="1" i="0" baseline="0" dirty="0" smtClean="0"/>
                        <a:t> и не смотрел</a:t>
                      </a:r>
                      <a:r>
                        <a:rPr lang="ru-RU" sz="3200" b="1" i="0" dirty="0" smtClean="0"/>
                        <a:t>», =</a:t>
                      </a:r>
                      <a:r>
                        <a:rPr lang="ru-RU" sz="3200" b="1" i="0" baseline="0" dirty="0" smtClean="0"/>
                        <a:t> не глядя, относится к глаголу, как? Что делая?</a:t>
                      </a:r>
                      <a:r>
                        <a:rPr lang="ru-RU" sz="3200" b="1" i="0" dirty="0" smtClean="0"/>
                        <a:t>)</a:t>
                      </a:r>
                    </a:p>
                    <a:p>
                      <a:endParaRPr lang="ru-RU" sz="32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/>
              <a:t>ИМЕТЬ В ВИДУ</a:t>
            </a:r>
            <a:endParaRPr lang="ru-RU" sz="60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327</Words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Предлоги и существительные</vt:lpstr>
      <vt:lpstr>Предлоги и существительные</vt:lpstr>
      <vt:lpstr>Предлоги и существительные</vt:lpstr>
      <vt:lpstr>Предлоги и существительные</vt:lpstr>
      <vt:lpstr>Предлоги и существительные</vt:lpstr>
      <vt:lpstr>Предлоги и существительные</vt:lpstr>
      <vt:lpstr>ЗАПОМНИТЕ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и существительные</dc:title>
  <cp:lastModifiedBy>Учитель №219094520</cp:lastModifiedBy>
  <cp:revision>4</cp:revision>
  <dcterms:modified xsi:type="dcterms:W3CDTF">2015-03-17T09:16:23Z</dcterms:modified>
</cp:coreProperties>
</file>