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9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892190D-E8C6-441F-82FB-74C88E64808C}" type="datetimeFigureOut">
              <a:rPr lang="ru-RU" smtClean="0"/>
              <a:pPr/>
              <a:t>07.05.2015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58D9BC-3C2D-4E4B-A8E0-FF1C3380298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2190D-E8C6-441F-82FB-74C88E64808C}" type="datetimeFigureOut">
              <a:rPr lang="ru-RU" smtClean="0"/>
              <a:pPr/>
              <a:t>07.05.2015</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D9BC-3C2D-4E4B-A8E0-FF1C3380298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43042" y="714356"/>
            <a:ext cx="5957902" cy="1370012"/>
          </a:xfrm>
        </p:spPr>
        <p:txBody>
          <a:bodyPr>
            <a:noAutofit/>
          </a:bodyPr>
          <a:lstStyle/>
          <a:p>
            <a:r>
              <a:rPr lang="ru-RU" sz="2800" b="1" dirty="0" smtClean="0">
                <a:ln w="10541" cmpd="sng">
                  <a:solidFill>
                    <a:schemeClr val="accent1">
                      <a:shade val="88000"/>
                      <a:satMod val="110000"/>
                    </a:schemeClr>
                  </a:solidFill>
                  <a:prstDash val="solid"/>
                </a:ln>
                <a:solidFill>
                  <a:schemeClr val="accent3">
                    <a:lumMod val="50000"/>
                  </a:schemeClr>
                </a:solidFill>
                <a:latin typeface="Georgia" pitchFamily="18" charset="0"/>
              </a:rPr>
              <a:t>Конструктивная деятельность дошкольников</a:t>
            </a:r>
            <a:endParaRPr lang="ru-RU" sz="2800" b="1" dirty="0">
              <a:ln w="10541" cmpd="sng">
                <a:solidFill>
                  <a:schemeClr val="accent1">
                    <a:shade val="88000"/>
                    <a:satMod val="110000"/>
                  </a:schemeClr>
                </a:solidFill>
                <a:prstDash val="solid"/>
              </a:ln>
              <a:solidFill>
                <a:schemeClr val="accent3">
                  <a:lumMod val="50000"/>
                </a:schemeClr>
              </a:solidFill>
              <a:latin typeface="Georgia" pitchFamily="18" charset="0"/>
            </a:endParaRPr>
          </a:p>
        </p:txBody>
      </p:sp>
      <p:sp>
        <p:nvSpPr>
          <p:cNvPr id="3" name="Подзаголовок 2"/>
          <p:cNvSpPr>
            <a:spLocks noGrp="1"/>
          </p:cNvSpPr>
          <p:nvPr>
            <p:ph type="subTitle" idx="1"/>
          </p:nvPr>
        </p:nvSpPr>
        <p:spPr>
          <a:xfrm>
            <a:off x="1500166" y="4857760"/>
            <a:ext cx="6400800" cy="642942"/>
          </a:xfrm>
        </p:spPr>
        <p:txBody>
          <a:bodyPr>
            <a:normAutofit/>
          </a:bodyPr>
          <a:lstStyle/>
          <a:p>
            <a:r>
              <a:rPr lang="ru-RU" sz="2400" b="1" dirty="0" smtClean="0">
                <a:solidFill>
                  <a:schemeClr val="accent3">
                    <a:lumMod val="75000"/>
                  </a:schemeClr>
                </a:solidFill>
                <a:latin typeface="Cambria" pitchFamily="18" charset="0"/>
              </a:rPr>
              <a:t>Выполнила  воспитатель: Захарова О.В </a:t>
            </a:r>
            <a:endParaRPr lang="ru-RU" sz="24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00100" y="785794"/>
            <a:ext cx="7358114"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Cambria" pitchFamily="18" charset="0"/>
                <a:ea typeface="Times New Roman" pitchFamily="18" charset="0"/>
                <a:cs typeface="Arial" pitchFamily="34" charset="0"/>
              </a:rPr>
              <a:t>Основными приемами обучения являются следующие: </a:t>
            </a:r>
          </a:p>
          <a:p>
            <a:pPr marL="0" marR="0" lvl="0" indent="254000" algn="just" defTabSz="914400" rtl="0" eaLnBrk="1" fontAlgn="base" latinLnBrk="0" hangingPunct="1">
              <a:lnSpc>
                <a:spcPct val="100000"/>
              </a:lnSpc>
              <a:spcBef>
                <a:spcPct val="0"/>
              </a:spcBef>
              <a:spcAft>
                <a:spcPct val="0"/>
              </a:spcAft>
              <a:buClrTx/>
              <a:buSzTx/>
              <a:tabLst/>
            </a:pPr>
            <a:endPar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endParaRPr>
          </a:p>
          <a:p>
            <a:pPr marL="0" marR="0" lvl="0" indent="254000" algn="just" defTabSz="914400" rtl="0" eaLnBrk="1" fontAlgn="base" latinLnBrk="0" hangingPunct="1">
              <a:lnSpc>
                <a:spcPct val="100000"/>
              </a:lnSpc>
              <a:spcBef>
                <a:spcPct val="0"/>
              </a:spcBef>
              <a:spcAft>
                <a:spcPct val="0"/>
              </a:spcAft>
              <a:buClrTx/>
              <a:buSzTx/>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1.Показ воспитателем приемов изготовления конструкции или игрушки. Пояснения помогают детям усвоить не только действия, необходимые для выполнения конструкции, но и построение занятия, общий порядок работы. </a:t>
            </a:r>
          </a:p>
          <a:p>
            <a:pPr marL="0" marR="0" lvl="0" indent="254000" algn="just" defTabSz="914400" rtl="0" eaLnBrk="1" fontAlgn="base" latinLnBrk="0" hangingPunct="1">
              <a:lnSpc>
                <a:spcPct val="100000"/>
              </a:lnSpc>
              <a:spcBef>
                <a:spcPct val="0"/>
              </a:spcBef>
              <a:spcAft>
                <a:spcPct val="0"/>
              </a:spcAft>
              <a:buClrTx/>
              <a:buSzTx/>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2. Объяснение задачи с определением условий, которые дети должны выполнить без показа приемов работы. </a:t>
            </a:r>
          </a:p>
          <a:p>
            <a:pPr marL="0" marR="0" lvl="0" indent="254000" algn="just" defTabSz="914400" rtl="0" eaLnBrk="1" fontAlgn="base" latinLnBrk="0" hangingPunct="1">
              <a:lnSpc>
                <a:spcPct val="100000"/>
              </a:lnSpc>
              <a:spcBef>
                <a:spcPct val="0"/>
              </a:spcBef>
              <a:spcAft>
                <a:spcPct val="0"/>
              </a:spcAft>
              <a:buClrTx/>
              <a:buSzTx/>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3. Показ отдельных приемов конструирования или технических приемов работы, которыми дети овладевают для последующего использования их при создании построек, конструкций, поделок. </a:t>
            </a:r>
          </a:p>
          <a:p>
            <a:pPr marL="0" marR="0" lvl="0" indent="254000" algn="just" defTabSz="914400" rtl="0" eaLnBrk="1" fontAlgn="base" latinLnBrk="0" hangingPunct="1">
              <a:lnSpc>
                <a:spcPct val="100000"/>
              </a:lnSpc>
              <a:spcBef>
                <a:spcPct val="0"/>
              </a:spcBef>
              <a:spcAft>
                <a:spcPct val="0"/>
              </a:spcAft>
              <a:buClrTx/>
              <a:buSzTx/>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4. Анализ и оценка процесса работы детей и готовой продукции также являются приемами обучения конструированию, при этом выясняется, какие способы действий они усвоили, какими нужно еще овладеть</a:t>
            </a:r>
            <a:r>
              <a:rPr kumimoji="0" lang="ru-RU" b="1" i="0" u="none" strike="noStrike" cap="none" normalizeH="0" baseline="0" dirty="0" smtClean="0">
                <a:ln>
                  <a:noFill/>
                </a:ln>
                <a:solidFill>
                  <a:srgbClr val="336600"/>
                </a:solidFill>
                <a:effectLst/>
                <a:latin typeface="Arial" pitchFamily="34" charset="0"/>
                <a:ea typeface="Times New Roman" pitchFamily="18" charset="0"/>
                <a:cs typeface="Arial" pitchFamily="34" charset="0"/>
              </a:rPr>
              <a:t>.</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857224" y="357166"/>
            <a:ext cx="7572428"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Cambria" pitchFamily="18" charset="0"/>
                <a:ea typeface="Times New Roman" pitchFamily="18" charset="0"/>
                <a:cs typeface="Arial" pitchFamily="34" charset="0"/>
              </a:rPr>
              <a:t>Задачи в обучении и руководстве конструктивной деятельностью детей</a:t>
            </a:r>
            <a:r>
              <a:rPr kumimoji="0" lang="ru-RU" sz="1600" b="0" i="0" u="none" strike="noStrike" cap="none" normalizeH="0" baseline="0" dirty="0" smtClean="0">
                <a:ln>
                  <a:noFill/>
                </a:ln>
                <a:effectLst/>
                <a:latin typeface="Arial" pitchFamily="34" charset="0"/>
                <a:ea typeface="Times New Roman" pitchFamily="18" charset="0"/>
                <a:cs typeface="Arial" pitchFamily="34" charset="0"/>
              </a:rPr>
              <a:t>. </a:t>
            </a:r>
          </a:p>
          <a:p>
            <a:pPr marL="0" marR="0" lvl="0" indent="254000" algn="just" defTabSz="914400" rtl="0" eaLnBrk="1" fontAlgn="base" latinLnBrk="0" hangingPunct="1">
              <a:lnSpc>
                <a:spcPct val="100000"/>
              </a:lnSpc>
              <a:spcBef>
                <a:spcPct val="0"/>
              </a:spcBef>
              <a:spcAft>
                <a:spcPct val="0"/>
              </a:spcAft>
              <a:buClrTx/>
              <a:buSzTx/>
              <a:buFontTx/>
              <a:buAutoNum type="arabicPeriod"/>
              <a:tabLst/>
            </a:pPr>
            <a:endParaRPr kumimoji="0" lang="ru-RU" sz="1600" b="0" i="0" u="none" strike="noStrike" cap="none" normalizeH="0" baseline="0" dirty="0" smtClean="0">
              <a:ln>
                <a:noFill/>
              </a:ln>
              <a:solidFill>
                <a:srgbClr val="336600"/>
              </a:solidFill>
              <a:effectLst/>
              <a:latin typeface="Arial" pitchFamily="34" charset="0"/>
              <a:ea typeface="Times New Roman" pitchFamily="18" charset="0"/>
              <a:cs typeface="Arial" pitchFamily="34" charset="0"/>
            </a:endParaRPr>
          </a:p>
          <a:p>
            <a:pPr marL="0" marR="0" lvl="0" indent="254000" algn="just" defTabSz="914400" rtl="0" eaLnBrk="1" fontAlgn="base" latinLnBrk="0" hangingPunct="1">
              <a:lnSpc>
                <a:spcPct val="100000"/>
              </a:lnSpc>
              <a:spcBef>
                <a:spcPct val="0"/>
              </a:spcBef>
              <a:spcAft>
                <a:spcPct val="0"/>
              </a:spcAft>
              <a:buClrTx/>
              <a:buSzTx/>
              <a:buFontTx/>
              <a:buAutoNum type="arabicPeriod"/>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Воспитать у детей необходимые умения и навыки конструирования. </a:t>
            </a:r>
            <a:endParaRPr lang="ru-RU" b="1" dirty="0">
              <a:solidFill>
                <a:srgbClr val="336600"/>
              </a:solidFill>
              <a:latin typeface="Cambria" pitchFamily="18" charset="0"/>
              <a:ea typeface="Times New Roman" pitchFamily="18" charset="0"/>
              <a:cs typeface="Arial" pitchFamily="34" charset="0"/>
            </a:endParaRPr>
          </a:p>
          <a:p>
            <a:pPr marL="0" marR="0" lvl="0" indent="254000" algn="just" defTabSz="914400" rtl="0" eaLnBrk="1" fontAlgn="base" latinLnBrk="0" hangingPunct="1">
              <a:lnSpc>
                <a:spcPct val="100000"/>
              </a:lnSpc>
              <a:spcBef>
                <a:spcPct val="0"/>
              </a:spcBef>
              <a:spcAft>
                <a:spcPct val="0"/>
              </a:spcAft>
              <a:buClrTx/>
              <a:buSzTx/>
              <a:buFontTx/>
              <a:buAutoNum type="arabicPeriod"/>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Дать детям знания о предметах, отображаемых в конструктивной деятельности, об их внешнем виде, структуре, об основных частях, их форме, пространственном расположении, относительной величине, о материалах, с которыми они работают. Дети должны уметь группировать предметы по их общим признакам, понимать зависимость между особенностями их формы и теми функциями, которые они выполняют. </a:t>
            </a:r>
          </a:p>
          <a:p>
            <a:pPr marL="0" marR="0" lvl="0" indent="254000" algn="just" defTabSz="914400" rtl="0" eaLnBrk="1" fontAlgn="base" latinLnBrk="0" hangingPunct="1">
              <a:lnSpc>
                <a:spcPct val="100000"/>
              </a:lnSpc>
              <a:spcBef>
                <a:spcPct val="0"/>
              </a:spcBef>
              <a:spcAft>
                <a:spcPct val="0"/>
              </a:spcAft>
              <a:buClrTx/>
              <a:buSzTx/>
              <a:buFontTx/>
              <a:buAutoNum type="arabicPeriod"/>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Научить детей работать целенаправленно, предварительно планировать свою деятельность, что является необходимым условием для успешного выполнения конструктивных задач. </a:t>
            </a:r>
            <a:endParaRPr lang="ru-RU" b="1" dirty="0">
              <a:solidFill>
                <a:srgbClr val="336600"/>
              </a:solidFill>
              <a:latin typeface="Cambria" pitchFamily="18" charset="0"/>
              <a:ea typeface="Times New Roman" pitchFamily="18" charset="0"/>
              <a:cs typeface="Arial" pitchFamily="34" charset="0"/>
            </a:endParaRPr>
          </a:p>
          <a:p>
            <a:pPr marL="0" marR="0" lvl="0" indent="254000" algn="just" defTabSz="914400" rtl="0" eaLnBrk="1" fontAlgn="base" latinLnBrk="0" hangingPunct="1">
              <a:lnSpc>
                <a:spcPct val="100000"/>
              </a:lnSpc>
              <a:spcBef>
                <a:spcPct val="0"/>
              </a:spcBef>
              <a:spcAft>
                <a:spcPct val="0"/>
              </a:spcAft>
              <a:buClrTx/>
              <a:buSzTx/>
              <a:buFontTx/>
              <a:buAutoNum type="arabicPeriod"/>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Воспитывать у детей самостоятельность в работе, творческую инициативу. </a:t>
            </a:r>
          </a:p>
          <a:p>
            <a:pPr marL="0" marR="0" lvl="0" indent="254000" algn="just" defTabSz="914400" rtl="0" eaLnBrk="1" fontAlgn="base" latinLnBrk="0" hangingPunct="1">
              <a:lnSpc>
                <a:spcPct val="100000"/>
              </a:lnSpc>
              <a:spcBef>
                <a:spcPct val="0"/>
              </a:spcBef>
              <a:spcAft>
                <a:spcPct val="0"/>
              </a:spcAft>
              <a:buClrTx/>
              <a:buSzTx/>
              <a:buFontTx/>
              <a:buAutoNum type="arabicPeriod"/>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Воспитывать умение контролировать свою деятельность, направлять ее на более рациональный путь решения задачи, предложенной воспитателем. Не прибегать к механическому подражанию приемам работы товарищей или ранее усвоенному способу, который в данном случае не может быть применен.</a:t>
            </a:r>
            <a:endParaRPr kumimoji="0" lang="ru-RU" sz="4400" b="1"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785786" y="857232"/>
            <a:ext cx="7715304"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6. Необходимо также использовать богатые возможности конструктивной деятельности для воспитания у детей чувства коллективизма в работе. Но практика показывает, что взаимоотношения детей в конструктивной деятельности сами по себе не всегда строятся на правильной основе. Поэтому роль воспитателя приобретает здесь важное значение. Он должен учить своих воспитанников коллективно работать, предварительно вместе обсуждать замысел, четко распределять обязанности в процессе выполнения построек, игрушек, согласовывать свою работу с действиями товарищей. </a:t>
            </a:r>
          </a:p>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7. Конструктивная деятельность требует аккуратного пользования материалами. С самых первых дней обучения необходимо, чтобы дети выполняли соответствующие правила: перед занятием раскладывали материал в удобном порядке, после занятия или окончания игры не разрушали, а разбирали постройки, собирали неиспользованный материал (коробки, кусочки, бумагу, природный материал) и аккуратно, в определенном порядке укладывали его на постоянное место хранения.</a:t>
            </a:r>
            <a:endParaRPr kumimoji="0" lang="ru-RU" sz="4400" b="1"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928662" y="857232"/>
            <a:ext cx="7358114"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Cambria" pitchFamily="18" charset="0"/>
                <a:ea typeface="Times New Roman" pitchFamily="18" charset="0"/>
                <a:cs typeface="Arial" pitchFamily="34" charset="0"/>
              </a:rPr>
              <a:t>Это важно! </a:t>
            </a:r>
          </a:p>
          <a:p>
            <a:pPr marL="0" marR="0" lvl="0" indent="254000"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endParaRPr>
          </a:p>
          <a:p>
            <a:pPr marL="0" marR="0" lvl="0" indent="254000"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Cambria" pitchFamily="18" charset="0"/>
                <a:ea typeface="Times New Roman" pitchFamily="18" charset="0"/>
                <a:cs typeface="Arial" pitchFamily="34" charset="0"/>
              </a:rPr>
              <a:t>Порядок на рабочем месте </a:t>
            </a: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необходимое условие для успешного выполнения любого задания, воспитания у детей навыков организованного труда, эстетических чувств. Любой материал, с которым дети работают, должен привлекать их своим внешним видом. </a:t>
            </a:r>
          </a:p>
          <a:p>
            <a:pPr marL="0" marR="0" lvl="0" indent="254000"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Cambria" pitchFamily="18" charset="0"/>
                <a:ea typeface="Times New Roman" pitchFamily="18" charset="0"/>
                <a:cs typeface="Arial" pitchFamily="34" charset="0"/>
              </a:rPr>
              <a:t>При анализе и оценке работ </a:t>
            </a: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следует обращать внимание детей на эстетические качества сконструированного предмета. Развивать у детей умение оценивать процесс своего труда и работы товарищей с эстетической точки зрения (насколько процесс работы организованный, выполняется в нужной последовательности, без лишних и беспорядочных движений, в хорошем темпе).</a:t>
            </a:r>
            <a:endParaRPr kumimoji="0" lang="ru-RU" sz="4400" b="1"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928662" y="889844"/>
            <a:ext cx="7143800" cy="4031873"/>
          </a:xfrm>
          <a:prstGeom prst="rect">
            <a:avLst/>
          </a:prstGeom>
        </p:spPr>
        <p:txBody>
          <a:bodyPr wrap="square">
            <a:spAutoFit/>
          </a:bodyPr>
          <a:lstStyle/>
          <a:p>
            <a:r>
              <a:rPr lang="ru-RU" sz="2000" b="1" dirty="0">
                <a:latin typeface="Cambria" pitchFamily="18" charset="0"/>
              </a:rPr>
              <a:t>Значение конструктивной деятельности: </a:t>
            </a:r>
            <a:endParaRPr lang="ru-RU" sz="2000" b="1" dirty="0" smtClean="0">
              <a:latin typeface="Cambria" pitchFamily="18" charset="0"/>
            </a:endParaRPr>
          </a:p>
          <a:p>
            <a:endParaRPr lang="ru-RU" sz="2000" b="1" dirty="0">
              <a:solidFill>
                <a:schemeClr val="accent3">
                  <a:lumMod val="50000"/>
                </a:schemeClr>
              </a:solidFill>
              <a:latin typeface="Cambria" pitchFamily="18" charset="0"/>
            </a:endParaRPr>
          </a:p>
          <a:p>
            <a:r>
              <a:rPr lang="ru-RU" b="1" dirty="0" smtClean="0">
                <a:solidFill>
                  <a:schemeClr val="accent3">
                    <a:lumMod val="50000"/>
                  </a:schemeClr>
                </a:solidFill>
                <a:latin typeface="Cambria" pitchFamily="18" charset="0"/>
              </a:rPr>
              <a:t>Способствует </a:t>
            </a:r>
            <a:r>
              <a:rPr lang="ru-RU" b="1" dirty="0">
                <a:solidFill>
                  <a:schemeClr val="accent3">
                    <a:lumMod val="50000"/>
                  </a:schemeClr>
                </a:solidFill>
                <a:latin typeface="Cambria" pitchFamily="18" charset="0"/>
              </a:rPr>
              <a:t>развитию сенсорных и мыслительных способностей детей; развивает планирующую мыслительную деятельность; способствует практическому познанию свойств геометрических тел и пространственных отношений; играет большую роль в воспитании первоначальных навыков работы в коллективе; воспитывает заботливое и внимательное отношение к близким, к товарищам, желание сделать что-то приятное; имеет большое значение для воспитания эстетических чувств: формируются не только технические умения и навыки, но и особое отношение к окружающему миру- дети начинают чувствовать красоту природы</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785918" y="714356"/>
            <a:ext cx="5572132"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pPr>
            <a:endParaRPr lang="ru-RU" sz="2000" dirty="0">
              <a:solidFill>
                <a:srgbClr val="336600"/>
              </a:solidFill>
              <a:latin typeface="Arial" pitchFamily="34" charset="0"/>
              <a:ea typeface="Times New Roman" pitchFamily="18" charset="0"/>
              <a:cs typeface="Arial" pitchFamily="34" charset="0"/>
            </a:endParaRPr>
          </a:p>
          <a:p>
            <a:pPr lvl="0" indent="254000" algn="just" fontAlgn="base">
              <a:spcBef>
                <a:spcPct val="0"/>
              </a:spcBef>
              <a:spcAft>
                <a:spcPct val="0"/>
              </a:spcAft>
            </a:pPr>
            <a:r>
              <a:rPr kumimoji="0" lang="ru-RU" sz="2000"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Такое многостороннее значение в воспитании детей конструктивная деятельность приобретает при условиях: </a:t>
            </a:r>
          </a:p>
          <a:p>
            <a:pPr lvl="0" indent="254000" algn="just" fontAlgn="base">
              <a:spcBef>
                <a:spcPct val="0"/>
              </a:spcBef>
              <a:spcAft>
                <a:spcPct val="0"/>
              </a:spcAft>
            </a:pPr>
            <a:endPar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endParaRPr>
          </a:p>
          <a:p>
            <a:pPr lvl="0" indent="254000" algn="just" fontAlgn="base">
              <a:spcBef>
                <a:spcPct val="0"/>
              </a:spcBef>
              <a:spcAft>
                <a:spcPct val="0"/>
              </a:spcAft>
              <a:buFont typeface="Wingdings" pitchFamily="2" charset="2"/>
              <a:buChar char="Ø"/>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Осуществления систематического обучения;     </a:t>
            </a:r>
          </a:p>
          <a:p>
            <a:pPr lvl="0" indent="254000" algn="just" fontAlgn="base">
              <a:spcBef>
                <a:spcPct val="0"/>
              </a:spcBef>
              <a:spcAft>
                <a:spcPct val="0"/>
              </a:spcAft>
            </a:pPr>
            <a:endParaRPr lang="ru-RU" b="1" dirty="0">
              <a:solidFill>
                <a:srgbClr val="336600"/>
              </a:solidFill>
              <a:latin typeface="Cambria" pitchFamily="18" charset="0"/>
              <a:ea typeface="Times New Roman" pitchFamily="18" charset="0"/>
              <a:cs typeface="Arial" pitchFamily="34" charset="0"/>
            </a:endParaRPr>
          </a:p>
          <a:p>
            <a:pPr lvl="0" indent="254000" algn="just" fontAlgn="base">
              <a:spcBef>
                <a:spcPct val="0"/>
              </a:spcBef>
              <a:spcAft>
                <a:spcPct val="0"/>
              </a:spcAft>
              <a:buFont typeface="Wingdings" pitchFamily="2" charset="2"/>
              <a:buChar char="Ø"/>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Использование разнообразных методов и приёмов</a:t>
            </a:r>
            <a:endParaRPr kumimoji="0" lang="ru-RU" b="1"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795574" y="1938326"/>
            <a:ext cx="5643602" cy="307777"/>
          </a:xfrm>
          <a:prstGeom prst="rect">
            <a:avLst/>
          </a:prstGeom>
          <a:noFill/>
        </p:spPr>
        <p:txBody>
          <a:bodyPr wrap="square" rtlCol="0">
            <a:spAutoFit/>
          </a:bodyPr>
          <a:lstStyle/>
          <a:p>
            <a:endParaRPr lang="ru-RU" sz="1400" dirty="0"/>
          </a:p>
        </p:txBody>
      </p:sp>
      <p:sp>
        <p:nvSpPr>
          <p:cNvPr id="2050" name="Rectangle 2"/>
          <p:cNvSpPr>
            <a:spLocks noChangeArrowheads="1"/>
          </p:cNvSpPr>
          <p:nvPr/>
        </p:nvSpPr>
        <p:spPr bwMode="auto">
          <a:xfrm>
            <a:off x="1000100" y="785794"/>
            <a:ext cx="7286676"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Конструктивная деятельность. </a:t>
            </a:r>
          </a:p>
          <a:p>
            <a:pPr marL="0" marR="0" lvl="0" indent="254000" algn="ctr" defTabSz="914400" rtl="0" eaLnBrk="1" fontAlgn="base" latinLnBrk="0" hangingPunct="1">
              <a:lnSpc>
                <a:spcPct val="100000"/>
              </a:lnSpc>
              <a:spcBef>
                <a:spcPct val="0"/>
              </a:spcBef>
              <a:spcAft>
                <a:spcPct val="0"/>
              </a:spcAft>
              <a:buClrTx/>
              <a:buSzTx/>
              <a:buFontTx/>
              <a:buNone/>
              <a:tabLst/>
            </a:pPr>
            <a:endParaRPr lang="ru-RU" sz="2000" b="1" dirty="0">
              <a:solidFill>
                <a:srgbClr val="336600"/>
              </a:solidFill>
              <a:latin typeface="Cambria" pitchFamily="18" charset="0"/>
              <a:ea typeface="Times New Roman" pitchFamily="18" charset="0"/>
              <a:cs typeface="Arial" pitchFamily="34" charset="0"/>
            </a:endParaRPr>
          </a:p>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Термин «</a:t>
            </a:r>
            <a:r>
              <a:rPr kumimoji="0" lang="ru-RU" b="1" i="1"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конструирование</a:t>
            </a: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(от латинского слова </a:t>
            </a:r>
            <a:r>
              <a:rPr kumimoji="0" lang="ru-RU" b="1" i="0" u="none" strike="noStrike" cap="none" normalizeH="0" baseline="0" dirty="0" err="1" smtClean="0">
                <a:ln>
                  <a:noFill/>
                </a:ln>
                <a:solidFill>
                  <a:srgbClr val="336600"/>
                </a:solidFill>
                <a:effectLst/>
                <a:latin typeface="Cambria" pitchFamily="18" charset="0"/>
                <a:ea typeface="Times New Roman" pitchFamily="18" charset="0"/>
                <a:cs typeface="Arial" pitchFamily="34" charset="0"/>
              </a:rPr>
              <a:t>соnstruerе</a:t>
            </a: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означает приведение в определенное взаимоположение различных предметов, частей, элементов. Под детским конструированием принято понимать разнообразные постройки из строительного материала, изготовление поделок и игрушек из бумаги, картона, дерева и других материалов. По своему характеру оно более всего сходно с изобразительной деятельностью и игрой - в нем также отражается окружающая действительность. Постройки и поделки детей служат для практического использования (постройки — для игры, поделки — для украшения елки, для подарка маме и т.д.), поэтому должны соответствовать своему назначению. </a:t>
            </a:r>
            <a:r>
              <a:rPr kumimoji="0" lang="ru-RU" sz="2000" b="1" i="0" u="none" strike="noStrike" cap="none" normalizeH="0" baseline="0" dirty="0" smtClean="0">
                <a:ln>
                  <a:noFill/>
                </a:ln>
                <a:effectLst/>
                <a:latin typeface="Cambria" pitchFamily="18" charset="0"/>
                <a:ea typeface="Times New Roman" pitchFamily="18" charset="0"/>
                <a:cs typeface="Arial" pitchFamily="34" charset="0"/>
              </a:rPr>
              <a:t>Конструктивная деятельность </a:t>
            </a: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это практическая деятельность, направленная на получение определенного, заранее задуманного реального продукта, соответствующего его функциональному назначению</a:t>
            </a:r>
            <a:r>
              <a:rPr kumimoji="0" lang="ru-RU" sz="1000" b="0" i="0" u="none" strike="noStrike" cap="none" normalizeH="0" baseline="0" dirty="0" smtClean="0">
                <a:ln>
                  <a:noFill/>
                </a:ln>
                <a:solidFill>
                  <a:srgbClr val="336600"/>
                </a:solidFill>
                <a:effectLst/>
                <a:latin typeface="Arial" pitchFamily="34" charset="0"/>
                <a:ea typeface="Times New Roman" pitchFamily="18" charset="0"/>
                <a:cs typeface="Arial" pitchFamily="34" charset="0"/>
              </a:rPr>
              <a:t>.</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214414" y="642918"/>
            <a:ext cx="642938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Конструирование является довольно сложным видом деятельности для детей. </a:t>
            </a:r>
          </a:p>
          <a:p>
            <a:pPr marL="0" marR="0" lvl="0" indent="254000" algn="ctr" defTabSz="914400" rtl="0" eaLnBrk="1" fontAlgn="base" latinLnBrk="0" hangingPunct="1">
              <a:lnSpc>
                <a:spcPct val="100000"/>
              </a:lnSpc>
              <a:spcBef>
                <a:spcPct val="0"/>
              </a:spcBef>
              <a:spcAft>
                <a:spcPct val="0"/>
              </a:spcAft>
              <a:buClrTx/>
              <a:buSzTx/>
              <a:buFontTx/>
              <a:buNone/>
              <a:tabLst/>
            </a:pPr>
            <a:endParaRPr lang="ru-RU" b="1" dirty="0" smtClean="0">
              <a:solidFill>
                <a:srgbClr val="336600"/>
              </a:solidFill>
              <a:latin typeface="Cambria" pitchFamily="18" charset="0"/>
              <a:ea typeface="Times New Roman" pitchFamily="18" charset="0"/>
              <a:cs typeface="Arial" pitchFamily="34" charset="0"/>
            </a:endParaRPr>
          </a:p>
          <a:p>
            <a:pPr marL="0" marR="0" lvl="0" indent="254000" algn="ctr" defTabSz="914400" rtl="0" eaLnBrk="1" fontAlgn="base" latinLnBrk="0" hangingPunct="1">
              <a:lnSpc>
                <a:spcPct val="100000"/>
              </a:lnSpc>
              <a:spcBef>
                <a:spcPct val="0"/>
              </a:spcBef>
              <a:spcAft>
                <a:spcPct val="0"/>
              </a:spcAft>
              <a:buClrTx/>
              <a:buSzTx/>
              <a:buFontTx/>
              <a:buNone/>
              <a:tabLst/>
            </a:pPr>
            <a:r>
              <a:rPr lang="ru-RU" b="1" dirty="0" smtClean="0">
                <a:solidFill>
                  <a:srgbClr val="336600"/>
                </a:solidFill>
                <a:latin typeface="Cambria" pitchFamily="18" charset="0"/>
                <a:ea typeface="Times New Roman" pitchFamily="18" charset="0"/>
                <a:cs typeface="Arial" pitchFamily="34" charset="0"/>
              </a:rPr>
              <a:t>В ней мы находим связь </a:t>
            </a: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с художественной, конструктивно-технической деятельностью взрослых. </a:t>
            </a:r>
          </a:p>
          <a:p>
            <a:pPr marL="0" marR="0" lvl="0" indent="25400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endParaRPr>
          </a:p>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А. С. Макаренко подчеркивал, что игры ребенка с игрушками-материалами, из которых он конструирует, «ближе всего стоят к нормальной человеческой деятельности: из материалов человек создает ценности и культуру».</a:t>
            </a:r>
            <a:endParaRPr kumimoji="0" lang="ru-RU" sz="4400" b="1" i="0" u="none" strike="noStrike" cap="none" normalizeH="0" baseline="0" dirty="0" smtClean="0">
              <a:ln>
                <a:noFill/>
              </a:ln>
              <a:solidFill>
                <a:schemeClr val="tx1"/>
              </a:solidFill>
              <a:effectLst/>
              <a:latin typeface="Cambria" pitchFamily="18" charset="0"/>
              <a:cs typeface="Arial" pitchFamily="34" charset="0"/>
            </a:endParaRPr>
          </a:p>
        </p:txBody>
      </p:sp>
      <p:pic>
        <p:nvPicPr>
          <p:cNvPr id="2051" name="Picture 3" descr="C:\Users\WWW\Desktop\Новая папка\2015-04-03 10.03.49.jpg"/>
          <p:cNvPicPr>
            <a:picLocks noChangeAspect="1" noChangeArrowheads="1"/>
          </p:cNvPicPr>
          <p:nvPr/>
        </p:nvPicPr>
        <p:blipFill>
          <a:blip r:embed="rId3" cstate="print"/>
          <a:srcRect/>
          <a:stretch>
            <a:fillRect/>
          </a:stretch>
        </p:blipFill>
        <p:spPr bwMode="auto">
          <a:xfrm>
            <a:off x="2857487" y="3500438"/>
            <a:ext cx="3905247" cy="29289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571604" y="714356"/>
            <a:ext cx="571504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Виды конструирования в детском саду :</a:t>
            </a:r>
          </a:p>
          <a:p>
            <a:pPr marL="0" marR="0" lvl="0" indent="254000" algn="just" defTabSz="914400" rtl="0" eaLnBrk="1" fontAlgn="base" latinLnBrk="0" hangingPunct="1">
              <a:lnSpc>
                <a:spcPct val="100000"/>
              </a:lnSpc>
              <a:spcBef>
                <a:spcPct val="0"/>
              </a:spcBef>
              <a:spcAft>
                <a:spcPct val="0"/>
              </a:spcAft>
              <a:buClrTx/>
              <a:buSzTx/>
              <a:buFontTx/>
              <a:buNone/>
              <a:tabLst/>
            </a:pPr>
            <a:endParaRPr lang="ru-RU" b="1" dirty="0">
              <a:solidFill>
                <a:srgbClr val="336600"/>
              </a:solidFill>
              <a:latin typeface="Cambria" pitchFamily="18" charset="0"/>
              <a:ea typeface="Times New Roman" pitchFamily="18" charset="0"/>
              <a:cs typeface="Arial" pitchFamily="34" charset="0"/>
            </a:endParaRPr>
          </a:p>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В зависимости от того, из какого материала дети создают свои постройки и конструкции, различают: </a:t>
            </a:r>
          </a:p>
          <a:p>
            <a:pPr marL="0" marR="0" lvl="0" indent="25400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600"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конструирование из строительных материалов; </a:t>
            </a:r>
          </a:p>
          <a:p>
            <a:pPr marL="0" marR="0" lvl="0" indent="25400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600"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конструирование из бумаги, картона, коробок, катушек и других материалов; </a:t>
            </a:r>
          </a:p>
          <a:p>
            <a:pPr marL="0" marR="0" lvl="0" indent="25400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ru-RU" sz="1600"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 конструирование из природного материала. </a:t>
            </a:r>
            <a:endParaRPr lang="ru-RU" sz="1600" b="1" dirty="0">
              <a:solidFill>
                <a:srgbClr val="336600"/>
              </a:solidFill>
              <a:latin typeface="Cambria" pitchFamily="18" charset="0"/>
              <a:ea typeface="Times New Roman" pitchFamily="18" charset="0"/>
              <a:cs typeface="Arial" pitchFamily="34" charset="0"/>
            </a:endParaRPr>
          </a:p>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Конструирование из игровых строительных материалов является наиболее доступным и легким видом конструирования для дошкольников.</a:t>
            </a:r>
            <a:endParaRPr kumimoji="0" lang="ru-RU" sz="4000" b="1" i="0" u="none" strike="noStrike" cap="none" normalizeH="0" baseline="0" dirty="0" smtClean="0">
              <a:ln>
                <a:noFill/>
              </a:ln>
              <a:solidFill>
                <a:schemeClr val="tx1"/>
              </a:solidFill>
              <a:effectLst/>
              <a:latin typeface="Cambria" pitchFamily="18" charset="0"/>
              <a:cs typeface="Arial" pitchFamily="34" charset="0"/>
            </a:endParaRPr>
          </a:p>
        </p:txBody>
      </p:sp>
      <p:pic>
        <p:nvPicPr>
          <p:cNvPr id="12290" name="Picture 2" descr="г. Шумерля Чувашской Республики &quot; 2011 11 22 Строим новый высокий дом"/>
          <p:cNvPicPr>
            <a:picLocks noChangeAspect="1" noChangeArrowheads="1"/>
          </p:cNvPicPr>
          <p:nvPr/>
        </p:nvPicPr>
        <p:blipFill>
          <a:blip r:embed="rId3"/>
          <a:srcRect/>
          <a:stretch>
            <a:fillRect/>
          </a:stretch>
        </p:blipFill>
        <p:spPr bwMode="auto">
          <a:xfrm>
            <a:off x="3000364" y="4000504"/>
            <a:ext cx="2952771" cy="22145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291" name="Picture 3" descr="C:\Users\WWW\Desktop\Новая папка\2015-04-03 10.15.16.jpg"/>
          <p:cNvPicPr>
            <a:picLocks noChangeAspect="1" noChangeArrowheads="1"/>
          </p:cNvPicPr>
          <p:nvPr/>
        </p:nvPicPr>
        <p:blipFill>
          <a:blip r:embed="rId4" cstate="print"/>
          <a:srcRect/>
          <a:stretch>
            <a:fillRect/>
          </a:stretch>
        </p:blipFill>
        <p:spPr bwMode="auto">
          <a:xfrm>
            <a:off x="285720" y="4125520"/>
            <a:ext cx="2976551" cy="22324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292" name="Picture 4" descr="C:\Users\WWW\Desktop\Новая папка\2015-04-03 10.01.53.jpg"/>
          <p:cNvPicPr>
            <a:picLocks noChangeAspect="1" noChangeArrowheads="1"/>
          </p:cNvPicPr>
          <p:nvPr/>
        </p:nvPicPr>
        <p:blipFill>
          <a:blip r:embed="rId5" cstate="print"/>
          <a:srcRect/>
          <a:stretch>
            <a:fillRect/>
          </a:stretch>
        </p:blipFill>
        <p:spPr bwMode="auto">
          <a:xfrm>
            <a:off x="5857884" y="3625454"/>
            <a:ext cx="2928958" cy="2196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214414" y="857232"/>
            <a:ext cx="678661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Cambria" pitchFamily="18" charset="0"/>
                <a:ea typeface="Times New Roman" pitchFamily="18" charset="0"/>
                <a:cs typeface="Arial" pitchFamily="34" charset="0"/>
              </a:rPr>
              <a:t>Конструирование из строительных материалов. </a:t>
            </a:r>
          </a:p>
          <a:p>
            <a:pPr marL="0" marR="0" lvl="0" indent="254000" algn="just" defTabSz="914400" rtl="0" eaLnBrk="1" fontAlgn="base" latinLnBrk="0" hangingPunct="1">
              <a:lnSpc>
                <a:spcPct val="100000"/>
              </a:lnSpc>
              <a:spcBef>
                <a:spcPct val="0"/>
              </a:spcBef>
              <a:spcAft>
                <a:spcPct val="0"/>
              </a:spcAft>
              <a:buClrTx/>
              <a:buSzTx/>
              <a:buFontTx/>
              <a:buNone/>
              <a:tabLst/>
            </a:pPr>
            <a:endParaRPr lang="ru-RU" sz="2000" b="1" dirty="0">
              <a:solidFill>
                <a:srgbClr val="336600"/>
              </a:solidFill>
              <a:latin typeface="Cambria" pitchFamily="18" charset="0"/>
              <a:ea typeface="Times New Roman" pitchFamily="18" charset="0"/>
              <a:cs typeface="Arial" pitchFamily="34" charset="0"/>
            </a:endParaRPr>
          </a:p>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Как правило, в строительных наборах отдельные элементы крепят путем наложения друг на друга, приставления одного к другому. Кроме строительных наборов, рекомендуются «Конструкторы», имеющие более прочные способы соединения. Чаще всего используются деревянные с наиболее простыми способами крепления. Применяются и металлические, у которых крепления более сложные - с помощью винтов, гаек, шипов и т. д.</a:t>
            </a:r>
            <a:endParaRPr kumimoji="0" lang="ru-RU" sz="4400" b="1" i="0" u="none" strike="noStrike" cap="none" normalizeH="0" baseline="0" dirty="0" smtClean="0">
              <a:ln>
                <a:noFill/>
              </a:ln>
              <a:solidFill>
                <a:schemeClr val="tx1"/>
              </a:solidFill>
              <a:effectLst/>
              <a:latin typeface="Cambria" pitchFamily="18" charset="0"/>
              <a:cs typeface="Arial" pitchFamily="34" charset="0"/>
            </a:endParaRPr>
          </a:p>
        </p:txBody>
      </p:sp>
      <p:pic>
        <p:nvPicPr>
          <p:cNvPr id="1027" name="Picture 3" descr="C:\Users\WWW\Desktop\2015-04-03 09.51.06.jpg"/>
          <p:cNvPicPr>
            <a:picLocks noChangeAspect="1" noChangeArrowheads="1"/>
          </p:cNvPicPr>
          <p:nvPr/>
        </p:nvPicPr>
        <p:blipFill>
          <a:blip r:embed="rId3" cstate="print"/>
          <a:srcRect/>
          <a:stretch>
            <a:fillRect/>
          </a:stretch>
        </p:blipFill>
        <p:spPr bwMode="auto">
          <a:xfrm>
            <a:off x="2643174" y="3714752"/>
            <a:ext cx="4143404" cy="285917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214414" y="428605"/>
            <a:ext cx="6500858"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effectLst/>
                <a:latin typeface="Cambria" pitchFamily="18" charset="0"/>
                <a:ea typeface="Times New Roman" pitchFamily="18" charset="0"/>
                <a:cs typeface="Arial" pitchFamily="34" charset="0"/>
              </a:rPr>
              <a:t>Конструирование из бумаги, картона, коробок, катушек и других материалов. </a:t>
            </a:r>
          </a:p>
          <a:p>
            <a:pPr marL="0" marR="0" lvl="0" indent="254000" algn="ctr" defTabSz="914400" rtl="0" eaLnBrk="1" fontAlgn="base" latinLnBrk="0" hangingPunct="1">
              <a:lnSpc>
                <a:spcPct val="100000"/>
              </a:lnSpc>
              <a:spcBef>
                <a:spcPct val="0"/>
              </a:spcBef>
              <a:spcAft>
                <a:spcPct val="0"/>
              </a:spcAft>
              <a:buClrTx/>
              <a:buSzTx/>
              <a:buFontTx/>
              <a:buNone/>
              <a:tabLst/>
            </a:pPr>
            <a:endParaRPr lang="ru-RU" sz="2400" b="1" dirty="0">
              <a:solidFill>
                <a:srgbClr val="336600"/>
              </a:solidFill>
              <a:latin typeface="Cambria" pitchFamily="18" charset="0"/>
              <a:ea typeface="Times New Roman" pitchFamily="18" charset="0"/>
              <a:cs typeface="Arial" pitchFamily="34" charset="0"/>
            </a:endParaRPr>
          </a:p>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Конструирование из бумаги, картона, коробок, катушек и других материалов является более сложным видом конструирования в детском саду. Впервые дети знакомятся с ним в средней группе. Бумага, картон даются в форме квадратов, прямоугольников, кругов и т. д. Прежде чем сделать игрушку, нужно заготовить выкройку, разложить и наклеить на ней детали, украшения, сделать нужные надрезы и только затем сложить и склеить игрушку. Весь этот процесс требует умения измерять, пользоваться ножницами. Все это значительно сложнее, чем конструирование построек путем составления их из отдельных готовых форм. Коробки из-под духов, пудры, спичек, кусочки проволоки в цветной обмотке, пенопласта, поролона, пробки и т. д. фактически представляют собой полуфабрикат. Соединяя с помощью клея или проволоки коробки, катушки между собой, дополняя их разнообразными деталями другого материала, дети получают интересные игрушки - мебель, транспорт и другие изделия.</a:t>
            </a:r>
            <a:endParaRPr kumimoji="0" lang="ru-RU" sz="4000" b="1"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7652" name="Picture 4" descr="Конструирование из коробок под обуви"/>
          <p:cNvPicPr>
            <a:picLocks noChangeAspect="1" noChangeArrowheads="1"/>
          </p:cNvPicPr>
          <p:nvPr/>
        </p:nvPicPr>
        <p:blipFill>
          <a:blip r:embed="rId3"/>
          <a:srcRect/>
          <a:stretch>
            <a:fillRect/>
          </a:stretch>
        </p:blipFill>
        <p:spPr bwMode="auto">
          <a:xfrm>
            <a:off x="1000100" y="714356"/>
            <a:ext cx="3357586" cy="25181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654" name="Picture 6" descr="https://im3-tub-ru.yandex.net/i?id=eb749aa30f6f266ab9057c096b040144&amp;n=21"/>
          <p:cNvPicPr>
            <a:picLocks noChangeAspect="1" noChangeArrowheads="1"/>
          </p:cNvPicPr>
          <p:nvPr/>
        </p:nvPicPr>
        <p:blipFill>
          <a:blip r:embed="rId4"/>
          <a:srcRect/>
          <a:stretch>
            <a:fillRect/>
          </a:stretch>
        </p:blipFill>
        <p:spPr bwMode="auto">
          <a:xfrm>
            <a:off x="4786314" y="428604"/>
            <a:ext cx="3381412" cy="2536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656" name="Picture 8" descr="Конструирование из бумаги поделки"/>
          <p:cNvPicPr>
            <a:picLocks noChangeAspect="1" noChangeArrowheads="1"/>
          </p:cNvPicPr>
          <p:nvPr/>
        </p:nvPicPr>
        <p:blipFill>
          <a:blip r:embed="rId5"/>
          <a:srcRect/>
          <a:stretch>
            <a:fillRect/>
          </a:stretch>
        </p:blipFill>
        <p:spPr bwMode="auto">
          <a:xfrm>
            <a:off x="857224" y="3643314"/>
            <a:ext cx="3686049" cy="24050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657" name="Picture 9" descr="C:\Users\WWW\Desktop\Новая папка\2015-04-03 10.20.47.jpg"/>
          <p:cNvPicPr>
            <a:picLocks noChangeAspect="1" noChangeArrowheads="1"/>
          </p:cNvPicPr>
          <p:nvPr/>
        </p:nvPicPr>
        <p:blipFill>
          <a:blip r:embed="rId6" cstate="print"/>
          <a:srcRect/>
          <a:stretch>
            <a:fillRect/>
          </a:stretch>
        </p:blipFill>
        <p:spPr bwMode="auto">
          <a:xfrm>
            <a:off x="5000628" y="3357562"/>
            <a:ext cx="3262335" cy="24467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714744" y="285729"/>
            <a:ext cx="500066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effectLst/>
                <a:latin typeface="Cambria" pitchFamily="18" charset="0"/>
                <a:ea typeface="Times New Roman" pitchFamily="18" charset="0"/>
                <a:cs typeface="Arial" pitchFamily="34" charset="0"/>
              </a:rPr>
              <a:t>Конструирование из природного материала. </a:t>
            </a:r>
          </a:p>
          <a:p>
            <a:pPr marL="0" marR="0" lvl="0" indent="25400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endParaRPr>
          </a:p>
          <a:p>
            <a:pPr marL="0" marR="0" lvl="0" indent="25400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Природный материал в качестве строительного можно использовать для игр детей, начиная со второй младшей группы. Это прежде всего песок, снег, вода. Из сырого песка дети строят дорогу, домик, садик, горку, мосты, с помощью форм (песочниц) - пирожки и др. В более старшем возрасте дети замораживают подкрашенную воду, приготавливая цветные льдинки, которыми украшают участок. Из снега делают горку, домик, снеговика, фигурки зверей. Используя в своих играх природный материал, дети знакомятся с его свойствами, учатся заполнять свободное время интересной деятельностью. Они узнают, что песок сыпучий, но из сырого песка можно лепить, воду можно наливать в разную посуду, и на холоде она замерзает и т. д. Начиная со средней группы, дети делают игрушки из природного материала: веток, коры, листьев, каштанов, шишек сосны, ели, ореховой скорлупы, соломы, желудей, семян клена и т. д.</a:t>
            </a:r>
            <a:endParaRPr kumimoji="0" lang="ru-RU" sz="1600" b="1" i="0" u="none" strike="noStrike" cap="none" normalizeH="0" baseline="0" dirty="0" smtClean="0">
              <a:ln>
                <a:noFill/>
              </a:ln>
              <a:solidFill>
                <a:schemeClr val="tx1"/>
              </a:solidFill>
              <a:effectLst/>
              <a:latin typeface="Cambria" pitchFamily="18" charset="0"/>
              <a:cs typeface="Arial" pitchFamily="34" charset="0"/>
            </a:endParaRPr>
          </a:p>
        </p:txBody>
      </p:sp>
      <p:pic>
        <p:nvPicPr>
          <p:cNvPr id="10242" name="Picture 2" descr="Поделка из природного материала Страна Мастеров"/>
          <p:cNvPicPr>
            <a:picLocks noChangeAspect="1" noChangeArrowheads="1"/>
          </p:cNvPicPr>
          <p:nvPr/>
        </p:nvPicPr>
        <p:blipFill>
          <a:blip r:embed="rId3"/>
          <a:srcRect/>
          <a:stretch>
            <a:fillRect/>
          </a:stretch>
        </p:blipFill>
        <p:spPr bwMode="auto">
          <a:xfrm>
            <a:off x="785786" y="357166"/>
            <a:ext cx="2500330" cy="33337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44" name="Picture 4" descr="Страна востока 4 буквы"/>
          <p:cNvPicPr>
            <a:picLocks noChangeAspect="1" noChangeArrowheads="1"/>
          </p:cNvPicPr>
          <p:nvPr/>
        </p:nvPicPr>
        <p:blipFill>
          <a:blip r:embed="rId4"/>
          <a:srcRect/>
          <a:stretch>
            <a:fillRect/>
          </a:stretch>
        </p:blipFill>
        <p:spPr bwMode="auto">
          <a:xfrm>
            <a:off x="642910" y="3929066"/>
            <a:ext cx="2765350" cy="2071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571604" y="571480"/>
            <a:ext cx="6215106" cy="5643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Cambria" pitchFamily="18" charset="0"/>
                <a:ea typeface="Times New Roman" pitchFamily="18" charset="0"/>
                <a:cs typeface="Arial" pitchFamily="34" charset="0"/>
              </a:rPr>
              <a:t>Особенности поделок и их значение в жизни ребёнка. </a:t>
            </a:r>
          </a:p>
          <a:p>
            <a:pPr marL="0" marR="0" lvl="0" indent="254000" algn="ctr" defTabSz="914400" rtl="0" eaLnBrk="1" fontAlgn="base" latinLnBrk="0" hangingPunct="1">
              <a:lnSpc>
                <a:spcPct val="100000"/>
              </a:lnSpc>
              <a:spcBef>
                <a:spcPct val="0"/>
              </a:spcBef>
              <a:spcAft>
                <a:spcPct val="0"/>
              </a:spcAft>
              <a:buClrTx/>
              <a:buSzTx/>
              <a:buFontTx/>
              <a:buNone/>
              <a:tabLst/>
            </a:pPr>
            <a:endParaRPr lang="ru-RU" sz="2000" b="1" dirty="0">
              <a:solidFill>
                <a:srgbClr val="336600"/>
              </a:solidFill>
              <a:latin typeface="Cambria" pitchFamily="18" charset="0"/>
              <a:ea typeface="Times New Roman" pitchFamily="18" charset="0"/>
              <a:cs typeface="Arial" pitchFamily="34" charset="0"/>
            </a:endParaRPr>
          </a:p>
          <a:p>
            <a:pPr marL="0" marR="0" lvl="0" indent="25400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336600"/>
                </a:solidFill>
                <a:effectLst/>
                <a:latin typeface="Cambria" pitchFamily="18" charset="0"/>
                <a:ea typeface="Times New Roman" pitchFamily="18" charset="0"/>
                <a:cs typeface="Arial" pitchFamily="34" charset="0"/>
              </a:rPr>
              <a:t>Особенности поделок из этого материала в том, что используется его естественная форма. Качество и выразительность достигается умением подметить в природном материале сходство с предметами действительности, усилить это сходство и выразительность дополнительной обработкой с помощью инструментов. Особенно большое значение эта деятельность имеет для развития фантазии у ребенка. Перечень различных видов конструирования в детском саду показывает, что каждый из них имеет свои особенности. Однако основы деятельности едины: в каждой ребенок отражает предметы окружающего мира, создает материальный продукт, результат деятельности предназначается в основном для практического применения.</a:t>
            </a:r>
            <a:endParaRPr kumimoji="0" lang="ru-RU" sz="4400" b="1" i="0" u="none" strike="noStrike" cap="none" normalizeH="0" baseline="0" dirty="0" smtClean="0">
              <a:ln>
                <a:noFill/>
              </a:ln>
              <a:solidFill>
                <a:schemeClr val="tx1"/>
              </a:solidFill>
              <a:effectLst/>
              <a:latin typeface="Cambria" pitchFamily="18"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1381</Words>
  <Application>Microsoft Office PowerPoint</Application>
  <PresentationFormat>Экран (4:3)</PresentationFormat>
  <Paragraphs>57</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Конструктивная деятельность дошкольников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Конструктивная деятельность дошкольников</dc:title>
  <dc:creator>WWW</dc:creator>
  <cp:lastModifiedBy>WWW</cp:lastModifiedBy>
  <cp:revision>24</cp:revision>
  <dcterms:created xsi:type="dcterms:W3CDTF">2015-02-06T02:56:49Z</dcterms:created>
  <dcterms:modified xsi:type="dcterms:W3CDTF">2015-05-07T01:58:38Z</dcterms:modified>
</cp:coreProperties>
</file>