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4" r:id="rId1"/>
  </p:sldMasterIdLst>
  <p:sldIdLst>
    <p:sldId id="263" r:id="rId2"/>
    <p:sldId id="256" r:id="rId3"/>
    <p:sldId id="257" r:id="rId4"/>
    <p:sldId id="259" r:id="rId5"/>
    <p:sldId id="260" r:id="rId6"/>
    <p:sldId id="258" r:id="rId7"/>
    <p:sldId id="264" r:id="rId8"/>
    <p:sldId id="265" r:id="rId9"/>
    <p:sldId id="266" r:id="rId10"/>
    <p:sldId id="267" r:id="rId11"/>
    <p:sldId id="268" r:id="rId1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860" autoAdjust="0"/>
    <p:restoredTop sz="94628" autoAdjust="0"/>
  </p:normalViewPr>
  <p:slideViewPr>
    <p:cSldViewPr>
      <p:cViewPr>
        <p:scale>
          <a:sx n="50" d="100"/>
          <a:sy n="50" d="100"/>
        </p:scale>
        <p:origin x="-1434" y="-60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0"/>
          </a:p>
        </p:txBody>
      </p:sp>
      <p:sp>
        <p:nvSpPr>
          <p:cNvPr id="5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0" dirty="0"/>
          </a:p>
        </p:txBody>
      </p:sp>
      <p:sp>
        <p:nvSpPr>
          <p:cNvPr id="6" name="Rectangle 12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0"/>
          </a:p>
        </p:txBody>
      </p:sp>
      <p:sp>
        <p:nvSpPr>
          <p:cNvPr id="7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/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92B80C-18F1-403B-9770-644B070DBAD3}" type="datetimeFigureOut">
              <a:rPr lang="ru-RU"/>
              <a:pPr>
                <a:defRPr/>
              </a:pPr>
              <a:t>12.03.2015</a:t>
            </a:fld>
            <a:endParaRPr lang="ru-RU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968DE0-F9AB-4673-819F-6B03795D375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0"/>
          </a:p>
        </p:txBody>
      </p:sp>
      <p:sp>
        <p:nvSpPr>
          <p:cNvPr id="5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0" dirty="0"/>
          </a:p>
        </p:txBody>
      </p:sp>
      <p:sp>
        <p:nvSpPr>
          <p:cNvPr id="6" name="Rectangle 8"/>
          <p:cNvSpPr/>
          <p:nvPr/>
        </p:nvSpPr>
        <p:spPr>
          <a:xfrm>
            <a:off x="0" y="3768725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0"/>
          </a:p>
        </p:txBody>
      </p:sp>
      <p:sp>
        <p:nvSpPr>
          <p:cNvPr id="7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0"/>
          </a:p>
        </p:txBody>
      </p:sp>
      <p:sp>
        <p:nvSpPr>
          <p:cNvPr id="8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0"/>
          </a:p>
        </p:txBody>
      </p:sp>
      <p:sp>
        <p:nvSpPr>
          <p:cNvPr id="9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0" dirty="0"/>
          </a:p>
        </p:txBody>
      </p:sp>
      <p:sp>
        <p:nvSpPr>
          <p:cNvPr id="10" name="Rectangle 8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0"/>
          </a:p>
        </p:txBody>
      </p:sp>
      <p:sp>
        <p:nvSpPr>
          <p:cNvPr id="11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0AAB94-3A80-4345-86B1-99C01D9E31F4}" type="datetimeFigureOut">
              <a:rPr lang="ru-RU"/>
              <a:pPr>
                <a:defRPr/>
              </a:pPr>
              <a:t>12.03.2015</a:t>
            </a:fld>
            <a:endParaRPr lang="ru-RU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05F9BB-617D-4990-8E61-782AA918306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0"/>
          </a:p>
        </p:txBody>
      </p:sp>
      <p:sp>
        <p:nvSpPr>
          <p:cNvPr id="6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0" dirty="0"/>
          </a:p>
        </p:txBody>
      </p:sp>
      <p:sp>
        <p:nvSpPr>
          <p:cNvPr id="7" name="Rectangle 9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0"/>
          </a:p>
        </p:txBody>
      </p:sp>
      <p:sp>
        <p:nvSpPr>
          <p:cNvPr id="8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 rtlCol="0"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/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C23620-933C-4496-A902-D888B0960940}" type="datetimeFigureOut">
              <a:rPr lang="ru-RU"/>
              <a:pPr>
                <a:defRPr/>
              </a:pPr>
              <a:t>12.03.2015</a:t>
            </a:fld>
            <a:endParaRPr lang="ru-RU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842960-D99F-4574-BFCE-0F826074D03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875" y="4371975"/>
            <a:ext cx="6511925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143000" y="731838"/>
            <a:ext cx="6400800" cy="3475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5" name="Date Placeholder 4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EEE3BB8-DF55-4551-ACDC-21840718E846}" type="datetimeFigureOut">
              <a:rPr lang="ru-RU"/>
              <a:pPr>
                <a:defRPr/>
              </a:pPr>
              <a:t>12.03.2015</a:t>
            </a:fld>
            <a:endParaRPr lang="ru-RU"/>
          </a:p>
        </p:txBody>
      </p:sp>
      <p:sp>
        <p:nvSpPr>
          <p:cNvPr id="16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457200" y="6172200"/>
            <a:ext cx="335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fontAlgn="auto">
              <a:spcBef>
                <a:spcPts val="0"/>
              </a:spcBef>
              <a:spcAft>
                <a:spcPts val="0"/>
              </a:spcAft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9A24A68-88C8-4823-A028-4B1DB891AC8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</p:sldLayoutIdLst>
  <p:txStyles>
    <p:titleStyle>
      <a:lvl1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Arial" charset="0"/>
          <a:ea typeface="+mj-ea"/>
          <a:cs typeface="+mj-cs"/>
        </a:defRPr>
      </a:lvl1pPr>
      <a:lvl2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Arial" charset="0"/>
        </a:defRPr>
      </a:lvl2pPr>
      <a:lvl3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Arial" charset="0"/>
        </a:defRPr>
      </a:lvl3pPr>
      <a:lvl4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Arial" charset="0"/>
        </a:defRPr>
      </a:lvl4pPr>
      <a:lvl5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Arial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200" kern="1200">
          <a:solidFill>
            <a:srgbClr val="404040"/>
          </a:solidFill>
          <a:latin typeface="Arial" charset="0"/>
          <a:ea typeface="+mn-ea"/>
          <a:cs typeface="+mn-cs"/>
        </a:defRPr>
      </a:lvl1pPr>
      <a:lvl2pPr marL="547688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000" kern="1200">
          <a:solidFill>
            <a:srgbClr val="404040"/>
          </a:solidFill>
          <a:latin typeface="Arial" charset="0"/>
          <a:ea typeface="+mn-ea"/>
          <a:cs typeface="+mn-cs"/>
        </a:defRPr>
      </a:lvl2pPr>
      <a:lvl3pPr marL="822325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kern="1200">
          <a:solidFill>
            <a:srgbClr val="404040"/>
          </a:solidFill>
          <a:latin typeface="Arial" charset="0"/>
          <a:ea typeface="+mn-ea"/>
          <a:cs typeface="+mn-cs"/>
        </a:defRPr>
      </a:lvl3pPr>
      <a:lvl4pPr marL="1096963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1600" kern="1200">
          <a:solidFill>
            <a:srgbClr val="404040"/>
          </a:solidFill>
          <a:latin typeface="Arial" charset="0"/>
          <a:ea typeface="+mn-ea"/>
          <a:cs typeface="+mn-cs"/>
        </a:defRPr>
      </a:lvl4pPr>
      <a:lvl5pPr marL="1389063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1400" kern="1200">
          <a:solidFill>
            <a:srgbClr val="404040"/>
          </a:solidFill>
          <a:latin typeface="Arial" charset="0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88"/>
          <p:cNvSpPr>
            <a:spLocks noGrp="1"/>
          </p:cNvSpPr>
          <p:nvPr>
            <p:ph type="title" idx="4294967295"/>
          </p:nvPr>
        </p:nvSpPr>
        <p:spPr bwMode="auto">
          <a:xfrm>
            <a:off x="755650" y="692150"/>
            <a:ext cx="7550150" cy="4822825"/>
          </a:xfrm>
          <a:noFill/>
        </p:spPr>
        <p:txBody>
          <a:bodyPr wrap="square" numCol="1" compatLnSpc="1">
            <a:prstTxWarp prst="textNoShape">
              <a:avLst/>
            </a:prstTxWarp>
          </a:bodyPr>
          <a:lstStyle/>
          <a:p>
            <a:pPr algn="ctr" eaLnBrk="1" hangingPunct="1">
              <a:buFont typeface="Georgia" pitchFamily="18" charset="0"/>
              <a:buNone/>
            </a:pPr>
            <a:r>
              <a:rPr lang="ru-RU" sz="3200" smtClean="0">
                <a:solidFill>
                  <a:schemeClr val="tx1"/>
                </a:solidFill>
                <a:effectLst/>
                <a:latin typeface="Trebuchet MS" pitchFamily="34" charset="0"/>
              </a:rPr>
              <a:t/>
            </a:r>
            <a:br>
              <a:rPr lang="ru-RU" sz="3200" smtClean="0">
                <a:solidFill>
                  <a:schemeClr val="tx1"/>
                </a:solidFill>
                <a:effectLst/>
                <a:latin typeface="Trebuchet MS" pitchFamily="34" charset="0"/>
              </a:rPr>
            </a:br>
            <a:r>
              <a:rPr lang="ru-RU" sz="3200" smtClean="0">
                <a:solidFill>
                  <a:schemeClr val="tx1"/>
                </a:solidFill>
                <a:effectLst/>
                <a:latin typeface="Trebuchet MS" pitchFamily="34" charset="0"/>
              </a:rPr>
              <a:t/>
            </a:r>
            <a:br>
              <a:rPr lang="ru-RU" sz="3200" smtClean="0">
                <a:solidFill>
                  <a:schemeClr val="tx1"/>
                </a:solidFill>
                <a:effectLst/>
                <a:latin typeface="Trebuchet MS" pitchFamily="34" charset="0"/>
              </a:rPr>
            </a:br>
            <a:r>
              <a:rPr lang="ru-RU" sz="3200" smtClean="0">
                <a:solidFill>
                  <a:schemeClr val="tx1"/>
                </a:solidFill>
                <a:effectLst/>
                <a:latin typeface="Trebuchet MS" pitchFamily="34" charset="0"/>
              </a:rPr>
              <a:t/>
            </a:r>
            <a:br>
              <a:rPr lang="ru-RU" sz="3200" smtClean="0">
                <a:solidFill>
                  <a:schemeClr val="tx1"/>
                </a:solidFill>
                <a:effectLst/>
                <a:latin typeface="Trebuchet MS" pitchFamily="34" charset="0"/>
              </a:rPr>
            </a:br>
            <a:r>
              <a:rPr lang="ru-RU" sz="3200" smtClean="0">
                <a:solidFill>
                  <a:schemeClr val="tx1"/>
                </a:solidFill>
                <a:effectLst/>
                <a:latin typeface="Trebuchet MS" pitchFamily="34" charset="0"/>
              </a:rPr>
              <a:t>Методы профилактики дезатапции  у воспитанников социально-реабилитационного центра</a:t>
            </a:r>
            <a:br>
              <a:rPr lang="ru-RU" sz="3200" smtClean="0">
                <a:solidFill>
                  <a:schemeClr val="tx1"/>
                </a:solidFill>
                <a:effectLst/>
                <a:latin typeface="Trebuchet MS" pitchFamily="34" charset="0"/>
              </a:rPr>
            </a:br>
            <a:r>
              <a:rPr lang="ru-RU" sz="3200" smtClean="0">
                <a:solidFill>
                  <a:schemeClr val="tx1"/>
                </a:solidFill>
                <a:effectLst/>
                <a:latin typeface="Trebuchet MS" pitchFamily="34" charset="0"/>
              </a:rPr>
              <a:t/>
            </a:r>
            <a:br>
              <a:rPr lang="ru-RU" sz="3200" smtClean="0">
                <a:solidFill>
                  <a:schemeClr val="tx1"/>
                </a:solidFill>
                <a:effectLst/>
                <a:latin typeface="Trebuchet MS" pitchFamily="34" charset="0"/>
              </a:rPr>
            </a:br>
            <a:endParaRPr lang="ru-RU" sz="3200" smtClean="0">
              <a:solidFill>
                <a:schemeClr val="tx1"/>
              </a:solidFill>
              <a:effectLst/>
              <a:latin typeface="Trebuchet MS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Rectangle 4"/>
          <p:cNvSpPr>
            <a:spLocks noGrp="1"/>
          </p:cNvSpPr>
          <p:nvPr>
            <p:ph type="title" idx="4294967295"/>
          </p:nvPr>
        </p:nvSpPr>
        <p:spPr bwMode="auto">
          <a:xfrm>
            <a:off x="323850" y="404813"/>
            <a:ext cx="8496300" cy="6048375"/>
          </a:xfrm>
          <a:noFill/>
        </p:spPr>
        <p:txBody>
          <a:bodyPr wrap="square" numCol="1" compatLnSpc="1">
            <a:prstTxWarp prst="textNoShape">
              <a:avLst/>
            </a:prstTxWarp>
          </a:bodyPr>
          <a:lstStyle/>
          <a:p>
            <a:pPr algn="l">
              <a:buFont typeface="Georgia" pitchFamily="18" charset="0"/>
              <a:buNone/>
            </a:pPr>
            <a:r>
              <a:rPr lang="ru-RU" sz="3200" smtClean="0">
                <a:solidFill>
                  <a:schemeClr val="tx1"/>
                </a:solidFill>
                <a:effectLst/>
                <a:latin typeface="Times New Roman" pitchFamily="18" charset="0"/>
              </a:rPr>
              <a:t>Противопоказаниями к принятию в Центр</a:t>
            </a:r>
            <a:r>
              <a:rPr lang="ru-RU" sz="2000" b="0" smtClean="0">
                <a:solidFill>
                  <a:schemeClr val="tx1"/>
                </a:solidFill>
                <a:effectLst/>
                <a:latin typeface="Times New Roman" pitchFamily="18" charset="0"/>
              </a:rPr>
              <a:t> </a:t>
            </a:r>
            <a:r>
              <a:rPr lang="ru-RU" sz="2800" b="0" smtClean="0">
                <a:solidFill>
                  <a:schemeClr val="tx1"/>
                </a:solidFill>
                <a:effectLst/>
                <a:latin typeface="Times New Roman" pitchFamily="18" charset="0"/>
              </a:rPr>
              <a:t>несовершеннолетних являются психические заболевания в стадии обострения, хронический алкоголизм, карантинные, инфекционные заболевания, бактерионосительство, активная форма туберкулеза, иные тяжелые формы заболевания, требующие лечения в специализированных учреждениях здравоохранения, а также лица, находящиеся в состоянии алкогольного или наркотического опьянения, или совершившие преступление.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4"/>
          <p:cNvSpPr>
            <a:spLocks noGrp="1"/>
          </p:cNvSpPr>
          <p:nvPr>
            <p:ph type="title" idx="4294967295"/>
          </p:nvPr>
        </p:nvSpPr>
        <p:spPr bwMode="auto">
          <a:xfrm>
            <a:off x="323850" y="260350"/>
            <a:ext cx="8496300" cy="6264275"/>
          </a:xfrm>
          <a:noFill/>
        </p:spPr>
        <p:txBody>
          <a:bodyPr wrap="square" numCol="1" compatLnSpc="1">
            <a:prstTxWarp prst="textNoShape">
              <a:avLst/>
            </a:prstTxWarp>
          </a:bodyPr>
          <a:lstStyle/>
          <a:p>
            <a:pPr algn="l">
              <a:buFont typeface="Georgia" pitchFamily="18" charset="0"/>
              <a:buNone/>
            </a:pPr>
            <a:r>
              <a:rPr lang="ru-RU" sz="3200" smtClean="0">
                <a:solidFill>
                  <a:schemeClr val="tx1"/>
                </a:solidFill>
                <a:effectLst/>
                <a:latin typeface="Times New Roman" pitchFamily="18" charset="0"/>
              </a:rPr>
              <a:t>Предметом деятельности является:</a:t>
            </a:r>
            <a:br>
              <a:rPr lang="ru-RU" sz="3200" smtClean="0">
                <a:solidFill>
                  <a:schemeClr val="tx1"/>
                </a:solidFill>
                <a:effectLst/>
                <a:latin typeface="Times New Roman" pitchFamily="18" charset="0"/>
              </a:rPr>
            </a:br>
            <a:r>
              <a:rPr lang="en-US" sz="3200" smtClean="0">
                <a:solidFill>
                  <a:schemeClr val="tx1"/>
                </a:solidFill>
                <a:effectLst/>
                <a:latin typeface="Times New Roman" pitchFamily="18" charset="0"/>
              </a:rPr>
              <a:t/>
            </a:r>
            <a:br>
              <a:rPr lang="en-US" sz="3200" smtClean="0">
                <a:solidFill>
                  <a:schemeClr val="tx1"/>
                </a:solidFill>
                <a:effectLst/>
                <a:latin typeface="Times New Roman" pitchFamily="18" charset="0"/>
              </a:rPr>
            </a:br>
            <a:r>
              <a:rPr lang="ru-RU" sz="2400" smtClean="0">
                <a:solidFill>
                  <a:schemeClr val="tx1"/>
                </a:solidFill>
                <a:effectLst/>
                <a:latin typeface="Times New Roman" pitchFamily="18" charset="0"/>
              </a:rPr>
              <a:t>-</a:t>
            </a:r>
            <a:r>
              <a:rPr lang="ru-RU" sz="2400" b="0" smtClean="0">
                <a:solidFill>
                  <a:schemeClr val="tx1"/>
                </a:solidFill>
                <a:effectLst/>
                <a:latin typeface="Times New Roman" pitchFamily="18" charset="0"/>
              </a:rPr>
              <a:t>	социальная реабилитация несовершеннолетних, оказавшихся в кризисной жизненной ситуации;</a:t>
            </a:r>
            <a:br>
              <a:rPr lang="ru-RU" sz="2400" b="0" smtClean="0">
                <a:solidFill>
                  <a:schemeClr val="tx1"/>
                </a:solidFill>
                <a:effectLst/>
                <a:latin typeface="Times New Roman" pitchFamily="18" charset="0"/>
              </a:rPr>
            </a:br>
            <a:r>
              <a:rPr lang="ru-RU" sz="2400" b="0" smtClean="0">
                <a:solidFill>
                  <a:schemeClr val="tx1"/>
                </a:solidFill>
                <a:effectLst/>
                <a:latin typeface="Times New Roman" pitchFamily="18" charset="0"/>
              </a:rPr>
              <a:t>-	выявление    источников    и    причин    социальной    дезадаптации  несовершеннолетних;</a:t>
            </a:r>
            <a:br>
              <a:rPr lang="ru-RU" sz="2400" b="0" smtClean="0">
                <a:solidFill>
                  <a:schemeClr val="tx1"/>
                </a:solidFill>
                <a:effectLst/>
                <a:latin typeface="Times New Roman" pitchFamily="18" charset="0"/>
              </a:rPr>
            </a:br>
            <a:r>
              <a:rPr lang="ru-RU" sz="2400" b="0" smtClean="0">
                <a:solidFill>
                  <a:schemeClr val="tx1"/>
                </a:solidFill>
                <a:effectLst/>
                <a:latin typeface="Times New Roman" pitchFamily="18" charset="0"/>
              </a:rPr>
              <a:t>-	разработка и обеспечение реализации индивидуальных программ социальной реабилитации детей и подростков, включающих в себя профессионально-трудовой, учебно-познавательной, социокультурный и иные компоненты;</a:t>
            </a:r>
            <a:br>
              <a:rPr lang="ru-RU" sz="2400" b="0" smtClean="0">
                <a:solidFill>
                  <a:schemeClr val="tx1"/>
                </a:solidFill>
                <a:effectLst/>
                <a:latin typeface="Times New Roman" pitchFamily="18" charset="0"/>
              </a:rPr>
            </a:br>
            <a:r>
              <a:rPr lang="ru-RU" sz="2400" b="0" smtClean="0">
                <a:solidFill>
                  <a:schemeClr val="tx1"/>
                </a:solidFill>
                <a:effectLst/>
                <a:latin typeface="Times New Roman" pitchFamily="18" charset="0"/>
              </a:rPr>
              <a:t>-	подготовка   рекомендации   и   осуществление   взаимодействия   с семьями дезадаптированных   детей    для    обеспечения    непрерывности коррекционно- реабилитационных мероприятий с ними в домашних условиях.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9750" y="476250"/>
            <a:ext cx="8208963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6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9750" y="1320800"/>
            <a:ext cx="8208963" cy="309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395537" y="404665"/>
            <a:ext cx="6840759" cy="1296144"/>
          </a:xfrm>
        </p:spPr>
        <p:txBody>
          <a:bodyPr/>
          <a:lstStyle/>
          <a:p>
            <a:pPr marL="182880" indent="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2000" b="0" u="sng" dirty="0">
                <a:solidFill>
                  <a:schemeClr val="tx2">
                    <a:lumMod val="40000"/>
                    <a:lumOff val="60000"/>
                  </a:schemeClr>
                </a:solidFill>
                <a:effectLst/>
                <a:latin typeface="Calibri"/>
                <a:ea typeface="+mn-ea"/>
                <a:cs typeface="+mn-cs"/>
              </a:rPr>
              <a:t>Объект исследования:</a:t>
            </a:r>
            <a:br>
              <a:rPr lang="ru-RU" sz="2000" b="0" u="sng" dirty="0">
                <a:solidFill>
                  <a:schemeClr val="tx2">
                    <a:lumMod val="40000"/>
                    <a:lumOff val="60000"/>
                  </a:schemeClr>
                </a:solidFill>
                <a:effectLst/>
                <a:latin typeface="Calibri"/>
                <a:ea typeface="+mn-ea"/>
                <a:cs typeface="+mn-cs"/>
              </a:rPr>
            </a:br>
            <a:r>
              <a:rPr lang="ru-RU" sz="2000" b="0" dirty="0">
                <a:solidFill>
                  <a:schemeClr val="tx2">
                    <a:lumMod val="40000"/>
                    <a:lumOff val="60000"/>
                  </a:schemeClr>
                </a:solidFill>
                <a:effectLst/>
                <a:latin typeface="Calibri"/>
                <a:ea typeface="+mn-ea"/>
                <a:cs typeface="+mn-cs"/>
              </a:rPr>
              <a:t>являются социальная работа с детьми и подростками</a:t>
            </a:r>
            <a:endParaRPr lang="ru-RU" dirty="0">
              <a:solidFill>
                <a:schemeClr val="tx2">
                  <a:lumMod val="40000"/>
                  <a:lumOff val="60000"/>
                </a:schemeClr>
              </a:solidFill>
              <a:latin typeface="+mj-lt"/>
            </a:endParaRPr>
          </a:p>
        </p:txBody>
      </p:sp>
      <p:sp>
        <p:nvSpPr>
          <p:cNvPr id="8" name="Блок-схема: перфолента 7"/>
          <p:cNvSpPr/>
          <p:nvPr/>
        </p:nvSpPr>
        <p:spPr>
          <a:xfrm>
            <a:off x="539750" y="0"/>
            <a:ext cx="7777163" cy="2133600"/>
          </a:xfrm>
          <a:prstGeom prst="flowChartPunchedTap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0" u="sng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Объект исследования:</a:t>
            </a:r>
            <a:br>
              <a:rPr lang="ru-RU" b="0" u="sng" dirty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ru-RU" b="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социальная работа с детьми и подростками</a:t>
            </a:r>
          </a:p>
        </p:txBody>
      </p:sp>
      <p:sp>
        <p:nvSpPr>
          <p:cNvPr id="10" name="Лента лицом вверх 9"/>
          <p:cNvSpPr/>
          <p:nvPr/>
        </p:nvSpPr>
        <p:spPr>
          <a:xfrm>
            <a:off x="107950" y="3141663"/>
            <a:ext cx="8640763" cy="3024187"/>
          </a:xfrm>
          <a:prstGeom prst="ribbon2">
            <a:avLst>
              <a:gd name="adj1" fmla="val 7505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0" u="sng" dirty="0"/>
              <a:t>Предмет  исследования: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0" dirty="0"/>
              <a:t>организация социальной работы с </a:t>
            </a:r>
            <a:r>
              <a:rPr lang="ru-RU" b="0" dirty="0" err="1"/>
              <a:t>дезадаптированными</a:t>
            </a:r>
            <a:r>
              <a:rPr lang="ru-RU" b="0" dirty="0"/>
              <a:t> детьми и подростками в условиях социально-реабилитационного центра.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467545" y="116632"/>
            <a:ext cx="3816423" cy="6552728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marL="0" indent="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1800" u="sng" dirty="0">
                <a:latin typeface="Times New Roman" pitchFamily="18" charset="0"/>
                <a:cs typeface="Times New Roman" pitchFamily="18" charset="0"/>
              </a:rPr>
              <a:t>Задачи исследования:</a:t>
            </a:r>
            <a:br>
              <a:rPr lang="ru-RU" sz="1800" u="sng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-Определить понятия «социальная норма» и «социальная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дезадаптация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»;</a:t>
            </a:r>
            <a:br>
              <a:rPr lang="ru-RU" sz="1800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800" dirty="0"/>
              <a:t>Рассмотреть типологию детско- подростковой </a:t>
            </a:r>
            <a:r>
              <a:rPr lang="ru-RU" sz="1800" dirty="0" err="1"/>
              <a:t>дезадаптации</a:t>
            </a:r>
            <a:r>
              <a:rPr lang="ru-RU" sz="1800" dirty="0"/>
              <a:t>;</a:t>
            </a:r>
            <a:br>
              <a:rPr lang="ru-RU" sz="1800" dirty="0"/>
            </a:br>
            <a:r>
              <a:rPr lang="ru-RU" sz="1800" dirty="0"/>
              <a:t/>
            </a:r>
            <a:br>
              <a:rPr lang="ru-RU" sz="1800" dirty="0"/>
            </a:br>
            <a:r>
              <a:rPr lang="ru-RU" sz="1800" dirty="0"/>
              <a:t>-Выявить факторы, влияющие на процесс </a:t>
            </a:r>
            <a:r>
              <a:rPr lang="ru-RU" sz="1800" dirty="0" err="1"/>
              <a:t>дезадаптации</a:t>
            </a:r>
            <a:r>
              <a:rPr lang="ru-RU" sz="1800" dirty="0"/>
              <a:t> детей и подростков;</a:t>
            </a:r>
            <a:br>
              <a:rPr lang="ru-RU" sz="1800" dirty="0"/>
            </a:br>
            <a:r>
              <a:rPr lang="ru-RU" sz="1800" dirty="0"/>
              <a:t> </a:t>
            </a:r>
            <a:br>
              <a:rPr lang="ru-RU" sz="1800" dirty="0"/>
            </a:br>
            <a:r>
              <a:rPr lang="ru-RU" sz="1800" dirty="0"/>
              <a:t>-Охарактеризовать способы социальной работы с </a:t>
            </a:r>
            <a:r>
              <a:rPr lang="ru-RU" sz="1800" dirty="0" err="1"/>
              <a:t>дезадаптированными</a:t>
            </a:r>
            <a:r>
              <a:rPr lang="ru-RU" sz="1800" dirty="0"/>
              <a:t> детьми и подростками в условиях социально- реабилитационного </a:t>
            </a:r>
            <a:r>
              <a:rPr lang="ru-RU" sz="1800" dirty="0" err="1"/>
              <a:t>цетра</a:t>
            </a:r>
            <a:r>
              <a:rPr lang="ru-RU" sz="1800" dirty="0"/>
              <a:t>.</a:t>
            </a:r>
            <a:endParaRPr lang="ru-RU" sz="1800" b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5867400" y="1916113"/>
            <a:ext cx="2952750" cy="3457575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ctr" eaLnBrk="1" hangingPunct="1">
              <a:spcAft>
                <a:spcPct val="0"/>
              </a:spcAft>
              <a:buClrTx/>
              <a:buSzTx/>
              <a:defRPr/>
            </a:pPr>
            <a:r>
              <a:rPr lang="ru-RU" sz="1800" u="sng" smtClean="0">
                <a:solidFill>
                  <a:srgbClr val="0D79CA"/>
                </a:solidFill>
                <a:latin typeface="Calibri" pitchFamily="34" charset="0"/>
              </a:rPr>
              <a:t>Цель :</a:t>
            </a:r>
          </a:p>
          <a:p>
            <a:pPr algn="ctr" eaLnBrk="1" hangingPunct="1">
              <a:spcAft>
                <a:spcPct val="0"/>
              </a:spcAft>
              <a:buClrTx/>
              <a:buSzTx/>
              <a:defRPr/>
            </a:pPr>
            <a:r>
              <a:rPr lang="ru-RU" sz="1800" smtClean="0">
                <a:solidFill>
                  <a:srgbClr val="0D79CA"/>
                </a:solidFill>
                <a:latin typeface="Calibri" pitchFamily="34" charset="0"/>
              </a:rPr>
              <a:t>выявить способы социальной работы с дезадаптированными детьми и подростками в условиях социально- реабилитационного центра</a:t>
            </a:r>
            <a:r>
              <a:rPr lang="ru-RU" sz="1600" smtClean="0">
                <a:solidFill>
                  <a:srgbClr val="92D050"/>
                </a:solidFill>
                <a:latin typeface="Calibri" pitchFamily="34" charset="0"/>
              </a:rPr>
              <a:t>.</a:t>
            </a:r>
          </a:p>
          <a:p>
            <a:pPr eaLnBrk="1" hangingPunct="1">
              <a:defRPr/>
            </a:pPr>
            <a:endParaRPr lang="ru-RU" smtClean="0">
              <a:latin typeface="Trebuchet MS" pitchFamily="34" charset="0"/>
            </a:endParaRPr>
          </a:p>
        </p:txBody>
      </p:sp>
      <p:sp>
        <p:nvSpPr>
          <p:cNvPr id="6" name="Стрелка вправо 5"/>
          <p:cNvSpPr/>
          <p:nvPr/>
        </p:nvSpPr>
        <p:spPr>
          <a:xfrm>
            <a:off x="4500563" y="2781300"/>
            <a:ext cx="1223962" cy="10795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 idx="4294967295"/>
          </p:nvPr>
        </p:nvSpPr>
        <p:spPr>
          <a:xfrm>
            <a:off x="251520" y="2276872"/>
            <a:ext cx="4752528" cy="4032448"/>
          </a:xfrm>
        </p:spPr>
        <p:txBody>
          <a:bodyPr/>
          <a:lstStyle/>
          <a:p>
            <a:pPr marL="0" indent="0" algn="l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2400" b="0" u="sng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Социальная норма </a:t>
            </a:r>
            <a:r>
              <a:rPr lang="ru-RU" sz="2400" b="0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-официально установленные или сложившиеся под воздействием социальной практики нормы и правила общественного поведения, которые предъявляет социальная общность к своим членам с целью регуляции деятельности и отношений.</a:t>
            </a:r>
            <a:br>
              <a:rPr lang="ru-RU" sz="2400" b="0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400" b="0" dirty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quarter" idx="4294967295"/>
          </p:nvPr>
        </p:nvSpPr>
        <p:spPr>
          <a:xfrm>
            <a:off x="5076825" y="2708275"/>
            <a:ext cx="4067175" cy="2016125"/>
          </a:xfrm>
        </p:spPr>
        <p:txBody>
          <a:bodyPr rtlCol="0">
            <a:normAutofit/>
          </a:bodyPr>
          <a:lstStyle/>
          <a:p>
            <a:pPr marL="45720" indent="0" eaLnBrk="1" fontAlgn="auto" hangingPunct="1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2000" b="1" u="sng" dirty="0">
                <a:solidFill>
                  <a:srgbClr val="E12C19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Социальная </a:t>
            </a:r>
            <a:r>
              <a:rPr lang="ru-RU" sz="2000" b="1" u="sng" dirty="0" err="1">
                <a:solidFill>
                  <a:srgbClr val="E12C19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дезадаптация</a:t>
            </a:r>
            <a:r>
              <a:rPr lang="ru-RU" sz="2000" u="sng" dirty="0">
                <a:solidFill>
                  <a:srgbClr val="E12C19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-</a:t>
            </a:r>
            <a:r>
              <a:rPr lang="ru-RU" sz="2000" dirty="0">
                <a:solidFill>
                  <a:srgbClr val="E12C19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нарушение процесса социального развития, социализации </a:t>
            </a:r>
            <a:br>
              <a:rPr lang="ru-RU" sz="2000" dirty="0">
                <a:solidFill>
                  <a:srgbClr val="E12C19"/>
                </a:solidFill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lang="ru-RU" sz="2000" dirty="0">
                <a:solidFill>
                  <a:srgbClr val="E12C19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индивида</a:t>
            </a:r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Объект 6"/>
          <p:cNvSpPr>
            <a:spLocks noGrp="1"/>
          </p:cNvSpPr>
          <p:nvPr>
            <p:ph sz="quarter" idx="4294967295"/>
          </p:nvPr>
        </p:nvSpPr>
        <p:spPr>
          <a:xfrm>
            <a:off x="539750" y="333375"/>
            <a:ext cx="8424863" cy="1871663"/>
          </a:xfrm>
        </p:spPr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ClrTx/>
              <a:buSzTx/>
              <a:buFont typeface="Georgia" pitchFamily="18" charset="0"/>
              <a:buNone/>
              <a:defRPr/>
            </a:pPr>
            <a:r>
              <a:rPr lang="ru-RU" sz="2000" u="sng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Социальная норма </a:t>
            </a:r>
            <a:r>
              <a:rPr lang="ru-RU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-официально установленные или сложившиеся под воздействием социальной практики нормы и правила общественного поведения, которые предъявляет социальная общность к своим членам с целью регуляции деятельности и отношений.</a:t>
            </a:r>
          </a:p>
          <a:p>
            <a:pPr marL="45720" indent="0" eaLnBrk="1" fontAlgn="auto" hangingPunct="1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endParaRPr lang="ru-RU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 idx="4294967295"/>
          </p:nvPr>
        </p:nvSpPr>
        <p:spPr>
          <a:xfrm>
            <a:off x="899592" y="332656"/>
            <a:ext cx="7632848" cy="1224136"/>
          </a:xfrm>
        </p:spPr>
        <p:txBody>
          <a:bodyPr/>
          <a:lstStyle/>
          <a:p>
            <a:pPr marL="0" indent="0" algn="ctr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Нормативно правовая база социальной работы с </a:t>
            </a:r>
            <a:r>
              <a:rPr lang="ru-RU" sz="20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дезадаптированными</a:t>
            </a:r>
            <a:r>
              <a:rPr lang="ru-RU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детьми и подростками: </a:t>
            </a:r>
            <a:endParaRPr lang="ru-RU" sz="2000" dirty="0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quarter" idx="4294967295"/>
          </p:nvPr>
        </p:nvSpPr>
        <p:spPr>
          <a:xfrm>
            <a:off x="179388" y="1700213"/>
            <a:ext cx="4310062" cy="3960812"/>
          </a:xfrm>
        </p:spPr>
        <p:txBody>
          <a:bodyPr rtlCol="0">
            <a:normAutofit/>
          </a:bodyPr>
          <a:lstStyle/>
          <a:p>
            <a:pPr marL="45720" indent="0" eaLnBrk="1" fontAlgn="auto" hangingPunct="1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Федеральные законы РФ:</a:t>
            </a:r>
          </a:p>
          <a:p>
            <a:pPr indent="-182880" eaLnBrk="1" fontAlgn="auto" hangingPunct="1">
              <a:buClr>
                <a:schemeClr val="accent6">
                  <a:lumMod val="75000"/>
                </a:schemeClr>
              </a:buClr>
              <a:buFont typeface="Arial" pitchFamily="34" charset="0"/>
              <a:buChar char="•"/>
              <a:defRPr/>
            </a:pPr>
            <a:r>
              <a:rPr lang="ru-RU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«Об основных гарантиях прав ребенка в РФ» от 24.07.1998 г. №124-ФЗ</a:t>
            </a:r>
          </a:p>
          <a:p>
            <a:pPr indent="-182880" eaLnBrk="1" fontAlgn="auto" hangingPunct="1">
              <a:buClr>
                <a:schemeClr val="accent6">
                  <a:lumMod val="75000"/>
                </a:schemeClr>
              </a:buClr>
              <a:buFont typeface="Arial" pitchFamily="34" charset="0"/>
              <a:buChar char="•"/>
              <a:defRPr/>
            </a:pPr>
            <a:r>
              <a:rPr lang="ru-RU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«Об основах системы профилактики безнадзорности и правонарушения несовершеннолетних</a:t>
            </a:r>
            <a:r>
              <a:rPr lang="ru-RU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» от 24.06.1999 г. №120-ФЗ</a:t>
            </a:r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Объект 6"/>
          <p:cNvSpPr>
            <a:spLocks noGrp="1"/>
          </p:cNvSpPr>
          <p:nvPr>
            <p:ph sz="quarter" idx="4294967295"/>
          </p:nvPr>
        </p:nvSpPr>
        <p:spPr>
          <a:xfrm>
            <a:off x="4211638" y="2276475"/>
            <a:ext cx="4752975" cy="3455988"/>
          </a:xfrm>
        </p:spPr>
        <p:txBody>
          <a:bodyPr rtlCol="0">
            <a:normAutofit/>
          </a:bodyPr>
          <a:lstStyle/>
          <a:p>
            <a:pPr marL="45720" indent="0" eaLnBrk="1" fontAlgn="auto" hangingPunct="1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Постановление Правительства РФ:</a:t>
            </a:r>
          </a:p>
          <a:p>
            <a:pPr indent="-182880" eaLnBrk="1" fontAlgn="auto" hangingPunct="1">
              <a:buClr>
                <a:schemeClr val="accent6">
                  <a:lumMod val="75000"/>
                </a:schemeClr>
              </a:buClr>
              <a:buFont typeface="Arial" pitchFamily="34" charset="0"/>
              <a:buChar char="•"/>
              <a:defRPr/>
            </a:pPr>
            <a:r>
              <a:rPr lang="ru-RU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«Об утверждении примерных положений о специализированных учреждениях для несовершеннолетних, нуждающихся в реабилитации</a:t>
            </a:r>
            <a:r>
              <a:rPr lang="ru-RU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» от 27.11.2000 г. №896</a:t>
            </a:r>
          </a:p>
          <a:p>
            <a:pPr marL="45720" indent="0" eaLnBrk="1" fontAlgn="auto" hangingPunct="1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/>
          </p:cNvSpPr>
          <p:nvPr>
            <p:ph type="title" idx="4294967295"/>
          </p:nvPr>
        </p:nvSpPr>
        <p:spPr bwMode="auto">
          <a:xfrm flipH="1">
            <a:off x="1692275" y="4371975"/>
            <a:ext cx="101600" cy="209550"/>
          </a:xfrm>
          <a:noFill/>
        </p:spPr>
        <p:txBody>
          <a:bodyPr wrap="square" numCol="1" compatLnSpc="1">
            <a:prstTxWarp prst="textNoShape">
              <a:avLst/>
            </a:prstTxWarp>
          </a:bodyPr>
          <a:lstStyle/>
          <a:p>
            <a:endParaRPr lang="ru-RU" sz="4200" smtClean="0">
              <a:solidFill>
                <a:schemeClr val="tx1"/>
              </a:solidFill>
              <a:effectLst/>
            </a:endParaRPr>
          </a:p>
        </p:txBody>
      </p:sp>
      <p:sp>
        <p:nvSpPr>
          <p:cNvPr id="16387" name="Rectangle 3"/>
          <p:cNvSpPr>
            <a:spLocks noGrp="1"/>
          </p:cNvSpPr>
          <p:nvPr>
            <p:ph type="body" idx="4294967295"/>
          </p:nvPr>
        </p:nvSpPr>
        <p:spPr>
          <a:xfrm>
            <a:off x="395288" y="260350"/>
            <a:ext cx="8497887" cy="6192838"/>
          </a:xfrm>
        </p:spPr>
        <p:txBody>
          <a:bodyPr/>
          <a:lstStyle/>
          <a:p>
            <a:pPr algn="ctr">
              <a:lnSpc>
                <a:spcPct val="80000"/>
              </a:lnSpc>
              <a:buFont typeface="Georgia" pitchFamily="18" charset="0"/>
              <a:buNone/>
            </a:pPr>
            <a:r>
              <a:rPr lang="ru-RU" sz="2000" b="1" smtClean="0">
                <a:latin typeface="Times New Roman" pitchFamily="18" charset="0"/>
              </a:rPr>
              <a:t>Выделяют следующие основные причины социальной дезадаптации несовершеннолетних:</a:t>
            </a:r>
            <a:endParaRPr lang="ru-RU" sz="2000" b="1" i="1" smtClean="0">
              <a:latin typeface="Times New Roman" pitchFamily="18" charset="0"/>
            </a:endParaRPr>
          </a:p>
          <a:p>
            <a:pPr>
              <a:lnSpc>
                <a:spcPct val="80000"/>
              </a:lnSpc>
            </a:pPr>
            <a:r>
              <a:rPr lang="ru-RU" sz="2000" b="1" smtClean="0">
                <a:latin typeface="Times New Roman" pitchFamily="18" charset="0"/>
              </a:rPr>
              <a:t>Дисфункциональность семьи</a:t>
            </a:r>
            <a:r>
              <a:rPr lang="ru-RU" sz="2000" i="1" smtClean="0">
                <a:latin typeface="Times New Roman" pitchFamily="18" charset="0"/>
              </a:rPr>
              <a:t>.</a:t>
            </a:r>
            <a:r>
              <a:rPr lang="ru-RU" sz="2000" smtClean="0">
                <a:latin typeface="Times New Roman" pitchFamily="18" charset="0"/>
              </a:rPr>
              <a:t> Существует множество возможных причин, приводящих к дисфункциональности семьи, и все они с неизбежностью отражаются на детях:</a:t>
            </a:r>
            <a:endParaRPr lang="ru-RU" sz="2000" i="1" smtClean="0">
              <a:latin typeface="Times New Roman" pitchFamily="18" charset="0"/>
            </a:endParaRPr>
          </a:p>
          <a:p>
            <a:pPr>
              <a:lnSpc>
                <a:spcPct val="80000"/>
              </a:lnSpc>
            </a:pPr>
            <a:r>
              <a:rPr lang="ru-RU" sz="2000" b="1" smtClean="0">
                <a:latin typeface="Times New Roman" pitchFamily="18" charset="0"/>
              </a:rPr>
              <a:t>Экономические причины</a:t>
            </a:r>
            <a:r>
              <a:rPr lang="ru-RU" sz="2000" smtClean="0">
                <a:latin typeface="Times New Roman" pitchFamily="18" charset="0"/>
              </a:rPr>
              <a:t>: у большого числа семей прожиточный уровень ниже черты бедности из-за избыточной иждивенческой нагрузки на одного работающего члена. Нужда деформирует всю систему семейных функций, сворачивает их реализацию до полного бездействия.</a:t>
            </a:r>
            <a:endParaRPr lang="ru-RU" sz="2000" i="1" smtClean="0">
              <a:latin typeface="Times New Roman" pitchFamily="18" charset="0"/>
            </a:endParaRPr>
          </a:p>
          <a:p>
            <a:pPr>
              <a:lnSpc>
                <a:spcPct val="80000"/>
              </a:lnSpc>
            </a:pPr>
            <a:r>
              <a:rPr lang="ru-RU" sz="2000" b="1" smtClean="0">
                <a:latin typeface="Times New Roman" pitchFamily="18" charset="0"/>
              </a:rPr>
              <a:t>Асоциальные причины</a:t>
            </a:r>
            <a:r>
              <a:rPr lang="ru-RU" sz="2000" smtClean="0">
                <a:latin typeface="Times New Roman" pitchFamily="18" charset="0"/>
              </a:rPr>
              <a:t>: алкоголизм или наркомания  семьи или одного из её членов, притивоправное поведение, проституция, низкий культурный уровень. Как правило, дети из таких семей чаще других попадают в преступные компании. </a:t>
            </a:r>
            <a:endParaRPr lang="ru-RU" sz="2000" i="1" smtClean="0">
              <a:latin typeface="Times New Roman" pitchFamily="18" charset="0"/>
            </a:endParaRPr>
          </a:p>
          <a:p>
            <a:pPr>
              <a:lnSpc>
                <a:spcPct val="80000"/>
              </a:lnSpc>
            </a:pPr>
            <a:r>
              <a:rPr lang="ru-RU" sz="2000" b="1" smtClean="0">
                <a:latin typeface="Times New Roman" pitchFamily="18" charset="0"/>
              </a:rPr>
              <a:t>Психологические причины</a:t>
            </a:r>
            <a:r>
              <a:rPr lang="ru-RU" sz="2000" smtClean="0">
                <a:latin typeface="Times New Roman" pitchFamily="18" charset="0"/>
              </a:rPr>
              <a:t>: жестокость, агрессивность, конфликтность, ревность, супружеская неверность, эгоизм, жадность, неуравновешенность характеров.</a:t>
            </a:r>
            <a:endParaRPr lang="ru-RU" sz="2000" i="1" smtClean="0">
              <a:latin typeface="Times New Roman" pitchFamily="18" charset="0"/>
            </a:endParaRPr>
          </a:p>
          <a:p>
            <a:pPr>
              <a:lnSpc>
                <a:spcPct val="80000"/>
              </a:lnSpc>
            </a:pPr>
            <a:r>
              <a:rPr lang="ru-RU" sz="2000" b="1" smtClean="0">
                <a:latin typeface="Times New Roman" pitchFamily="18" charset="0"/>
              </a:rPr>
              <a:t>Медицинские причины</a:t>
            </a:r>
            <a:r>
              <a:rPr lang="ru-RU" sz="2000" smtClean="0">
                <a:latin typeface="Times New Roman" pitchFamily="18" charset="0"/>
              </a:rPr>
              <a:t>: хронические инфекционные (например, туберкулез) и венерические заболевания, психические и сексуальные отклонения, импотенция.</a:t>
            </a:r>
            <a:endParaRPr lang="ru-RU" sz="2000" i="1" smtClean="0">
              <a:latin typeface="Times New Roman" pitchFamily="18" charset="0"/>
            </a:endParaRPr>
          </a:p>
          <a:p>
            <a:pPr>
              <a:lnSpc>
                <a:spcPct val="80000"/>
              </a:lnSpc>
            </a:pPr>
            <a:r>
              <a:rPr lang="ru-RU" sz="2000" b="1" smtClean="0">
                <a:latin typeface="Times New Roman" pitchFamily="18" charset="0"/>
              </a:rPr>
              <a:t>Неполные семьи</a:t>
            </a:r>
            <a:r>
              <a:rPr lang="ru-RU" sz="2000" smtClean="0">
                <a:latin typeface="Times New Roman" pitchFamily="18" charset="0"/>
              </a:rPr>
              <a:t>: растет число одиноких матерей и их детей. По данным Госкомстата ежегодно распадается 500-600 тыс. браков, в результате чего увеличивается детей из «семей риска»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Rectangle 4"/>
          <p:cNvSpPr>
            <a:spLocks noGrp="1"/>
          </p:cNvSpPr>
          <p:nvPr>
            <p:ph type="title" idx="4294967295"/>
          </p:nvPr>
        </p:nvSpPr>
        <p:spPr bwMode="auto">
          <a:xfrm>
            <a:off x="250825" y="333375"/>
            <a:ext cx="8569325" cy="6264275"/>
          </a:xfrm>
          <a:noFill/>
        </p:spPr>
        <p:txBody>
          <a:bodyPr wrap="square" numCol="1" compatLnSpc="1">
            <a:prstTxWarp prst="textNoShape">
              <a:avLst/>
            </a:prstTxWarp>
          </a:bodyPr>
          <a:lstStyle/>
          <a:p>
            <a:pPr algn="l">
              <a:buFont typeface="Georgia" pitchFamily="18" charset="0"/>
              <a:buNone/>
            </a:pPr>
            <a:r>
              <a:rPr lang="ru-RU" sz="2400" smtClean="0">
                <a:solidFill>
                  <a:schemeClr val="tx1"/>
                </a:solidFill>
                <a:effectLst/>
                <a:latin typeface="Times New Roman" pitchFamily="18" charset="0"/>
              </a:rPr>
              <a:t>Выделяют следующие основные причины социальной</a:t>
            </a:r>
            <a:r>
              <a:rPr lang="en-US" sz="2400" smtClean="0">
                <a:solidFill>
                  <a:schemeClr val="tx1"/>
                </a:solidFill>
                <a:effectLst/>
                <a:latin typeface="Times New Roman" pitchFamily="18" charset="0"/>
              </a:rPr>
              <a:t/>
            </a:r>
            <a:br>
              <a:rPr lang="en-US" sz="2400" smtClean="0">
                <a:solidFill>
                  <a:schemeClr val="tx1"/>
                </a:solidFill>
                <a:effectLst/>
                <a:latin typeface="Times New Roman" pitchFamily="18" charset="0"/>
              </a:rPr>
            </a:br>
            <a:r>
              <a:rPr lang="ru-RU" sz="2400" smtClean="0">
                <a:solidFill>
                  <a:schemeClr val="tx1"/>
                </a:solidFill>
                <a:effectLst/>
                <a:latin typeface="Times New Roman" pitchFamily="18" charset="0"/>
              </a:rPr>
              <a:t>дезадаптации несовершеннолетних:</a:t>
            </a:r>
            <a:r>
              <a:rPr lang="ru-RU" sz="2400" i="1" smtClean="0">
                <a:solidFill>
                  <a:schemeClr val="tx1"/>
                </a:solidFill>
                <a:effectLst/>
                <a:latin typeface="Times New Roman" pitchFamily="18" charset="0"/>
              </a:rPr>
              <a:t/>
            </a:r>
            <a:br>
              <a:rPr lang="ru-RU" sz="2400" i="1" smtClean="0">
                <a:solidFill>
                  <a:schemeClr val="tx1"/>
                </a:solidFill>
                <a:effectLst/>
                <a:latin typeface="Times New Roman" pitchFamily="18" charset="0"/>
              </a:rPr>
            </a:br>
            <a:r>
              <a:rPr lang="en-US" sz="2400" i="1" smtClean="0">
                <a:solidFill>
                  <a:schemeClr val="tx1"/>
                </a:solidFill>
                <a:effectLst/>
                <a:latin typeface="Times New Roman" pitchFamily="18" charset="0"/>
              </a:rPr>
              <a:t/>
            </a:r>
            <a:br>
              <a:rPr lang="en-US" sz="2400" i="1" smtClean="0">
                <a:solidFill>
                  <a:schemeClr val="tx1"/>
                </a:solidFill>
                <a:effectLst/>
                <a:latin typeface="Times New Roman" pitchFamily="18" charset="0"/>
              </a:rPr>
            </a:br>
            <a:r>
              <a:rPr lang="ru-RU" sz="2000" b="0" i="1" smtClean="0">
                <a:solidFill>
                  <a:schemeClr val="tx1"/>
                </a:solidFill>
                <a:effectLst/>
                <a:latin typeface="Times New Roman" pitchFamily="18" charset="0"/>
              </a:rPr>
              <a:t>Дисфункциональность семьи.</a:t>
            </a:r>
            <a:r>
              <a:rPr lang="ru-RU" sz="2000" b="0" smtClean="0">
                <a:solidFill>
                  <a:schemeClr val="tx1"/>
                </a:solidFill>
                <a:effectLst/>
                <a:latin typeface="Times New Roman" pitchFamily="18" charset="0"/>
              </a:rPr>
              <a:t> Существует множество возможных причин, приводящих к дисфункциональности семьи, и все они с неизбежностью отражаются на детях:</a:t>
            </a:r>
            <a:r>
              <a:rPr lang="ru-RU" sz="2000" b="0" i="1" smtClean="0">
                <a:solidFill>
                  <a:schemeClr val="tx1"/>
                </a:solidFill>
                <a:effectLst/>
                <a:latin typeface="Times New Roman" pitchFamily="18" charset="0"/>
              </a:rPr>
              <a:t/>
            </a:r>
            <a:br>
              <a:rPr lang="ru-RU" sz="2000" b="0" i="1" smtClean="0">
                <a:solidFill>
                  <a:schemeClr val="tx1"/>
                </a:solidFill>
                <a:effectLst/>
                <a:latin typeface="Times New Roman" pitchFamily="18" charset="0"/>
              </a:rPr>
            </a:br>
            <a:r>
              <a:rPr lang="ru-RU" sz="2000" b="0" i="1" smtClean="0">
                <a:solidFill>
                  <a:schemeClr val="tx1"/>
                </a:solidFill>
                <a:effectLst/>
                <a:latin typeface="Times New Roman" pitchFamily="18" charset="0"/>
              </a:rPr>
              <a:t>Экономические причины</a:t>
            </a:r>
            <a:br>
              <a:rPr lang="ru-RU" sz="2000" b="0" i="1" smtClean="0">
                <a:solidFill>
                  <a:schemeClr val="tx1"/>
                </a:solidFill>
                <a:effectLst/>
                <a:latin typeface="Times New Roman" pitchFamily="18" charset="0"/>
              </a:rPr>
            </a:br>
            <a:r>
              <a:rPr lang="ru-RU" sz="2000" b="0" i="1" smtClean="0">
                <a:solidFill>
                  <a:schemeClr val="tx1"/>
                </a:solidFill>
                <a:effectLst/>
                <a:latin typeface="Times New Roman" pitchFamily="18" charset="0"/>
              </a:rPr>
              <a:t>Асоциальные причины</a:t>
            </a:r>
            <a:r>
              <a:rPr lang="en-US" sz="2000" b="0" i="1" smtClean="0">
                <a:solidFill>
                  <a:schemeClr val="tx1"/>
                </a:solidFill>
                <a:effectLst/>
                <a:latin typeface="Times New Roman" pitchFamily="18" charset="0"/>
              </a:rPr>
              <a:t/>
            </a:r>
            <a:br>
              <a:rPr lang="en-US" sz="2000" b="0" i="1" smtClean="0">
                <a:solidFill>
                  <a:schemeClr val="tx1"/>
                </a:solidFill>
                <a:effectLst/>
                <a:latin typeface="Times New Roman" pitchFamily="18" charset="0"/>
              </a:rPr>
            </a:br>
            <a:r>
              <a:rPr lang="ru-RU" sz="2000" b="0" i="1" smtClean="0">
                <a:solidFill>
                  <a:schemeClr val="tx1"/>
                </a:solidFill>
                <a:effectLst/>
                <a:latin typeface="Times New Roman" pitchFamily="18" charset="0"/>
              </a:rPr>
              <a:t>Психологические причины</a:t>
            </a:r>
            <a:r>
              <a:rPr lang="en-US" sz="2000" b="0" smtClean="0">
                <a:solidFill>
                  <a:schemeClr val="tx1"/>
                </a:solidFill>
                <a:effectLst/>
                <a:latin typeface="Times New Roman" pitchFamily="18" charset="0"/>
              </a:rPr>
              <a:t/>
            </a:r>
            <a:br>
              <a:rPr lang="en-US" sz="2000" b="0" smtClean="0">
                <a:solidFill>
                  <a:schemeClr val="tx1"/>
                </a:solidFill>
                <a:effectLst/>
                <a:latin typeface="Times New Roman" pitchFamily="18" charset="0"/>
              </a:rPr>
            </a:br>
            <a:r>
              <a:rPr lang="ru-RU" sz="2000" b="0" i="1" smtClean="0">
                <a:solidFill>
                  <a:schemeClr val="tx1"/>
                </a:solidFill>
                <a:effectLst/>
                <a:latin typeface="Times New Roman" pitchFamily="18" charset="0"/>
              </a:rPr>
              <a:t>Медицинские причины</a:t>
            </a:r>
            <a:br>
              <a:rPr lang="ru-RU" sz="2000" b="0" i="1" smtClean="0">
                <a:solidFill>
                  <a:schemeClr val="tx1"/>
                </a:solidFill>
                <a:effectLst/>
                <a:latin typeface="Times New Roman" pitchFamily="18" charset="0"/>
              </a:rPr>
            </a:br>
            <a:r>
              <a:rPr lang="ru-RU" sz="2000" b="0" i="1" smtClean="0">
                <a:solidFill>
                  <a:schemeClr val="tx1"/>
                </a:solidFill>
                <a:effectLst/>
                <a:latin typeface="Times New Roman" pitchFamily="18" charset="0"/>
              </a:rPr>
              <a:t>Неполные семьи</a:t>
            </a:r>
            <a:r>
              <a:rPr lang="en-US" sz="2000" b="0" i="1" smtClean="0">
                <a:solidFill>
                  <a:schemeClr val="tx1"/>
                </a:solidFill>
                <a:effectLst/>
                <a:latin typeface="Times New Roman" pitchFamily="18" charset="0"/>
              </a:rPr>
              <a:t/>
            </a:r>
            <a:br>
              <a:rPr lang="en-US" sz="2000" b="0" i="1" smtClean="0">
                <a:solidFill>
                  <a:schemeClr val="tx1"/>
                </a:solidFill>
                <a:effectLst/>
                <a:latin typeface="Times New Roman" pitchFamily="18" charset="0"/>
              </a:rPr>
            </a:br>
            <a:r>
              <a:rPr lang="ru-RU" sz="2000" b="0" i="1" smtClean="0">
                <a:solidFill>
                  <a:schemeClr val="tx1"/>
                </a:solidFill>
                <a:effectLst/>
                <a:latin typeface="Times New Roman" pitchFamily="18" charset="0"/>
              </a:rPr>
              <a:t>Социально-педагогические факторы</a:t>
            </a:r>
            <a:r>
              <a:rPr lang="en-US" sz="2000" b="0" i="1" smtClean="0">
                <a:solidFill>
                  <a:schemeClr val="tx1"/>
                </a:solidFill>
                <a:effectLst/>
                <a:latin typeface="Times New Roman" pitchFamily="18" charset="0"/>
              </a:rPr>
              <a:t/>
            </a:r>
            <a:br>
              <a:rPr lang="en-US" sz="2000" b="0" i="1" smtClean="0">
                <a:solidFill>
                  <a:schemeClr val="tx1"/>
                </a:solidFill>
                <a:effectLst/>
                <a:latin typeface="Times New Roman" pitchFamily="18" charset="0"/>
              </a:rPr>
            </a:br>
            <a:r>
              <a:rPr lang="ru-RU" sz="2000" b="0" i="1" smtClean="0">
                <a:solidFill>
                  <a:schemeClr val="tx1"/>
                </a:solidFill>
                <a:effectLst/>
                <a:latin typeface="Times New Roman" pitchFamily="18" charset="0"/>
              </a:rPr>
              <a:t>Одним из основных факторов, приводящих с социальной дезадаптации детей и подростков, является неблагополучие семьи.</a:t>
            </a:r>
            <a:r>
              <a:rPr lang="ru-RU" sz="2000" i="1" smtClean="0">
                <a:solidFill>
                  <a:schemeClr val="tx1"/>
                </a:solidFill>
                <a:effectLst/>
                <a:latin typeface="Times New Roman" pitchFamily="18" charset="0"/>
              </a:rPr>
              <a:t> </a:t>
            </a:r>
            <a:r>
              <a:rPr lang="en-US" sz="2000" i="1" smtClean="0">
                <a:solidFill>
                  <a:schemeClr val="tx1"/>
                </a:solidFill>
                <a:effectLst/>
                <a:latin typeface="Times New Roman" pitchFamily="18" charset="0"/>
              </a:rPr>
              <a:t/>
            </a:r>
            <a:br>
              <a:rPr lang="en-US" sz="2000" i="1" smtClean="0">
                <a:solidFill>
                  <a:schemeClr val="tx1"/>
                </a:solidFill>
                <a:effectLst/>
                <a:latin typeface="Times New Roman" pitchFamily="18" charset="0"/>
              </a:rPr>
            </a:br>
            <a:r>
              <a:rPr lang="ru-RU" sz="2000" b="0" i="1" smtClean="0">
                <a:solidFill>
                  <a:schemeClr val="tx1"/>
                </a:solidFill>
                <a:effectLst/>
                <a:latin typeface="Times New Roman" pitchFamily="18" charset="0"/>
              </a:rPr>
              <a:t>Социально-экономические факторы</a:t>
            </a:r>
            <a:r>
              <a:rPr lang="ru-RU" sz="2000" i="1" smtClean="0">
                <a:solidFill>
                  <a:schemeClr val="tx1"/>
                </a:solidFill>
                <a:effectLst/>
                <a:latin typeface="Times New Roman" pitchFamily="18" charset="0"/>
              </a:rPr>
              <a:t> </a:t>
            </a:r>
            <a:r>
              <a:rPr lang="en-US" sz="2000" i="1" smtClean="0">
                <a:solidFill>
                  <a:schemeClr val="tx1"/>
                </a:solidFill>
                <a:effectLst/>
                <a:latin typeface="Times New Roman" pitchFamily="18" charset="0"/>
              </a:rPr>
              <a:t/>
            </a:r>
            <a:br>
              <a:rPr lang="en-US" sz="2000" i="1" smtClean="0">
                <a:solidFill>
                  <a:schemeClr val="tx1"/>
                </a:solidFill>
                <a:effectLst/>
                <a:latin typeface="Times New Roman" pitchFamily="18" charset="0"/>
              </a:rPr>
            </a:br>
            <a:r>
              <a:rPr lang="ru-RU" sz="2000" b="0" i="1" smtClean="0">
                <a:solidFill>
                  <a:schemeClr val="tx1"/>
                </a:solidFill>
                <a:effectLst/>
                <a:latin typeface="Times New Roman" pitchFamily="18" charset="0"/>
              </a:rPr>
              <a:t>Морально-этические факторы</a:t>
            </a:r>
            <a:r>
              <a:rPr lang="en-US" sz="2000" b="0" i="1" smtClean="0">
                <a:solidFill>
                  <a:schemeClr val="tx1"/>
                </a:solidFill>
                <a:effectLst/>
                <a:latin typeface="Times New Roman" pitchFamily="18" charset="0"/>
              </a:rPr>
              <a:t/>
            </a:r>
            <a:br>
              <a:rPr lang="en-US" sz="2000" b="0" i="1" smtClean="0">
                <a:solidFill>
                  <a:schemeClr val="tx1"/>
                </a:solidFill>
                <a:effectLst/>
                <a:latin typeface="Times New Roman" pitchFamily="18" charset="0"/>
              </a:rPr>
            </a:br>
            <a:r>
              <a:rPr lang="ru-RU" sz="2000" b="0" i="1" smtClean="0">
                <a:solidFill>
                  <a:schemeClr val="tx1"/>
                </a:solidFill>
                <a:effectLst/>
                <a:latin typeface="Times New Roman" pitchFamily="18" charset="0"/>
              </a:rPr>
              <a:t>Социальная среда является важнейшим фактором и условием развития ребенка</a:t>
            </a:r>
            <a:r>
              <a:rPr lang="ru-RU" sz="4200" smtClean="0">
                <a:solidFill>
                  <a:schemeClr val="tx1"/>
                </a:solidFill>
                <a:effectLst/>
              </a:rPr>
              <a:t>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Rectangle 4"/>
          <p:cNvSpPr>
            <a:spLocks noGrp="1"/>
          </p:cNvSpPr>
          <p:nvPr>
            <p:ph type="title" idx="4294967295"/>
          </p:nvPr>
        </p:nvSpPr>
        <p:spPr bwMode="auto">
          <a:xfrm>
            <a:off x="395288" y="404813"/>
            <a:ext cx="8497887" cy="6192837"/>
          </a:xfrm>
          <a:noFill/>
        </p:spPr>
        <p:txBody>
          <a:bodyPr wrap="square" numCol="1" compatLnSpc="1">
            <a:prstTxWarp prst="textNoShape">
              <a:avLst/>
            </a:prstTxWarp>
          </a:bodyPr>
          <a:lstStyle/>
          <a:p>
            <a:pPr algn="l">
              <a:buFont typeface="Georgia" pitchFamily="18" charset="0"/>
              <a:buNone/>
            </a:pPr>
            <a:r>
              <a:rPr lang="ru-RU" sz="2400" smtClean="0">
                <a:solidFill>
                  <a:schemeClr val="tx1"/>
                </a:solidFill>
                <a:effectLst/>
                <a:latin typeface="Times New Roman" pitchFamily="18" charset="0"/>
              </a:rPr>
              <a:t>В Центр принимаются несовершеннолетние на основании:</a:t>
            </a:r>
            <a:r>
              <a:rPr lang="ru-RU" sz="2000" b="0" smtClean="0">
                <a:solidFill>
                  <a:schemeClr val="tx1"/>
                </a:solidFill>
                <a:effectLst/>
                <a:latin typeface="Times New Roman" pitchFamily="18" charset="0"/>
              </a:rPr>
              <a:t> </a:t>
            </a:r>
            <a:br>
              <a:rPr lang="ru-RU" sz="2000" b="0" smtClean="0">
                <a:solidFill>
                  <a:schemeClr val="tx1"/>
                </a:solidFill>
                <a:effectLst/>
                <a:latin typeface="Times New Roman" pitchFamily="18" charset="0"/>
              </a:rPr>
            </a:br>
            <a:r>
              <a:rPr lang="ru-RU" sz="2400" b="0" smtClean="0">
                <a:solidFill>
                  <a:schemeClr val="tx1"/>
                </a:solidFill>
                <a:effectLst/>
                <a:latin typeface="Times New Roman" pitchFamily="18" charset="0"/>
              </a:rPr>
              <a:t>1) личного обращения; </a:t>
            </a:r>
            <a:br>
              <a:rPr lang="ru-RU" sz="2400" b="0" smtClean="0">
                <a:solidFill>
                  <a:schemeClr val="tx1"/>
                </a:solidFill>
                <a:effectLst/>
                <a:latin typeface="Times New Roman" pitchFamily="18" charset="0"/>
              </a:rPr>
            </a:br>
            <a:r>
              <a:rPr lang="ru-RU" sz="2400" b="0" smtClean="0">
                <a:solidFill>
                  <a:schemeClr val="tx1"/>
                </a:solidFill>
                <a:effectLst/>
                <a:latin typeface="Times New Roman" pitchFamily="18" charset="0"/>
              </a:rPr>
              <a:t>2) направления органов, осуществляющих социальную защиту населения; </a:t>
            </a:r>
            <a:br>
              <a:rPr lang="ru-RU" sz="2400" b="0" smtClean="0">
                <a:solidFill>
                  <a:schemeClr val="tx1"/>
                </a:solidFill>
                <a:effectLst/>
                <a:latin typeface="Times New Roman" pitchFamily="18" charset="0"/>
              </a:rPr>
            </a:br>
            <a:r>
              <a:rPr lang="ru-RU" sz="2400" b="0" smtClean="0">
                <a:solidFill>
                  <a:schemeClr val="tx1"/>
                </a:solidFill>
                <a:effectLst/>
                <a:latin typeface="Times New Roman" pitchFamily="18" charset="0"/>
              </a:rPr>
              <a:t>3) постановления комиссий по делам несовершеннолетних; </a:t>
            </a:r>
            <a:br>
              <a:rPr lang="ru-RU" sz="2400" b="0" smtClean="0">
                <a:solidFill>
                  <a:schemeClr val="tx1"/>
                </a:solidFill>
                <a:effectLst/>
                <a:latin typeface="Times New Roman" pitchFamily="18" charset="0"/>
              </a:rPr>
            </a:br>
            <a:r>
              <a:rPr lang="ru-RU" sz="2400" b="0" smtClean="0">
                <a:solidFill>
                  <a:schemeClr val="tx1"/>
                </a:solidFill>
                <a:effectLst/>
                <a:latin typeface="Times New Roman" pitchFamily="18" charset="0"/>
              </a:rPr>
              <a:t>4) заявления родителей (законных представителей) с учетом  мнения несовершеннолетнего, достигшего возраста 10 лет, за исключением случаев, когда учет мнения несовершеннолетнего противоречит его интересам;</a:t>
            </a:r>
            <a:br>
              <a:rPr lang="ru-RU" sz="2400" b="0" smtClean="0">
                <a:solidFill>
                  <a:schemeClr val="tx1"/>
                </a:solidFill>
                <a:effectLst/>
                <a:latin typeface="Times New Roman" pitchFamily="18" charset="0"/>
              </a:rPr>
            </a:br>
            <a:r>
              <a:rPr lang="ru-RU" sz="2400" b="0" smtClean="0">
                <a:solidFill>
                  <a:schemeClr val="tx1"/>
                </a:solidFill>
                <a:effectLst/>
                <a:latin typeface="Times New Roman" pitchFamily="18" charset="0"/>
              </a:rPr>
              <a:t> 5) ходатайства органов образования, здравоохранения, опеки и попечительства, органов внутренних дел; </a:t>
            </a:r>
            <a:br>
              <a:rPr lang="ru-RU" sz="2400" b="0" smtClean="0">
                <a:solidFill>
                  <a:schemeClr val="tx1"/>
                </a:solidFill>
                <a:effectLst/>
                <a:latin typeface="Times New Roman" pitchFamily="18" charset="0"/>
              </a:rPr>
            </a:br>
            <a:r>
              <a:rPr lang="ru-RU" sz="2400" b="0" smtClean="0">
                <a:solidFill>
                  <a:schemeClr val="tx1"/>
                </a:solidFill>
                <a:effectLst/>
                <a:latin typeface="Times New Roman" pitchFamily="18" charset="0"/>
              </a:rPr>
              <a:t>6) постановления или решения суда; </a:t>
            </a:r>
            <a:br>
              <a:rPr lang="ru-RU" sz="2400" b="0" smtClean="0">
                <a:solidFill>
                  <a:schemeClr val="tx1"/>
                </a:solidFill>
                <a:effectLst/>
                <a:latin typeface="Times New Roman" pitchFamily="18" charset="0"/>
              </a:rPr>
            </a:br>
            <a:r>
              <a:rPr lang="ru-RU" sz="2400" b="0" smtClean="0">
                <a:solidFill>
                  <a:schemeClr val="tx1"/>
                </a:solidFill>
                <a:effectLst/>
                <a:latin typeface="Times New Roman" pitchFamily="18" charset="0"/>
              </a:rPr>
              <a:t>7) акта оперативного дежурного органа внутренних дел о необходимости помещения несовершеннолетнего в  Центр, копия которого в течение 5-ти суток направляется в орган социальной защиты населения.</a:t>
            </a:r>
            <a:br>
              <a:rPr lang="ru-RU" sz="2400" b="0" smtClean="0">
                <a:solidFill>
                  <a:schemeClr val="tx1"/>
                </a:solidFill>
                <a:effectLst/>
                <a:latin typeface="Times New Roman" pitchFamily="18" charset="0"/>
              </a:rPr>
            </a:br>
            <a:endParaRPr lang="ru-RU" sz="2400" b="0" smtClean="0"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133</TotalTime>
  <Words>513</Words>
  <Application>Microsoft Office PowerPoint</Application>
  <PresentationFormat>Экран (4:3)</PresentationFormat>
  <Paragraphs>24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Шаблон оформления</vt:lpstr>
      </vt:variant>
      <vt:variant>
        <vt:i4>4</vt:i4>
      </vt:variant>
      <vt:variant>
        <vt:lpstr>Заголовки слайдов</vt:lpstr>
      </vt:variant>
      <vt:variant>
        <vt:i4>11</vt:i4>
      </vt:variant>
    </vt:vector>
  </HeadingPairs>
  <TitlesOfParts>
    <vt:vector size="20" baseType="lpstr">
      <vt:lpstr>Arial</vt:lpstr>
      <vt:lpstr>Georgia</vt:lpstr>
      <vt:lpstr>Calibri</vt:lpstr>
      <vt:lpstr>Trebuchet MS</vt:lpstr>
      <vt:lpstr>Times New Roman</vt:lpstr>
      <vt:lpstr>Воздушный поток</vt:lpstr>
      <vt:lpstr>Воздушный поток</vt:lpstr>
      <vt:lpstr>Воздушный поток</vt:lpstr>
      <vt:lpstr>Воздушный поток</vt:lpstr>
      <vt:lpstr>   Методы профилактики дезатапции  у воспитанников социально-реабилитационного центра  </vt:lpstr>
      <vt:lpstr>Слайд 2</vt:lpstr>
      <vt:lpstr>Слайд 3</vt:lpstr>
      <vt:lpstr>Слайд 4</vt:lpstr>
      <vt:lpstr>Слайд 5</vt:lpstr>
      <vt:lpstr>Слайд 6</vt:lpstr>
      <vt:lpstr>Слайд 7</vt:lpstr>
      <vt:lpstr>Выделяют следующие основные причины социальной дезадаптации несовершеннолетних:  Дисфункциональность семьи. Существует множество возможных причин, приводящих к дисфункциональности семьи, и все они с неизбежностью отражаются на детях: Экономические причины Асоциальные причины Психологические причины Медицинские причины Неполные семьи Социально-педагогические факторы Одним из основных факторов, приводящих с социальной дезадаптации детей и подростков, является неблагополучие семьи.  Социально-экономические факторы  Морально-этические факторы Социальная среда является важнейшим фактором и условием развития ребенка </vt:lpstr>
      <vt:lpstr>В Центр принимаются несовершеннолетние на основании:  1) личного обращения;  2) направления органов, осуществляющих социальную защиту населения;  3) постановления комиссий по делам несовершеннолетних;  4) заявления родителей (законных представителей) с учетом  мнения несовершеннолетнего, достигшего возраста 10 лет, за исключением случаев, когда учет мнения несовершеннолетнего противоречит его интересам;  5) ходатайства органов образования, здравоохранения, опеки и попечительства, органов внутренних дел;  6) постановления или решения суда;  7) акта оперативного дежурного органа внутренних дел о необходимости помещения несовершеннолетнего в  Центр, копия которого в течение 5-ти суток направляется в орган социальной защиты населения. </vt:lpstr>
      <vt:lpstr>Противопоказаниями к принятию в Центр несовершеннолетних являются психические заболевания в стадии обострения, хронический алкоголизм, карантинные, инфекционные заболевания, бактерионосительство, активная форма туберкулеза, иные тяжелые формы заболевания, требующие лечения в специализированных учреждениях здравоохранения, а также лица, находящиеся в состоянии алкогольного или наркотического опьянения, или совершившие преступление.</vt:lpstr>
      <vt:lpstr>Предметом деятельности является:  - социальная реабилитация несовершеннолетних, оказавшихся в кризисной жизненной ситуации; - выявление    источников    и    причин    социальной    дезадаптации  несовершеннолетних; - разработка и обеспечение реализации индивидуальных программ социальной реабилитации детей и подростков, включающих в себя профессионально-трудовой, учебно-познавательной, социокультурный и иные компоненты; - подготовка   рекомендации   и   осуществление   взаимодействия   с семьями дезадаптированных   детей    для    обеспечения    непрерывности коррекционно- реабилитационных мероприятий с ними в домашних условиях.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Home</dc:creator>
  <cp:lastModifiedBy>home</cp:lastModifiedBy>
  <cp:revision>12</cp:revision>
  <dcterms:created xsi:type="dcterms:W3CDTF">2011-12-12T11:56:18Z</dcterms:created>
  <dcterms:modified xsi:type="dcterms:W3CDTF">2015-03-12T16:56:34Z</dcterms:modified>
</cp:coreProperties>
</file>