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B391C-0BCF-45E5-9324-8B2A46F7127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FAB21-0BDA-4711-AE73-DC26BF72F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830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FAB21-0BDA-4711-AE73-DC26BF72F13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5119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FD40-11D5-44A9-8C00-6584CBE606C5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577027-40C7-452D-BE7D-E1967D0221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FD40-11D5-44A9-8C00-6584CBE606C5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7027-40C7-452D-BE7D-E1967D022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FD40-11D5-44A9-8C00-6584CBE606C5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7027-40C7-452D-BE7D-E1967D022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BE9FD40-11D5-44A9-8C00-6584CBE606C5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577027-40C7-452D-BE7D-E1967D0221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FD40-11D5-44A9-8C00-6584CBE606C5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577027-40C7-452D-BE7D-E1967D0221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FD40-11D5-44A9-8C00-6584CBE606C5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577027-40C7-452D-BE7D-E1967D0221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FD40-11D5-44A9-8C00-6584CBE606C5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577027-40C7-452D-BE7D-E1967D0221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ABE9FD40-11D5-44A9-8C00-6584CBE606C5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577027-40C7-452D-BE7D-E1967D0221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FD40-11D5-44A9-8C00-6584CBE606C5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7027-40C7-452D-BE7D-E1967D022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FD40-11D5-44A9-8C00-6584CBE606C5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577027-40C7-452D-BE7D-E1967D0221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FD40-11D5-44A9-8C00-6584CBE606C5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577027-40C7-452D-BE7D-E1967D0221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9FD40-11D5-44A9-8C00-6584CBE606C5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77027-40C7-452D-BE7D-E1967D022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99592" y="404664"/>
            <a:ext cx="791558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технологий проблемного обучения для формирования у обучающихся мотивации к изучению литературы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1135" y="2159089"/>
            <a:ext cx="502783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“</a:t>
            </a:r>
            <a:r>
              <a:rPr lang="ru-RU" sz="2200" i="1" dirty="0" smtClean="0"/>
              <a:t>Сущность проблемного обучения в том, что учащийся под руководством учителя принимает участие в решении новых для него познавательных и практических проблем, что соответствует воспитательным целям школы</a:t>
            </a:r>
            <a:r>
              <a:rPr lang="en-US" sz="2200" i="1" dirty="0" smtClean="0"/>
              <a:t>”</a:t>
            </a:r>
            <a:endParaRPr lang="ru-RU" sz="2200" i="1" dirty="0"/>
          </a:p>
          <a:p>
            <a:pPr algn="ctr"/>
            <a:r>
              <a:rPr lang="ru-RU" sz="2400" b="1" dirty="0" smtClean="0"/>
              <a:t>И.Я </a:t>
            </a:r>
            <a:r>
              <a:rPr lang="ru-RU" sz="2400" b="1" dirty="0" err="1" smtClean="0"/>
              <a:t>Лернер</a:t>
            </a:r>
            <a:r>
              <a:rPr lang="ru-RU" sz="2400" b="1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753" y="5392664"/>
            <a:ext cx="8728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Автор: Бережная И.Д,</a:t>
            </a:r>
          </a:p>
          <a:p>
            <a:pPr algn="ctr"/>
            <a:r>
              <a:rPr lang="ru-RU" sz="2000" dirty="0" smtClean="0"/>
              <a:t>Учитель русского языка </a:t>
            </a:r>
          </a:p>
          <a:p>
            <a:pPr algn="ctr"/>
            <a:r>
              <a:rPr lang="ru-RU" sz="2000" dirty="0" smtClean="0"/>
              <a:t>И литературы МОУ СОШ№94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028" y="6408328"/>
            <a:ext cx="913597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г. Волгоград, 2014г.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-4161" y="6408328"/>
            <a:ext cx="913597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г. Волгоград, 2014г.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7549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проблемного урока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1080790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Вводная информация учителя: историческая справка, цитата, использование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мультимедии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музыки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3173" y="3526121"/>
            <a:ext cx="2998293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dirty="0" smtClean="0"/>
              <a:t>Урок в 9 классе</a:t>
            </a:r>
            <a:endParaRPr lang="en-US" sz="2400" dirty="0" smtClean="0"/>
          </a:p>
          <a:p>
            <a:r>
              <a:rPr lang="en-US" sz="2400" dirty="0" smtClean="0"/>
              <a:t>“</a:t>
            </a:r>
            <a:r>
              <a:rPr lang="ru-RU" sz="2400" dirty="0" smtClean="0"/>
              <a:t>Еще одна тайна</a:t>
            </a:r>
            <a:r>
              <a:rPr lang="en-US" sz="2400" dirty="0" smtClean="0"/>
              <a:t> “ </a:t>
            </a:r>
            <a:r>
              <a:rPr lang="ru-RU" sz="2400" dirty="0" smtClean="0"/>
              <a:t>Пиковой дамы</a:t>
            </a:r>
            <a:r>
              <a:rPr lang="en-US" sz="2400" dirty="0" smtClean="0"/>
              <a:t>”. (</a:t>
            </a:r>
            <a:r>
              <a:rPr lang="ru-RU" sz="2400" dirty="0" smtClean="0"/>
              <a:t>Новелла А.С. Пушкина в контексте народной сказки.)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77919" y="980728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  <a:cs typeface="Times New Roman" pitchFamily="18" charset="0"/>
              </a:rPr>
              <a:t>1 </a:t>
            </a:r>
            <a:r>
              <a:rPr lang="ru-RU" sz="2800" b="1" dirty="0" smtClean="0">
                <a:latin typeface="+mj-lt"/>
                <a:cs typeface="Times New Roman" pitchFamily="18" charset="0"/>
              </a:rPr>
              <a:t>Этап</a:t>
            </a:r>
            <a:endParaRPr lang="ru-RU" sz="2800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0201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347464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 Этап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224354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проблемной ситуации.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90872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/>
              <a:t>Осознание сущности противоречия</a:t>
            </a:r>
            <a:r>
              <a:rPr lang="en-US" sz="2400" b="1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/>
              <a:t>Формулировка неизвестного</a:t>
            </a:r>
            <a:r>
              <a:rPr lang="en-US" sz="2400" b="1" dirty="0" smtClean="0"/>
              <a:t>;</a:t>
            </a:r>
            <a:endParaRPr lang="ru-RU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/>
              <a:t>Наводящая информация</a:t>
            </a:r>
            <a:r>
              <a:rPr lang="en-US" sz="2400" b="1" dirty="0" smtClean="0"/>
              <a:t>;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89022" y="2276872"/>
            <a:ext cx="374441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Для Пушкина суеверие было не предрассудком, а связью с народной мудростью, основанной на народной нравственности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 algn="ctr"/>
            <a:r>
              <a:rPr lang="ru-RU" sz="2400" b="1" dirty="0" err="1" smtClean="0"/>
              <a:t>В.Шкловский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85408" y="45807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90208" y="4688453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Случай! – заметил один.</a:t>
            </a:r>
          </a:p>
          <a:p>
            <a:r>
              <a:rPr lang="ru-RU" dirty="0" smtClean="0"/>
              <a:t>Сказка! – уверяет </a:t>
            </a:r>
            <a:r>
              <a:rPr lang="ru-RU" dirty="0" err="1" smtClean="0"/>
              <a:t>Германн</a:t>
            </a:r>
            <a:r>
              <a:rPr lang="ru-RU" dirty="0" smtClean="0"/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89097" y="4856972"/>
            <a:ext cx="468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__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4683" y="566675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Вопрос: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Пиковая дама А.С. Пушкина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”.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Повесть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новелла или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действительо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сказка?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1\Desktop\Portrait_of_Alexander_Pushkin_(Orest_Kiprensky,_1827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73842" y="2328696"/>
            <a:ext cx="1675095" cy="195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8241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49406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 </a:t>
            </a:r>
            <a:r>
              <a:rPr lang="ru-RU" sz="2400" b="1" dirty="0"/>
              <a:t>Э</a:t>
            </a:r>
            <a:r>
              <a:rPr lang="ru-RU" sz="2400" b="1" dirty="0" smtClean="0"/>
              <a:t>тап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76516" y="22629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Выдвижение и проверка гипотез.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980728"/>
            <a:ext cx="74337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Поиск решения проблемы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Наведение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Поддержка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Помощь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2550388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Что такое сказка?</a:t>
            </a:r>
          </a:p>
          <a:p>
            <a:pPr marL="285750" indent="-285750">
              <a:buFontTx/>
              <a:buChar char="-"/>
            </a:pP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Вспомините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пушкинскую пословицу о смысле сказки: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Сказка-ложь, да в ней намёк, добрым молодцом урок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”.</a:t>
            </a: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Авторские намёки и уроки есть во всех 6 главах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Пиковой Дамы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”</a:t>
            </a: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Почему Сен-Жермен не дал молодой графине денег, а открыл ей тайну?</a:t>
            </a:r>
          </a:p>
          <a:p>
            <a:pPr marL="285750" indent="-285750">
              <a:buFontTx/>
              <a:buChar char="-"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Почему у 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Перманна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профиль Наполеона, а душа Мефистофеля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”</a:t>
            </a: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Случаен ли сам выбор карт?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1\Desktop\1803580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58712"/>
            <a:ext cx="2880320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C:\Users\1\Desktop\fil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920959"/>
            <a:ext cx="3024336" cy="1680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406212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645" y="20163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 Этап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663301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Нахождение решения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Появление новых  ЗУН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Реализация решения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Развитие личности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057725" y="2375489"/>
            <a:ext cx="59046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i="1" dirty="0" smtClean="0"/>
              <a:t>Туз выиграл! – Сказал </a:t>
            </a:r>
            <a:r>
              <a:rPr lang="ru-RU" sz="2400" i="1" dirty="0" err="1" smtClean="0"/>
              <a:t>Германн</a:t>
            </a:r>
            <a:r>
              <a:rPr lang="ru-RU" sz="2400" i="1" dirty="0" smtClean="0"/>
              <a:t> и открыл свою карту.</a:t>
            </a:r>
          </a:p>
          <a:p>
            <a:pPr marL="285750" indent="-285750">
              <a:buFontTx/>
              <a:buChar char="-"/>
            </a:pPr>
            <a:r>
              <a:rPr lang="ru-RU" sz="2400" i="1" dirty="0" smtClean="0"/>
              <a:t>Дама ваша убита! – ласково сказал </a:t>
            </a:r>
            <a:r>
              <a:rPr lang="ru-RU" sz="2400" i="1" dirty="0" err="1" smtClean="0"/>
              <a:t>Чекалинский</a:t>
            </a:r>
            <a:endParaRPr lang="ru-RU" sz="2400" i="1" dirty="0" smtClean="0"/>
          </a:p>
          <a:p>
            <a:r>
              <a:rPr lang="ru-RU" sz="2400" i="1" dirty="0" smtClean="0"/>
              <a:t>Герман вздрогнул: вместо туза у него стояла пиковая дама…</a:t>
            </a:r>
          </a:p>
          <a:p>
            <a:r>
              <a:rPr lang="ru-RU" sz="2400" i="1" dirty="0" smtClean="0"/>
              <a:t>- Старуха! – закричал он в ужасе.</a:t>
            </a:r>
            <a:endParaRPr lang="ru-RU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5373216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/>
              <a:t>Почему </a:t>
            </a:r>
            <a:r>
              <a:rPr lang="ru-RU" sz="2000" dirty="0" err="1" smtClean="0"/>
              <a:t>Германн</a:t>
            </a:r>
            <a:r>
              <a:rPr lang="ru-RU" sz="2000" dirty="0" smtClean="0"/>
              <a:t>  </a:t>
            </a:r>
            <a:r>
              <a:rPr lang="en-US" sz="2000" dirty="0" smtClean="0"/>
              <a:t>“</a:t>
            </a:r>
            <a:r>
              <a:rPr lang="ru-RU" sz="2000" dirty="0" smtClean="0"/>
              <a:t>обдёрнулся</a:t>
            </a:r>
            <a:r>
              <a:rPr lang="en-US" sz="2000" dirty="0" smtClean="0"/>
              <a:t>” </a:t>
            </a:r>
            <a:r>
              <a:rPr lang="ru-RU" sz="2000" dirty="0" smtClean="0"/>
              <a:t>в третий раз?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Какую народную мудрость нарушил </a:t>
            </a:r>
            <a:r>
              <a:rPr lang="ru-RU" sz="2000" dirty="0" err="1" smtClean="0"/>
              <a:t>Германн</a:t>
            </a:r>
            <a:r>
              <a:rPr lang="ru-RU" sz="2000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Почему он наказан, ведь в сказке обычно побеждает </a:t>
            </a:r>
            <a:r>
              <a:rPr lang="en-US" sz="2000" dirty="0" smtClean="0"/>
              <a:t>“</a:t>
            </a:r>
            <a:r>
              <a:rPr lang="ru-RU" sz="2000" dirty="0" smtClean="0"/>
              <a:t>добро</a:t>
            </a:r>
            <a:r>
              <a:rPr lang="en-US" sz="2000" dirty="0" smtClean="0"/>
              <a:t>” 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2719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5240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 </a:t>
            </a:r>
            <a:r>
              <a:rPr lang="ru-RU" sz="2400" b="1" dirty="0" smtClean="0"/>
              <a:t>Этап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6007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806401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cs typeface="Times New Roman" pitchFamily="18" charset="0"/>
              </a:rPr>
              <a:t>Творческая работа,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cs typeface="Times New Roman" pitchFamily="18" charset="0"/>
              </a:rPr>
              <a:t>Задание исследовательского характера.</a:t>
            </a:r>
            <a:endParaRPr lang="ru-RU" dirty="0" smtClean="0"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772816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Если </a:t>
            </a:r>
            <a:r>
              <a:rPr lang="en-US" sz="2800" i="1" dirty="0" smtClean="0"/>
              <a:t>“</a:t>
            </a:r>
            <a:r>
              <a:rPr lang="ru-RU" sz="2800" i="1" dirty="0" smtClean="0"/>
              <a:t>Пиковая дама</a:t>
            </a:r>
            <a:r>
              <a:rPr lang="en-US" sz="2800" i="1" dirty="0" smtClean="0"/>
              <a:t>” </a:t>
            </a:r>
            <a:r>
              <a:rPr lang="ru-RU" sz="2800" i="1" dirty="0" smtClean="0"/>
              <a:t>сказка, то </a:t>
            </a:r>
            <a:r>
              <a:rPr lang="ru-RU" sz="2800" i="1" dirty="0" err="1" smtClean="0"/>
              <a:t>Германн</a:t>
            </a:r>
            <a:r>
              <a:rPr lang="ru-RU" sz="2800" i="1" dirty="0" smtClean="0"/>
              <a:t> наказан за то же, что и старуха из другой пушкинской сказки</a:t>
            </a:r>
            <a:r>
              <a:rPr lang="ru-RU" sz="2800" i="1" dirty="0"/>
              <a:t> </a:t>
            </a:r>
            <a:r>
              <a:rPr lang="en-US" sz="2800" i="1" dirty="0" smtClean="0"/>
              <a:t>“</a:t>
            </a:r>
            <a:r>
              <a:rPr lang="ru-RU" sz="2800" i="1" dirty="0" smtClean="0"/>
              <a:t>О золотой </a:t>
            </a:r>
            <a:r>
              <a:rPr lang="ru-RU" sz="2800" i="1" dirty="0" err="1" smtClean="0"/>
              <a:t>рыдке</a:t>
            </a:r>
            <a:r>
              <a:rPr lang="en-US" sz="2800" i="1" dirty="0" smtClean="0"/>
              <a:t>”</a:t>
            </a:r>
            <a:r>
              <a:rPr lang="ru-RU" sz="2800" i="1" dirty="0" smtClean="0"/>
              <a:t>.</a:t>
            </a:r>
          </a:p>
          <a:p>
            <a:r>
              <a:rPr lang="ru-RU" sz="2800" i="1" dirty="0" smtClean="0"/>
              <a:t>Докажите, опираясь на текст.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xmlns="" val="503103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151" y="116632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Варианты проблемных уроков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152" y="1387920"/>
            <a:ext cx="52937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b="1" i="1" dirty="0" smtClean="0"/>
              <a:t>Урок </a:t>
            </a:r>
            <a:r>
              <a:rPr lang="ru-RU" sz="2800" b="1" i="1" dirty="0" err="1" smtClean="0"/>
              <a:t>версионного</a:t>
            </a:r>
            <a:r>
              <a:rPr lang="ru-RU" sz="2800" b="1" i="1" dirty="0" smtClean="0"/>
              <a:t> характера</a:t>
            </a:r>
            <a:r>
              <a:rPr lang="en-US" sz="2800" b="1" i="1" dirty="0" smtClean="0"/>
              <a:t>:</a:t>
            </a:r>
            <a:endParaRPr lang="ru-RU" sz="2800" b="1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i="1" dirty="0" smtClean="0"/>
              <a:t>А.Н. Островский.  Драма </a:t>
            </a:r>
            <a:r>
              <a:rPr lang="en-US" sz="2000" i="1" dirty="0" smtClean="0"/>
              <a:t>”</a:t>
            </a:r>
            <a:r>
              <a:rPr lang="ru-RU" sz="2000" i="1" dirty="0" smtClean="0"/>
              <a:t>Гроза.</a:t>
            </a:r>
            <a:r>
              <a:rPr lang="en-US" sz="2000" i="1" dirty="0" smtClean="0"/>
              <a:t>”</a:t>
            </a:r>
            <a:r>
              <a:rPr lang="ru-RU" sz="2000" i="1" dirty="0" smtClean="0"/>
              <a:t> Самоубийство Катерины – Сила или слабость?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i="1" dirty="0" smtClean="0"/>
              <a:t>“</a:t>
            </a:r>
            <a:r>
              <a:rPr lang="ru-RU" sz="2000" i="1" dirty="0" smtClean="0"/>
              <a:t>Тройка</a:t>
            </a:r>
            <a:r>
              <a:rPr lang="en-US" sz="2000" i="1" dirty="0" smtClean="0"/>
              <a:t>” </a:t>
            </a:r>
            <a:r>
              <a:rPr lang="ru-RU" sz="2000" i="1" dirty="0" smtClean="0"/>
              <a:t>Н.А. Некрасова</a:t>
            </a:r>
            <a:r>
              <a:rPr lang="en-US" sz="2000" i="1" dirty="0" smtClean="0"/>
              <a:t>: </a:t>
            </a:r>
            <a:r>
              <a:rPr lang="ru-RU" sz="2000" i="1" dirty="0" smtClean="0"/>
              <a:t>романс или бытовая песня?</a:t>
            </a:r>
            <a:endParaRPr lang="ru-RU" sz="2000" i="1" dirty="0"/>
          </a:p>
        </p:txBody>
      </p:sp>
      <p:pic>
        <p:nvPicPr>
          <p:cNvPr id="7170" name="Picture 2" descr="C:\Users\1\Desktop\Gerasimov_SV-Illustraciya-4-Katerina-5-deystviye-Groza-Ostrovskiy_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6940" y="1582688"/>
            <a:ext cx="3468058" cy="4799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18138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сравнительно-обобщающего характера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773415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cs typeface="Times New Roman" pitchFamily="18" charset="0"/>
              </a:rPr>
              <a:t>- Проблемная ситуация создается на материалах, не дающих однозначных выводов. Проблемы решаются в ходе самостоятельного анализа</a:t>
            </a:r>
            <a:endParaRPr lang="ru-RU" sz="2400" i="1" dirty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2391742"/>
            <a:ext cx="43924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Стихотворение </a:t>
            </a:r>
          </a:p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Silentium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(“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Молчание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”)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sz="2400" i="1" dirty="0" smtClean="0"/>
              <a:t>Почему мысли и мечты свои надо скрывать?</a:t>
            </a:r>
          </a:p>
          <a:p>
            <a:pPr marL="285750" indent="-285750">
              <a:buFontTx/>
              <a:buChar char="-"/>
            </a:pPr>
            <a:r>
              <a:rPr lang="ru-RU" sz="2400" i="1" dirty="0" smtClean="0"/>
              <a:t>Почему другой не сможет тебя понять?</a:t>
            </a:r>
          </a:p>
          <a:p>
            <a:pPr marL="285750" indent="-285750">
              <a:buFontTx/>
              <a:buChar char="-"/>
            </a:pPr>
            <a:r>
              <a:rPr lang="ru-RU" sz="2400" i="1" dirty="0" smtClean="0"/>
              <a:t>Согласным ли вы, что</a:t>
            </a:r>
            <a:r>
              <a:rPr lang="en-US" sz="2400" i="1" dirty="0" smtClean="0"/>
              <a:t> </a:t>
            </a:r>
            <a:r>
              <a:rPr lang="ru-RU" sz="2400" i="1" dirty="0" smtClean="0"/>
              <a:t> </a:t>
            </a:r>
            <a:r>
              <a:rPr lang="en-US" sz="2400" i="1" dirty="0" smtClean="0"/>
              <a:t>“</a:t>
            </a:r>
            <a:r>
              <a:rPr lang="ru-RU" sz="2400" i="1" dirty="0"/>
              <a:t>м</a:t>
            </a:r>
            <a:r>
              <a:rPr lang="ru-RU" sz="2400" i="1" dirty="0" smtClean="0"/>
              <a:t>ысль изреченная есть ложь</a:t>
            </a:r>
            <a:r>
              <a:rPr lang="en-US" sz="2400" i="1" dirty="0" smtClean="0"/>
              <a:t>” ?</a:t>
            </a:r>
            <a:endParaRPr lang="ru-RU" sz="2400" i="1" dirty="0" smtClean="0"/>
          </a:p>
          <a:p>
            <a:pPr marL="285750" indent="-285750">
              <a:buFontTx/>
              <a:buChar char="-"/>
            </a:pPr>
            <a:r>
              <a:rPr lang="ru-RU" sz="2400" i="1" dirty="0" smtClean="0"/>
              <a:t>Можно ли на эти вопросы ответить однозначно?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xmlns="" val="1610576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0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Диалектический метод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(АКС – анализ конкретной ситуации)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Повторительно-обобщающий урок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1\Desktop\400-portret-nekrasova-n-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926" y="1340768"/>
            <a:ext cx="2674882" cy="3618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3808" y="1350965"/>
            <a:ext cx="36004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200" i="1" dirty="0" smtClean="0"/>
              <a:t>Почему Некрасов за 14 лет не дописал поэму?</a:t>
            </a:r>
          </a:p>
          <a:p>
            <a:pPr marL="285750" indent="-285750">
              <a:buFontTx/>
              <a:buChar char="-"/>
            </a:pPr>
            <a:r>
              <a:rPr lang="ru-RU" sz="2200" i="1" dirty="0" smtClean="0"/>
              <a:t>После смерти поэта издатели сами расположили главы, как хотели. </a:t>
            </a:r>
            <a:r>
              <a:rPr lang="ru-RU" sz="2200" i="1" dirty="0"/>
              <a:t>Завершающая стала глава о народном поэте Грише </a:t>
            </a:r>
            <a:r>
              <a:rPr lang="ru-RU" sz="2200" i="1" dirty="0" err="1" smtClean="0"/>
              <a:t>Добросклонове</a:t>
            </a:r>
            <a:r>
              <a:rPr lang="ru-RU" sz="2200" i="1" dirty="0" smtClean="0"/>
              <a:t> </a:t>
            </a:r>
            <a:r>
              <a:rPr lang="ru-RU" sz="2200" i="1" dirty="0"/>
              <a:t>Именно его принято считать счастливым.</a:t>
            </a:r>
          </a:p>
          <a:p>
            <a:pPr marL="285750" indent="-285750">
              <a:buFontTx/>
              <a:buChar char="-"/>
            </a:pPr>
            <a:endParaRPr lang="ru-RU" sz="2400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92832" y="5244844"/>
            <a:ext cx="87073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i="1" dirty="0"/>
              <a:t>Соответствует ли это замыслу Некрасова?</a:t>
            </a:r>
          </a:p>
          <a:p>
            <a:pPr marL="285750" indent="-285750">
              <a:buFontTx/>
              <a:buChar char="-"/>
            </a:pPr>
            <a:r>
              <a:rPr lang="ru-RU" sz="2400" i="1" dirty="0"/>
              <a:t>Можем ли мы Гришу считать счастливым?</a:t>
            </a:r>
          </a:p>
          <a:p>
            <a:pPr marL="285750" indent="-285750">
              <a:buFontTx/>
              <a:buChar char="-"/>
            </a:pPr>
            <a:r>
              <a:rPr lang="ru-RU" sz="2400" i="1" dirty="0"/>
              <a:t>Почему в заглавии поэмы отсутствует знак вопроса?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8770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541</Words>
  <Application>Microsoft Office PowerPoint</Application>
  <PresentationFormat>Экран (4:3)</PresentationFormat>
  <Paragraphs>78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Tradeshow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ДОМИК</cp:lastModifiedBy>
  <cp:revision>24</cp:revision>
  <dcterms:created xsi:type="dcterms:W3CDTF">2014-03-21T10:14:52Z</dcterms:created>
  <dcterms:modified xsi:type="dcterms:W3CDTF">2015-05-02T10:47:54Z</dcterms:modified>
</cp:coreProperties>
</file>