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60" r:id="rId2"/>
    <p:sldId id="261" r:id="rId3"/>
    <p:sldId id="262" r:id="rId4"/>
    <p:sldId id="263" r:id="rId5"/>
    <p:sldId id="264" r:id="rId6"/>
    <p:sldId id="259" r:id="rId7"/>
    <p:sldId id="265" r:id="rId8"/>
    <p:sldId id="266" r:id="rId9"/>
    <p:sldId id="268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56F3-20B3-4D82-BE98-458F26BE907B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87AF-164D-4454-A06E-91827FF5A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9BBD-64C9-4484-A245-FC1BB9992B06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F8144-3C25-4E44-B522-3FAA647A0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12B5-1D92-4869-BFF9-E2D69525B44B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57E2-BC91-4315-8768-41A00E3D7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6739-9F34-40A8-AF2D-0CAB0B62F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1C5E1-8B73-4EDC-AA8D-797166765AA5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5F300-A61F-4574-8ED4-CDB3B404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DD87-861B-405C-8686-5501B4F3C0B8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A763-3602-4A2C-ADC8-3023D93E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E6C7-87CF-46BB-8798-A204925EF767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FE0A-A706-4882-8FDE-D4E952E85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3852-BDA8-4581-988F-40891E430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C2A5-9565-41D7-96DB-E8E2FD9415FD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7815-B3FF-49B1-A4FD-8DD059786643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948C-3043-4175-93FC-E3E2D879E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7624-6269-43AB-9AF5-A436BAA3826B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2304-6251-4E6F-8E1D-CB226A27D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735B5-EC86-4A4A-A092-A99B7D890067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3F8E-C658-4555-85CF-A03E6C4F2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F5A0-86B2-4DB4-9BF0-A56AF8357030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74B2D-CE40-4028-8303-B8B91259A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3A0B9D-7542-4BFE-B7E5-DC87C2276297}" type="datetimeFigureOut">
              <a:rPr lang="ru-RU"/>
              <a:pPr>
                <a:defRPr/>
              </a:pPr>
              <a:t>12.02.2013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F00A8E-EBC6-43AD-A1E0-E941C429C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14" r:id="rId3"/>
    <p:sldLayoutId id="2147483711" r:id="rId4"/>
    <p:sldLayoutId id="2147483715" r:id="rId5"/>
    <p:sldLayoutId id="2147483710" r:id="rId6"/>
    <p:sldLayoutId id="2147483709" r:id="rId7"/>
    <p:sldLayoutId id="2147483716" r:id="rId8"/>
    <p:sldLayoutId id="2147483717" r:id="rId9"/>
    <p:sldLayoutId id="2147483708" r:id="rId10"/>
    <p:sldLayoutId id="2147483707" r:id="rId11"/>
    <p:sldLayoutId id="214748371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2;&#1086;&#1103;%20&#1088;&#1072;&#1073;&#1086;&#1090;&#1072;\2009-2010\&#1042;&#1056;\&#1054;&#1090;&#1082;&#1088;&#1099;&#1090;&#1077;%20&#1082;&#1083;&#1072;&#1089;&#1089;&#1085;&#1099;&#1077;%20&#1095;&#1072;&#1089;&#1099;\&#1047;&#1072;&#1087;&#1086;&#1088;&#1086;&#1078;&#1072;&#1085;\&#1076;&#1083;&#1103;%20&#1092;&#1077;&#1089;&#1090;&#1080;&#1074;&#1072;&#1083;&#1103;%20&#1086;&#1090;&#1082;&#1088;&#1099;&#1090;&#1099;&#1081;%20&#1091;&#1088;&#1086;&#1082;\&#1084;&#1077;&#1076;&#1089;&#1077;&#1089;&#1090;&#1088;&#1072;.wm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hyperlink" Target="../&#1092;&#1088;&#1072;&#1075;&#1084;&#1077;&#1085;&#1090;%20%20&#1052;&#1077;&#1076;&#1089;&#1077;&#1089;&#1090;&#1088;&#1072;.av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farm8.staticflickr.com/7160/6781457889_1e541325a4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И вечно тем сильна моя страна,</a:t>
            </a:r>
          </a:p>
          <a:p>
            <a:pPr algn="r"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Что никого нигде не унижала.</a:t>
            </a:r>
          </a:p>
          <a:p>
            <a:pPr algn="r"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Ведь доброта сильнее, чем война,</a:t>
            </a:r>
          </a:p>
          <a:p>
            <a:pPr algn="r"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Как бескорыстье действеннее жала.</a:t>
            </a:r>
          </a:p>
          <a:p>
            <a:pPr algn="r">
              <a:buFont typeface="Wingdings" pitchFamily="2" charset="2"/>
              <a:buNone/>
            </a:pPr>
            <a:r>
              <a:rPr lang="ru-RU" b="1" smtClean="0">
                <a:solidFill>
                  <a:srgbClr val="990000"/>
                </a:solidFill>
              </a:rPr>
              <a:t>Асадов Э.</a:t>
            </a:r>
            <a:r>
              <a:rPr lang="ru-RU" smtClean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7650" y="274638"/>
            <a:ext cx="7853363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>
                <a:solidFill>
                  <a:srgbClr val="990000"/>
                </a:solidFill>
              </a:rPr>
              <a:t>«Война, священная, навеки в  памяти людской».</a:t>
            </a:r>
          </a:p>
        </p:txBody>
      </p:sp>
      <p:pic>
        <p:nvPicPr>
          <p:cNvPr id="14339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22763"/>
            <a:ext cx="299878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22437"/>
          </a:xfrm>
        </p:spPr>
        <p:txBody>
          <a:bodyPr anchor="t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smtClean="0">
                <a:effectLst/>
              </a:rPr>
              <a:t>	</a:t>
            </a:r>
            <a:r>
              <a:rPr lang="ru-RU" sz="1800" smtClean="0">
                <a:solidFill>
                  <a:schemeClr val="hlink"/>
                </a:solidFill>
              </a:rPr>
              <a:t>Наши   земляки   героически   дрались   с врагом и вдали от Родины. А. Ткачев командовал интернациональной партизанской бригадой  «Слава»  в Италии. Итальянский народ отметил   подвиг   кубанца   высшей наградой партизан — «</a:t>
            </a:r>
            <a:r>
              <a:rPr lang="ru-RU" sz="1800" err="1" smtClean="0">
                <a:solidFill>
                  <a:schemeClr val="hlink"/>
                </a:solidFill>
              </a:rPr>
              <a:t>Гарибальдийской</a:t>
            </a:r>
            <a:r>
              <a:rPr lang="ru-RU" sz="1800" smtClean="0">
                <a:solidFill>
                  <a:schemeClr val="hlink"/>
                </a:solidFill>
              </a:rPr>
              <a:t>   звездой   за   отвагу». Сражались   кубанцы  и  в  партизанских        отрядах        Франции, Польши, Чехословакии, Румынии и Югославии. </a:t>
            </a:r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214313" y="2357438"/>
            <a:ext cx="85725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chemeClr val="hlink"/>
                </a:solidFill>
                <a:latin typeface="Constantia" pitchFamily="18" charset="0"/>
              </a:rPr>
              <a:t>Мы будем всегда помнить </a:t>
            </a:r>
            <a:br>
              <a:rPr lang="ru-RU" sz="5400" b="1">
                <a:solidFill>
                  <a:schemeClr val="hlink"/>
                </a:solidFill>
                <a:latin typeface="Constantia" pitchFamily="18" charset="0"/>
              </a:rPr>
            </a:br>
            <a:r>
              <a:rPr lang="ru-RU" sz="5400" b="1">
                <a:solidFill>
                  <a:schemeClr val="hlink"/>
                </a:solidFill>
                <a:latin typeface="Constantia" pitchFamily="18" charset="0"/>
              </a:rPr>
              <a:t>их подвиг!!!</a:t>
            </a:r>
            <a:endParaRPr lang="ru-RU" sz="540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9" name="медсестра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598613"/>
            <a:ext cx="5486400" cy="4114800"/>
          </a:xfrm>
        </p:spPr>
      </p:pic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990000"/>
                </a:solidFill>
              </a:rPr>
              <a:t>Сёстры милосердия</a:t>
            </a:r>
          </a:p>
        </p:txBody>
      </p:sp>
      <p:pic>
        <p:nvPicPr>
          <p:cNvPr id="15363" name="Picture 4" descr="79041_prev_98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4918075"/>
            <a:ext cx="17287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5" name="Picture 7" descr="1205337613_okazanie_pervojj_medicinskojj_pomoshh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462088"/>
            <a:ext cx="490696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drunin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1462088"/>
            <a:ext cx="30416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4" name="Picture 6" descr="thumb_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4918075"/>
            <a:ext cx="1457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0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607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779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0779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7188" y="214313"/>
            <a:ext cx="4143375" cy="6215062"/>
          </a:xfrm>
        </p:spPr>
        <p:txBody>
          <a:bodyPr>
            <a:normAutofit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	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К июлю 1942 г., когда война пришла на землю Кубани, каждый пятый житель края ушел на фронт. Из добровольцев было создано более 90 истребительных батальонов и три казачьих соединения — 50-я отдельная кавалерийская дивизия, 4-й Кубанский гвардейский кавалерийский кор­пус и Краснодарская пластунская дивизия. Уходящим на фронт давали наказ: «Снова вы взяли в руки клинки и сели на боевых коней, чтобы, как и в прежние годы, отстоять нашу землю, нашу Родину от врага.    Мы верим вам и гордимся вами — вы свято выполните   принятую   вами   воинскую присягу   и    возвратитесь    в родные станицы только                   с победой... А если придется  кому  из  вас  отдать жизнь за родную землю, отдайте ее как герои...» </a:t>
            </a:r>
          </a:p>
        </p:txBody>
      </p:sp>
      <p:pic>
        <p:nvPicPr>
          <p:cNvPr id="163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8"/>
            <a:ext cx="428625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33375"/>
            <a:ext cx="42862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4714877" cy="6000750"/>
          </a:xfrm>
        </p:spPr>
        <p:txBody>
          <a:bodyPr anchor="t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400" smtClean="0">
                <a:solidFill>
                  <a:schemeClr val="hlink"/>
                </a:solidFill>
                <a:effectLst/>
              </a:rPr>
              <a:t>	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В конце июня 1942 г. фашисты начали наступление в направлении Волги и Северного Кавказа. В ходе упорных боев гитлеровцам удалось к началу сентября занять почти всю территорию Краснодарского края, за исключением городов Сочи, Туапсе, Геленджик и прилегающих к ним районов.</a:t>
            </a:r>
            <a:br>
              <a:rPr lang="ru-RU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	Оккупанты, пытавшиеся сначала представить себя в роли «освободителей» казачества и кавказских народов, замучили и убили 61 тыс. кубанцев, около 32 тыс. юношей и девушек угнали на каторжные работы в Германию. Здесь зверствовала </a:t>
            </a:r>
            <a:r>
              <a:rPr lang="ru-RU" sz="2000" err="1" smtClean="0">
                <a:solidFill>
                  <a:schemeClr val="bg2">
                    <a:lumMod val="50000"/>
                  </a:schemeClr>
                </a:solidFill>
              </a:rPr>
              <a:t>зондеркоманда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СС-10А, впервые были применены душегубки. Около 6,5 тыс. жителей края ушли в партизаны. Деятельностью 73 отрядов руководил штаб партизанского движения во главе   с П. И. Селезневым.    Развернулась    широкая сеть подполья. Партизаны и подпольщики   оказывали серьезную   помощь   Красной армии, уничтожали живую силу и технику врага.</a:t>
            </a:r>
          </a:p>
        </p:txBody>
      </p:sp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000125"/>
            <a:ext cx="4000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81075"/>
            <a:ext cx="4000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hlink"/>
                </a:solidFill>
              </a:rPr>
              <a:t>Артиллерия</a:t>
            </a:r>
          </a:p>
        </p:txBody>
      </p:sp>
      <p:pic>
        <p:nvPicPr>
          <p:cNvPr id="18434" name="Picture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9350" y="2111375"/>
            <a:ext cx="2654300" cy="1166813"/>
          </a:xfrm>
        </p:spPr>
      </p:pic>
      <p:pic>
        <p:nvPicPr>
          <p:cNvPr id="18435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60963" y="1914525"/>
            <a:ext cx="3013075" cy="1560513"/>
          </a:xfrm>
        </p:spPr>
      </p:pic>
      <p:pic>
        <p:nvPicPr>
          <p:cNvPr id="18436" name="Picture 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44600" y="4264025"/>
            <a:ext cx="2463800" cy="1544638"/>
          </a:xfrm>
        </p:spPr>
      </p:pic>
      <p:pic>
        <p:nvPicPr>
          <p:cNvPr id="18437" name="Picture 1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4076700"/>
            <a:ext cx="4032250" cy="2232025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11188" y="3571875"/>
            <a:ext cx="8353425" cy="266541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В регалиях идёт Победный Май –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Величие бессмертия Земного!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Цвети ж, сирень, клонись, благоухай.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Да будет Мир! И ничего другого.</a:t>
            </a:r>
          </a:p>
        </p:txBody>
      </p:sp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640762" cy="1209675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smtClean="0">
                <a:solidFill>
                  <a:schemeClr val="bg1"/>
                </a:solidFill>
              </a:rPr>
              <a:t>1941-1945 – Великая Отечественная война</a:t>
            </a:r>
          </a:p>
        </p:txBody>
      </p:sp>
      <p:pic>
        <p:nvPicPr>
          <p:cNvPr id="1945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50"/>
            <a:ext cx="4032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428750"/>
            <a:ext cx="4032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357188"/>
            <a:ext cx="1965325" cy="1946275"/>
          </a:xfrm>
        </p:spPr>
      </p:pic>
      <p:pic>
        <p:nvPicPr>
          <p:cNvPr id="20482" name="Picture 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404813"/>
            <a:ext cx="3273425" cy="3024187"/>
          </a:xfrm>
        </p:spPr>
      </p:pic>
      <p:pic>
        <p:nvPicPr>
          <p:cNvPr id="20483" name="Picture 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132138" y="836613"/>
            <a:ext cx="1978025" cy="5040312"/>
          </a:xfrm>
        </p:spPr>
      </p:pic>
      <p:pic>
        <p:nvPicPr>
          <p:cNvPr id="20484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28625" y="4143375"/>
            <a:ext cx="1693863" cy="2114550"/>
          </a:xfrm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19653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404813"/>
            <a:ext cx="32734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836613"/>
            <a:ext cx="19780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chemeClr val="hlink"/>
                </a:solidFill>
              </a:rPr>
              <a:t>Ордена и медали</a:t>
            </a:r>
          </a:p>
        </p:txBody>
      </p:sp>
      <p:pic>
        <p:nvPicPr>
          <p:cNvPr id="21506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3200" y="2293938"/>
            <a:ext cx="2027238" cy="3032125"/>
          </a:xfrm>
        </p:spPr>
      </p:pic>
      <p:pic>
        <p:nvPicPr>
          <p:cNvPr id="21507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70463" y="1196975"/>
            <a:ext cx="2706687" cy="4257675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http://farm8.staticflickr.com/7160/6781457889_1e541325a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71500"/>
            <a:ext cx="792956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195</TotalTime>
  <Words>154</Words>
  <Application>Microsoft Office PowerPoint</Application>
  <PresentationFormat>Экран (4:3)</PresentationFormat>
  <Paragraphs>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Constantia</vt:lpstr>
      <vt:lpstr>Arial</vt:lpstr>
      <vt:lpstr>Wingdings 2</vt:lpstr>
      <vt:lpstr>Calibri</vt:lpstr>
      <vt:lpstr>Wingdings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22</cp:revision>
  <dcterms:modified xsi:type="dcterms:W3CDTF">2013-02-12T05:37:56Z</dcterms:modified>
</cp:coreProperties>
</file>