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3" r:id="rId4"/>
    <p:sldId id="266" r:id="rId5"/>
    <p:sldId id="260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5605DF-1A9E-435A-96D4-D74AD84060F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727A89-EE20-4CF9-B113-9ED70F054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2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" Type="http://schemas.openxmlformats.org/officeDocument/2006/relationships/slide" Target="slide6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5" Type="http://schemas.openxmlformats.org/officeDocument/2006/relationships/slide" Target="slide18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4" Type="http://schemas.openxmlformats.org/officeDocument/2006/relationships/slide" Target="slide4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1%82%D1%83%D0%BA,_%D0%A4%D1%80%D0%B0%D0%BD%D1%86_%D1%84%D0%BE%D0%BD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72;&#1090;&#1103;\Desktop\&#1089;&#1074;&#1086;&#1103;%20&#1080;&#1075;&#1088;&#1072;%20&#1087;&#1086;%20&#1084;&#1080;&#1092;&#1072;&#1084;\igra%20-%20.mp3" TargetMode="External"/><Relationship Id="rId6" Type="http://schemas.openxmlformats.org/officeDocument/2006/relationships/slide" Target="slide24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Мифы Древней Греции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Своя игра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6057912" cy="1143000"/>
          </a:xfrm>
        </p:spPr>
        <p:txBody>
          <a:bodyPr/>
          <a:lstStyle/>
          <a:p>
            <a:pPr algn="ctr"/>
            <a:r>
              <a:rPr lang="ru-RU" b="1" dirty="0"/>
              <a:t>Афродита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8768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/>
              <a:t>   </a:t>
            </a: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sz="2400" dirty="0"/>
              <a:t>Атрибуты  — пояс и золотая чаша, наполненная вином, испив из которой, человек получает вечную молодость, яблоко, зеркало, роза, голубь. 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   Спутники  — Эрот, хариты, </a:t>
            </a:r>
            <a:r>
              <a:rPr lang="ru-RU" sz="2400" dirty="0" err="1"/>
              <a:t>оры</a:t>
            </a:r>
            <a:r>
              <a:rPr lang="ru-RU" sz="2400" dirty="0"/>
              <a:t>, нимфы.</a:t>
            </a:r>
            <a:r>
              <a:rPr lang="ru-RU" dirty="0"/>
              <a:t> </a:t>
            </a:r>
          </a:p>
        </p:txBody>
      </p:sp>
      <p:pic>
        <p:nvPicPr>
          <p:cNvPr id="112644" name="Picture 4" descr="File:Statue of Venus - &amp;Scy;&amp;tcy;&amp;acy;&amp;tcy;&amp;ucy;&amp;yacy; &amp;Vcy;&amp;iecy;&amp;ncy;&amp;iecy;&amp;rcy;&amp;ycy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2781300" cy="624840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357158" y="6072206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Дионис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160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Атрибуты: венок из виноградной лозы, чаша с вином, колесница.</a:t>
            </a:r>
            <a:r>
              <a:rPr lang="ru-RU" dirty="0"/>
              <a:t> </a:t>
            </a:r>
          </a:p>
        </p:txBody>
      </p:sp>
      <p:pic>
        <p:nvPicPr>
          <p:cNvPr id="110596" name="Picture 4" descr="File:Dionysos kantharos Louvre CA2981-2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00200"/>
            <a:ext cx="3649663" cy="5095875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500034" y="6143644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5334000" cy="808038"/>
          </a:xfrm>
        </p:spPr>
        <p:txBody>
          <a:bodyPr/>
          <a:lstStyle/>
          <a:p>
            <a:r>
              <a:rPr lang="ru-RU" b="1" dirty="0"/>
              <a:t>Аполлон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   </a:t>
            </a: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Атрибуты — серебряный лук и золотые стрелы, золотая кифара (отсюда прозвище — </a:t>
            </a:r>
            <a:r>
              <a:rPr lang="ru-RU" sz="2400" i="1" dirty="0" err="1"/>
              <a:t>Кифаред</a:t>
            </a:r>
            <a:r>
              <a:rPr lang="ru-RU" sz="2400" dirty="0"/>
              <a:t> ) или лира, эгида. Символы — олива, железо, лавр, пальма, дельфин, лебедь, волк. </a:t>
            </a:r>
          </a:p>
        </p:txBody>
      </p:sp>
      <p:pic>
        <p:nvPicPr>
          <p:cNvPr id="113670" name="Picture 6" descr="64412262_apollon_sol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819400"/>
            <a:ext cx="4343400" cy="3929063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500034" y="6072206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Арес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2672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/>
              <a:t>   </a:t>
            </a: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   Атрибуты: копьё, меч, щит, шлем, горящий факел, собаки, коршун.</a:t>
            </a:r>
          </a:p>
        </p:txBody>
      </p:sp>
      <p:pic>
        <p:nvPicPr>
          <p:cNvPr id="115716" name="Picture 4" descr="skulptura-grech-boga-voyny-aresa-w700-p673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4857752" y="642918"/>
            <a:ext cx="3989387" cy="548640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500034" y="6072206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4038600" cy="1143000"/>
          </a:xfrm>
        </p:spPr>
        <p:txBody>
          <a:bodyPr/>
          <a:lstStyle/>
          <a:p>
            <a:r>
              <a:rPr lang="ru-RU" b="1" dirty="0"/>
              <a:t>Афина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71546"/>
            <a:ext cx="5257800" cy="578645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Атрибуты:</a:t>
            </a:r>
          </a:p>
          <a:p>
            <a:pPr>
              <a:lnSpc>
                <a:spcPct val="80000"/>
              </a:lnSpc>
            </a:pPr>
            <a:r>
              <a:rPr lang="ru-RU" sz="2400" i="1" dirty="0"/>
              <a:t>шлем</a:t>
            </a:r>
            <a:r>
              <a:rPr lang="ru-RU" sz="2400" dirty="0"/>
              <a:t> (как правило, коринфский — с высоким гребнем)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щит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 сопровождении крылатой богини Ники </a:t>
            </a:r>
          </a:p>
          <a:p>
            <a:pPr>
              <a:lnSpc>
                <a:spcPct val="80000"/>
              </a:lnSpc>
            </a:pPr>
            <a:r>
              <a:rPr lang="ru-RU" sz="2400" i="1" dirty="0"/>
              <a:t>олива</a:t>
            </a:r>
            <a:r>
              <a:rPr lang="ru-RU" sz="2400" dirty="0"/>
              <a:t> — священное дерево древних греков </a:t>
            </a:r>
          </a:p>
          <a:p>
            <a:pPr>
              <a:lnSpc>
                <a:spcPct val="80000"/>
              </a:lnSpc>
            </a:pPr>
            <a:r>
              <a:rPr lang="ru-RU" sz="2400" i="1" dirty="0"/>
              <a:t>сова</a:t>
            </a:r>
            <a:r>
              <a:rPr lang="ru-RU" sz="2400" dirty="0"/>
              <a:t> (символ мудрости) </a:t>
            </a:r>
          </a:p>
          <a:p>
            <a:pPr>
              <a:lnSpc>
                <a:spcPct val="80000"/>
              </a:lnSpc>
            </a:pPr>
            <a:r>
              <a:rPr lang="ru-RU" sz="2400" i="1" dirty="0"/>
              <a:t>змея</a:t>
            </a:r>
            <a:r>
              <a:rPr lang="ru-RU" sz="2400" dirty="0"/>
              <a:t> (символ мудрости)</a:t>
            </a:r>
            <a:r>
              <a:rPr lang="ru-RU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•"/>
            </a:pPr>
            <a:endParaRPr lang="ru-RU" sz="2000" dirty="0"/>
          </a:p>
        </p:txBody>
      </p:sp>
      <p:pic>
        <p:nvPicPr>
          <p:cNvPr id="111620" name="Picture 4" descr="092f5e115b91d26eec0ea0cdb677d9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143000"/>
            <a:ext cx="2992438" cy="571500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642910" y="6072206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Кентавры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614486"/>
          </a:xfrm>
        </p:spPr>
        <p:txBody>
          <a:bodyPr/>
          <a:lstStyle/>
          <a:p>
            <a:r>
              <a:rPr lang="ru-RU" sz="2800" b="1" dirty="0" smtClean="0"/>
              <a:t>Дикие существа, полулюди-полукони, обитатели гор и лесов?</a:t>
            </a:r>
          </a:p>
          <a:p>
            <a:endParaRPr lang="ru-RU" dirty="0"/>
          </a:p>
        </p:txBody>
      </p:sp>
      <p:pic>
        <p:nvPicPr>
          <p:cNvPr id="4" name="Picture 2" descr="http://myfhology.narod.ru/monsters/kentav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989380" cy="523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0" y="5857892"/>
            <a:ext cx="50003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Кербер</a:t>
            </a:r>
            <a:r>
              <a:rPr lang="ru-RU" b="1" dirty="0" smtClean="0"/>
              <a:t> (Цербер)</a:t>
            </a:r>
            <a:endParaRPr lang="ru-RU" b="1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Трехглавый пес, который охранял </a:t>
            </a:r>
            <a:r>
              <a:rPr lang="ru-RU" sz="3600" dirty="0"/>
              <a:t>выход из царства </a:t>
            </a:r>
            <a:r>
              <a:rPr lang="ru-RU" sz="3600" dirty="0" smtClean="0"/>
              <a:t>мёртвых</a:t>
            </a:r>
            <a:endParaRPr lang="ru-RU" sz="3600" dirty="0"/>
          </a:p>
        </p:txBody>
      </p:sp>
      <p:pic>
        <p:nvPicPr>
          <p:cNvPr id="92164" name="Picture 4" descr="1594"/>
          <p:cNvPicPr>
            <a:picLocks noChangeAspect="1" noChangeArrowheads="1"/>
          </p:cNvPicPr>
          <p:nvPr/>
        </p:nvPicPr>
        <p:blipFill>
          <a:blip r:embed="rId2"/>
          <a:srcRect t="12746" b="8824"/>
          <a:stretch>
            <a:fillRect/>
          </a:stretch>
        </p:blipFill>
        <p:spPr bwMode="auto">
          <a:xfrm>
            <a:off x="0" y="1643050"/>
            <a:ext cx="5181600" cy="3194050"/>
          </a:xfrm>
          <a:prstGeom prst="rect">
            <a:avLst/>
          </a:prstGeom>
          <a:noFill/>
        </p:spPr>
      </p:pic>
      <p:pic>
        <p:nvPicPr>
          <p:cNvPr id="92165" name="Picture 5" descr="1268549424_1_lunyak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733800" cy="3227388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428596" y="5857892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Гидра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3124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	</a:t>
            </a:r>
            <a:r>
              <a:rPr lang="ru-RU" sz="3200" dirty="0" smtClean="0"/>
              <a:t>	Многоголовое змееподобное </a:t>
            </a:r>
            <a:r>
              <a:rPr lang="ru-RU" sz="3200" dirty="0"/>
              <a:t>чудовище с ядовитым дыханием, обитавшее в подземных </a:t>
            </a:r>
            <a:r>
              <a:rPr lang="ru-RU" sz="3200" dirty="0" smtClean="0"/>
              <a:t>водах. По </a:t>
            </a:r>
            <a:r>
              <a:rPr lang="ru-RU" sz="3200" dirty="0"/>
              <a:t>разным авторам, 50 либо 7 голов, причём вместо одной отрубленной вырастали три, а одна голова была бессмертна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91140" name="Picture 4" descr="1225798108_0003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929618" cy="5286412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0" y="6072206"/>
            <a:ext cx="64291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Харон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48006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		</a:t>
            </a:r>
            <a:r>
              <a:rPr lang="ru-RU" sz="3600" dirty="0" smtClean="0"/>
              <a:t>Перевозчик </a:t>
            </a:r>
            <a:r>
              <a:rPr lang="ru-RU" sz="3600" dirty="0"/>
              <a:t>душ умерших через реку Стикс в Аид.</a:t>
            </a:r>
          </a:p>
          <a:p>
            <a:pPr>
              <a:buFont typeface="Wingdings" pitchFamily="2" charset="2"/>
              <a:buNone/>
            </a:pPr>
            <a:r>
              <a:rPr lang="ru-RU" sz="3600" dirty="0"/>
              <a:t>    Изображался мрачным старцем в рубище. </a:t>
            </a:r>
          </a:p>
        </p:txBody>
      </p:sp>
      <p:pic>
        <p:nvPicPr>
          <p:cNvPr id="24581" name="Picture 5" descr="File:Lytovchenko Olexandr Kharon.jpg"/>
          <p:cNvPicPr>
            <a:picLocks noChangeAspect="1" noChangeArrowheads="1"/>
          </p:cNvPicPr>
          <p:nvPr/>
        </p:nvPicPr>
        <p:blipFill>
          <a:blip r:embed="rId2"/>
          <a:srcRect t="-255" r="37000" b="17403"/>
          <a:stretch>
            <a:fillRect/>
          </a:stretch>
        </p:blipFill>
        <p:spPr bwMode="auto">
          <a:xfrm>
            <a:off x="4429124" y="1357298"/>
            <a:ext cx="4419600" cy="427990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500034" y="5929330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Сфинкс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		</a:t>
            </a:r>
            <a:r>
              <a:rPr lang="ru-RU" sz="3200" dirty="0" smtClean="0"/>
              <a:t>«</a:t>
            </a:r>
            <a:r>
              <a:rPr lang="ru-RU" sz="3200" dirty="0" err="1" smtClean="0"/>
              <a:t>Душительница</a:t>
            </a:r>
            <a:r>
              <a:rPr lang="ru-RU" sz="3200" dirty="0"/>
              <a:t>", чудовище, порождение Тифона и Ехидны, демон </a:t>
            </a:r>
            <a:r>
              <a:rPr lang="ru-RU" sz="3200" dirty="0" smtClean="0"/>
              <a:t>смерти, имеет </a:t>
            </a:r>
            <a:r>
              <a:rPr lang="ru-RU" sz="3200" dirty="0"/>
              <a:t>туловище льва, грудь и голову женщины и орлиные крылья. </a:t>
            </a:r>
          </a:p>
        </p:txBody>
      </p:sp>
      <p:pic>
        <p:nvPicPr>
          <p:cNvPr id="93189" name="Picture 5" descr="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875934" cy="525032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21428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571481"/>
          <a:ext cx="8643996" cy="571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1071570"/>
                <a:gridCol w="1071570"/>
                <a:gridCol w="928694"/>
                <a:gridCol w="857256"/>
                <a:gridCol w="785816"/>
              </a:tblGrid>
              <a:tr h="78329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Греческие боги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/>
                </a:tc>
              </a:tr>
              <a:tr h="13509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Атрибуты богов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7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9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1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/>
                </a:tc>
              </a:tr>
              <a:tr h="21260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Мифические существа, </a:t>
                      </a:r>
                    </a:p>
                    <a:p>
                      <a:r>
                        <a:rPr lang="ru-RU" sz="2400" dirty="0" smtClean="0"/>
                        <a:t>персонажи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0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3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4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5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/>
                </a:tc>
              </a:tr>
              <a:tr h="14546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Крылатые выражения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6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7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8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9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4" action="ppaction://hlinksldjump"/>
                        </a:rPr>
                        <a:t>50</a:t>
                      </a:r>
                      <a:endParaRPr lang="ru-RU" sz="4000" dirty="0" smtClean="0"/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/>
              <a:t>«Танталовы муки»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57600"/>
            <a:ext cx="5562600" cy="3200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2400"/>
              <a:t>Тантал - сын Зевса и фригийской царицы Плуто.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Как любимец богов, Тантал имел доступ к их советам и пирам. От этого он возгордился, и за оскорбление, нанесённое богам, он был низвергнут в Аид. </a:t>
            </a:r>
          </a:p>
        </p:txBody>
      </p:sp>
      <p:pic>
        <p:nvPicPr>
          <p:cNvPr id="50181" name="Picture 5" descr="File:Tan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47900"/>
            <a:ext cx="3519488" cy="4610100"/>
          </a:xfrm>
          <a:prstGeom prst="rect">
            <a:avLst/>
          </a:prstGeo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«Танталовы муки» - 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нестерпимые мучения от сознания близости желанной цели и невозможности ее достичь.</a:t>
            </a:r>
            <a:r>
              <a:rPr lang="ru-RU" sz="2400"/>
              <a:t> 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786710" y="357166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ru-RU" sz="3600" b="1"/>
              <a:t>«Сизифов труд»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05200"/>
            <a:ext cx="5029200" cy="3352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/>
              <a:t>     Сизиф</a:t>
            </a:r>
            <a:r>
              <a:rPr lang="ru-RU" sz="2400"/>
              <a:t> (точнее </a:t>
            </a:r>
            <a:r>
              <a:rPr lang="ru-RU" sz="2400" b="1"/>
              <a:t>Сисиф) -</a:t>
            </a:r>
            <a:r>
              <a:rPr lang="ru-RU" sz="2400"/>
              <a:t>строитель и царь Коринфа, после смерти в Аиде приговорённый богами  вкатывать на гору тяжёлый камень, который, едва достигнув вершины, каждый раз скатывался вниз.</a:t>
            </a:r>
          </a:p>
          <a:p>
            <a:pPr>
              <a:buFont typeface="Wingdings" pitchFamily="2" charset="2"/>
              <a:buNone/>
            </a:pPr>
            <a:r>
              <a:rPr lang="ru-RU" sz="1800"/>
              <a:t>    </a:t>
            </a:r>
          </a:p>
        </p:txBody>
      </p:sp>
      <p:pic>
        <p:nvPicPr>
          <p:cNvPr id="51204" name="Picture 4" descr="File:Sisyphus by von Stu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1200"/>
            <a:ext cx="3854450" cy="4533900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943600" y="64912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hlinkClick r:id="rId3" tooltip="Штук, Франц фон"/>
              </a:rPr>
              <a:t>Франц фон Штук</a:t>
            </a:r>
            <a:r>
              <a:rPr lang="ru-RU"/>
              <a:t>. Сизиф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8610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«Сизифов труд», «сизифов камень» - тяжёлая, бесконечная и безрезультатная работа и мука.</a:t>
            </a:r>
          </a:p>
          <a:p>
            <a:pPr>
              <a:spcBef>
                <a:spcPct val="50000"/>
              </a:spcBef>
            </a:pPr>
            <a:endParaRPr lang="ru-RU" sz="2800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7929586" y="357166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914400"/>
          </a:xfrm>
        </p:spPr>
        <p:txBody>
          <a:bodyPr/>
          <a:lstStyle/>
          <a:p>
            <a:r>
              <a:rPr lang="ru-RU" b="1"/>
              <a:t>«Дамоклов меч»</a:t>
            </a:r>
            <a:r>
              <a:rPr lang="ru-RU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2209800"/>
            <a:ext cx="5181600" cy="518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</a:t>
            </a:r>
            <a:r>
              <a:rPr lang="ru-RU" sz="2400"/>
              <a:t>Сиракузский тиран Дионисий I Старший (кон. 5-4 вв. до н. э.) предложил на один день престол своему фавориту Дамоклу, считавшему Дионисия счастливейшим из смертных. В разгар веселья на пиру Дамокл внезапно увидел над своей головой обнажённый меч, висевший на конском волосе, и понял призрачность благополучия.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839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ДАМОКЛОВ</a:t>
            </a:r>
            <a:r>
              <a:rPr lang="ru-RU" sz="2800"/>
              <a:t> </a:t>
            </a:r>
            <a:r>
              <a:rPr lang="ru-RU" sz="2800" b="1"/>
              <a:t>меч</a:t>
            </a:r>
            <a:r>
              <a:rPr lang="ru-RU" sz="2800"/>
              <a:t> - нависшая над кем-либо постоянно угрожающая опасность при видимом благополучии. </a:t>
            </a:r>
          </a:p>
        </p:txBody>
      </p:sp>
      <p:pic>
        <p:nvPicPr>
          <p:cNvPr id="52230" name="Picture 6" descr="demoklesinkili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3641725" cy="457200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929586" y="357166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ru-RU" b="1"/>
              <a:t>«Кануть в Лету»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19800"/>
            <a:ext cx="9144000" cy="99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   Ле́та </a:t>
            </a:r>
            <a:r>
              <a:rPr lang="ru-RU" sz="2400"/>
              <a:t>— источник и одна из рек в подземном царстве Аида, река забвения.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   </a:t>
            </a:r>
            <a:endParaRPr lang="ru-RU" sz="2400"/>
          </a:p>
        </p:txBody>
      </p:sp>
      <p:pic>
        <p:nvPicPr>
          <p:cNvPr id="54277" name="Picture 5" descr="1015euno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971800"/>
            <a:ext cx="3990975" cy="2979738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8763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«Кануть в Лету»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- исчезнуть навсегда, быть преданным забвению. Как правило, выражение употребляется в отношении некоторой информации, фактов, воспоминаний, легенд и т. п., реже, в переносном смысле — в отношении предметов и вещей, которые были утеряны.</a:t>
            </a:r>
            <a:r>
              <a:rPr lang="ru-RU"/>
              <a:t> 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929586" y="285728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/>
              <a:t>«Между Сциллой и Харибдой»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5029200" cy="2667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 </a:t>
            </a:r>
            <a:r>
              <a:rPr lang="ru-RU" sz="2400"/>
              <a:t>По верованиям древних греков, на прибрежных скалах по обе стороны Мессинского пролива обитали два чудовища: </a:t>
            </a:r>
            <a:r>
              <a:rPr lang="ru-RU" sz="2400" b="1"/>
              <a:t>Сцилла и Харибда</a:t>
            </a:r>
            <a:r>
              <a:rPr lang="ru-RU" sz="2400"/>
              <a:t>, поглощавшие мореплавателей.</a:t>
            </a:r>
            <a:br>
              <a:rPr lang="ru-RU" sz="2400"/>
            </a:br>
            <a:endParaRPr lang="ru-RU" sz="240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6868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«Между Сциллой и Харибдой» - оказаться между двумя враждебными силами, </a:t>
            </a:r>
          </a:p>
          <a:p>
            <a:pPr>
              <a:spcBef>
                <a:spcPct val="50000"/>
              </a:spcBef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в положении, когда опасность </a:t>
            </a:r>
          </a:p>
          <a:p>
            <a:pPr>
              <a:spcBef>
                <a:spcPct val="50000"/>
              </a:spcBef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угрожает и с той и с другой </a:t>
            </a:r>
          </a:p>
          <a:p>
            <a:pPr>
              <a:spcBef>
                <a:spcPct val="50000"/>
              </a:spcBef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стороны.</a:t>
            </a:r>
            <a:b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7350" name="Picture 6" descr="1f915a2c1762d3ee5efcf52f91252a89_477px-Johann_Heinrich_F%C3%BCssli_054%5B1%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5525" y="1447800"/>
            <a:ext cx="4308475" cy="541020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215338" y="285728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Аукцион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олния 5">
            <a:hlinkClick r:id="rId2" action="ppaction://hlinksldjump"/>
          </p:cNvPr>
          <p:cNvSpPr/>
          <p:nvPr/>
        </p:nvSpPr>
        <p:spPr>
          <a:xfrm>
            <a:off x="357158" y="428604"/>
            <a:ext cx="714380" cy="57150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>
            <a:hlinkClick r:id="rId3" action="ppaction://hlinksldjump"/>
          </p:cNvPr>
          <p:cNvSpPr/>
          <p:nvPr/>
        </p:nvSpPr>
        <p:spPr>
          <a:xfrm>
            <a:off x="1714480" y="428604"/>
            <a:ext cx="714380" cy="71438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DOM.ria.ua - Покупка квартиры на аукционе - новости о инвестициях в недвижимость, кредитовании и ипотек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85860"/>
            <a:ext cx="7643866" cy="5363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Кот в мешке</a:t>
            </a:r>
            <a:endParaRPr lang="ru-RU" dirty="0"/>
          </a:p>
        </p:txBody>
      </p:sp>
      <p:pic>
        <p:nvPicPr>
          <p:cNvPr id="24578" name="Picture 2" descr="bf_sozidanie - Мини-аукцион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42626"/>
            <a:ext cx="5500726" cy="5218283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214282" y="357166"/>
            <a:ext cx="714380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igra - 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  <p:sp>
        <p:nvSpPr>
          <p:cNvPr id="7" name="Управляющая кнопка: в конец 6">
            <a:hlinkClick r:id="rId6" action="ppaction://hlinksldjump" highlightClick="1"/>
          </p:cNvPr>
          <p:cNvSpPr/>
          <p:nvPr/>
        </p:nvSpPr>
        <p:spPr>
          <a:xfrm>
            <a:off x="214282" y="1357298"/>
            <a:ext cx="714380" cy="7143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3886200" cy="1143000"/>
          </a:xfrm>
        </p:spPr>
        <p:txBody>
          <a:bodyPr/>
          <a:lstStyle/>
          <a:p>
            <a:r>
              <a:rPr lang="ru-RU" b="1" dirty="0"/>
              <a:t>Гермес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981200"/>
            <a:ext cx="4681566" cy="209074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400" dirty="0" smtClean="0"/>
              <a:t>Кто из богов дал людям азбуку, счет и числа?</a:t>
            </a:r>
            <a:endParaRPr lang="ru-RU" sz="4400" dirty="0"/>
          </a:p>
        </p:txBody>
      </p:sp>
      <p:pic>
        <p:nvPicPr>
          <p:cNvPr id="73732" name="Picture 4" descr="K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14356"/>
            <a:ext cx="3641725" cy="571500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357158" y="6286520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4143404" cy="928710"/>
          </a:xfrm>
        </p:spPr>
        <p:txBody>
          <a:bodyPr/>
          <a:lstStyle/>
          <a:p>
            <a:r>
              <a:rPr lang="ru-RU" b="1" dirty="0"/>
              <a:t>Деметра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85926"/>
            <a:ext cx="4452966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/>
              <a:t>  </a:t>
            </a:r>
            <a:r>
              <a:rPr lang="ru-RU" sz="3600" dirty="0" smtClean="0"/>
              <a:t>(</a:t>
            </a:r>
            <a:r>
              <a:rPr lang="ru-RU" sz="3600" dirty="0"/>
              <a:t>у римлян Церера) — богиня плодородия и </a:t>
            </a:r>
            <a:r>
              <a:rPr lang="ru-RU" sz="3600" dirty="0" smtClean="0"/>
              <a:t>земледелия</a:t>
            </a:r>
            <a:endParaRPr lang="ru-RU" sz="3600" dirty="0"/>
          </a:p>
          <a:p>
            <a:pPr>
              <a:buFont typeface="Wingdings" pitchFamily="2" charset="2"/>
              <a:buNone/>
            </a:pPr>
            <a:r>
              <a:rPr lang="ru-RU" dirty="0"/>
              <a:t>  </a:t>
            </a:r>
          </a:p>
        </p:txBody>
      </p:sp>
      <p:pic>
        <p:nvPicPr>
          <p:cNvPr id="40965" name="Picture 5" descr="File:Deméter tipo Madrid-Capitolio (Museo del Prado)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00042"/>
            <a:ext cx="3248025" cy="579120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357158" y="6215082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Гефест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	Какой бог </a:t>
            </a:r>
            <a:r>
              <a:rPr lang="ru-RU" sz="4400" dirty="0" smtClean="0"/>
              <a:t>хромал на одну ногу?</a:t>
            </a:r>
            <a:endParaRPr lang="ru-RU" sz="4400" dirty="0"/>
          </a:p>
        </p:txBody>
      </p:sp>
      <p:pic>
        <p:nvPicPr>
          <p:cNvPr id="1026" name="Picture 2" descr="Анекдоты,афоризмы,загадки,пословицы,тосты и многое другое на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6391818" cy="4857784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214282" y="621508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Афродита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828800"/>
          </a:xfrm>
        </p:spPr>
        <p:txBody>
          <a:bodyPr/>
          <a:lstStyle/>
          <a:p>
            <a:r>
              <a:rPr lang="ru-RU" sz="3200" dirty="0" smtClean="0"/>
              <a:t>Какая богиня носит прозвище </a:t>
            </a:r>
            <a:r>
              <a:rPr lang="ru-RU" sz="3200" dirty="0" err="1" smtClean="0"/>
              <a:t>Пенорожденная</a:t>
            </a:r>
            <a:r>
              <a:rPr lang="ru-RU" sz="3200" dirty="0" smtClean="0"/>
              <a:t>?</a:t>
            </a:r>
          </a:p>
          <a:p>
            <a:endParaRPr lang="ru-RU" dirty="0"/>
          </a:p>
        </p:txBody>
      </p:sp>
      <p:pic>
        <p:nvPicPr>
          <p:cNvPr id="23554" name="Picture 2" descr="Greek Myths Birth Of Aphrod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620000" cy="488632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214282" y="6215082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Аполлон и Артемида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400172"/>
          </a:xfrm>
        </p:spPr>
        <p:txBody>
          <a:bodyPr/>
          <a:lstStyle/>
          <a:p>
            <a:r>
              <a:rPr lang="ru-RU" sz="3200" dirty="0" smtClean="0"/>
              <a:t>Назовите имена богов-близнецов, детей Зевса</a:t>
            </a:r>
          </a:p>
          <a:p>
            <a:endParaRPr lang="ru-RU" dirty="0"/>
          </a:p>
        </p:txBody>
      </p:sp>
      <p:pic>
        <p:nvPicPr>
          <p:cNvPr id="25602" name="Picture 2" descr="Галерея картин художника Александра Исачев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30661"/>
            <a:ext cx="2714644" cy="5375427"/>
          </a:xfrm>
          <a:prstGeom prst="rect">
            <a:avLst/>
          </a:prstGeom>
          <a:noFill/>
        </p:spPr>
      </p:pic>
      <p:pic>
        <p:nvPicPr>
          <p:cNvPr id="25604" name="Picture 4" descr="Greek Goddess Artemis 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214422"/>
            <a:ext cx="4500594" cy="528790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286776" y="6357958"/>
            <a:ext cx="64294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</TotalTime>
  <Words>462</Words>
  <Application>Microsoft Office PowerPoint</Application>
  <PresentationFormat>Экран (4:3)</PresentationFormat>
  <Paragraphs>95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Мифы Древней Греции</vt:lpstr>
      <vt:lpstr>Слайд 2</vt:lpstr>
      <vt:lpstr>Аукцион</vt:lpstr>
      <vt:lpstr>Кот в мешке</vt:lpstr>
      <vt:lpstr>Гермес</vt:lpstr>
      <vt:lpstr>Деметра </vt:lpstr>
      <vt:lpstr>Гефест</vt:lpstr>
      <vt:lpstr>Афродита</vt:lpstr>
      <vt:lpstr>Аполлон и Артемида</vt:lpstr>
      <vt:lpstr>Афродита</vt:lpstr>
      <vt:lpstr>Дионис</vt:lpstr>
      <vt:lpstr>Аполлон</vt:lpstr>
      <vt:lpstr>Арес</vt:lpstr>
      <vt:lpstr>Афина</vt:lpstr>
      <vt:lpstr>Кентавры</vt:lpstr>
      <vt:lpstr>Кербер (Цербер)</vt:lpstr>
      <vt:lpstr>Гидра</vt:lpstr>
      <vt:lpstr>Харон</vt:lpstr>
      <vt:lpstr>Сфинкс</vt:lpstr>
      <vt:lpstr>«Танталовы муки»</vt:lpstr>
      <vt:lpstr>«Сизифов труд»</vt:lpstr>
      <vt:lpstr>«Дамоклов меч» </vt:lpstr>
      <vt:lpstr>«Кануть в Лету»</vt:lpstr>
      <vt:lpstr>«Между Сциллой и Харибдой»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 Древней Греции</dc:title>
  <dc:creator>Катя</dc:creator>
  <cp:lastModifiedBy>Катя</cp:lastModifiedBy>
  <cp:revision>16</cp:revision>
  <dcterms:created xsi:type="dcterms:W3CDTF">2014-09-08T18:08:47Z</dcterms:created>
  <dcterms:modified xsi:type="dcterms:W3CDTF">2014-09-10T19:00:27Z</dcterms:modified>
</cp:coreProperties>
</file>