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A8E7"/>
    <a:srgbClr val="FF6600"/>
    <a:srgbClr val="A3D24E"/>
    <a:srgbClr val="69D54B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06/relationships/vbaProject" Target="vbaProject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37D19-C6C5-4FFB-B30D-4EFA7288D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43208-4ECA-4142-866D-3316A0E83D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DAEC4-8149-4527-8998-081AA2F26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89054-C181-4158-88E9-2B57BA12B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B0A02-BA7E-487C-AEBB-9C42C43D11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628D0-9B42-46D2-9088-A27B5C0C09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37A0B-8983-43C2-9F3E-B82369212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A328E-B474-4AB6-90B3-EDBE33408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8B572-59C7-46A8-9A87-8A7D824D9A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628C1-43FA-4AE1-83AA-ADDF8D02F7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9DE12-5E27-452A-B72C-93079D942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D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A9B2865-C49C-4906-AE0E-46C690CECC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88" y="6286500"/>
            <a:ext cx="7715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</a:rPr>
              <a:t>Макрос создан программистом </a:t>
            </a:r>
            <a:r>
              <a:rPr lang="ru-RU" dirty="0" err="1">
                <a:solidFill>
                  <a:schemeClr val="bg1"/>
                </a:solidFill>
              </a:rPr>
              <a:t>Хансом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Хофманом</a:t>
            </a:r>
            <a:r>
              <a:rPr lang="ru-RU" dirty="0">
                <a:solidFill>
                  <a:schemeClr val="bg1"/>
                </a:solidFill>
              </a:rPr>
              <a:t> (Германия)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28662" y="4286256"/>
            <a:ext cx="7572428" cy="571504"/>
          </a:xfrm>
        </p:spPr>
        <p:txBody>
          <a:bodyPr/>
          <a:lstStyle/>
          <a:p>
            <a:pPr algn="l"/>
            <a:r>
              <a:rPr lang="ru-RU" sz="2000" dirty="0" smtClean="0"/>
              <a:t>Игры задания по математике во второй младшей группе.</a:t>
            </a:r>
            <a:endParaRPr lang="ru-RU" sz="2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00034" y="1428736"/>
            <a:ext cx="8286808" cy="1752600"/>
          </a:xfrm>
        </p:spPr>
        <p:txBody>
          <a:bodyPr/>
          <a:lstStyle/>
          <a:p>
            <a:r>
              <a:rPr lang="ru-RU" sz="4400" b="1" dirty="0" smtClean="0">
                <a:solidFill>
                  <a:srgbClr val="0070C0"/>
                </a:solidFill>
              </a:rPr>
              <a:t>Тема: «Образование групп из отдельных предметов и выделение из группы одного предмета».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228407"/>
            <a:ext cx="8286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Муниципальное автономное дошкольное образовательное </a:t>
            </a:r>
          </a:p>
          <a:p>
            <a:pPr algn="ctr"/>
            <a:r>
              <a:rPr lang="ru-RU" sz="1600" b="1" dirty="0" smtClean="0"/>
              <a:t>учреждение Белоярского района  </a:t>
            </a:r>
          </a:p>
          <a:p>
            <a:pPr algn="ctr"/>
            <a:r>
              <a:rPr lang="ru-RU" sz="1600" b="1" dirty="0" smtClean="0"/>
              <a:t>«Центр развития ребенка — детский сад «Сказка» г.Белоярский</a:t>
            </a:r>
          </a:p>
          <a:p>
            <a:pPr algn="ctr"/>
            <a:endParaRPr lang="ru-RU" sz="1600" b="1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286512" y="5072074"/>
            <a:ext cx="25003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Составил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воспитатель Козлова Ф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.Н.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857232"/>
            <a:ext cx="80724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Все задания выполнены в шаблоне с макросами. Фигуры в заданиях перемешаются при помощи мыши по щелчку.</a:t>
            </a:r>
          </a:p>
          <a:p>
            <a:endParaRPr lang="ru-RU" b="1" dirty="0" smtClean="0"/>
          </a:p>
          <a:p>
            <a:r>
              <a:rPr lang="ru-RU" b="1" dirty="0" smtClean="0"/>
              <a:t>Задание №1.</a:t>
            </a:r>
          </a:p>
          <a:p>
            <a:pPr algn="just"/>
            <a:r>
              <a:rPr lang="ru-RU" dirty="0" smtClean="0"/>
              <a:t>Цель: среди четырех геометрических фигур, отличающихся по двум признакам (разного цвета и разной формы) выбрать предмет такого же цвета.</a:t>
            </a:r>
          </a:p>
          <a:p>
            <a:pPr algn="just"/>
            <a:r>
              <a:rPr lang="ru-RU" b="1" dirty="0" smtClean="0"/>
              <a:t>Пояснение для детей: </a:t>
            </a:r>
            <a:r>
              <a:rPr lang="ru-RU" dirty="0" smtClean="0"/>
              <a:t>в домиках разного цвета живут  разные геометрические фигуры. Однажды они пошли погулять и забыли кто в каком домике живет. Помогите фигурам найти свой домик. Сколько геометрических фигур не нашли свой домик? Как называется это фигура? Какого она цвета?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57224" y="571480"/>
            <a:ext cx="2000264" cy="2500330"/>
            <a:chOff x="857224" y="571480"/>
            <a:chExt cx="2000264" cy="2500330"/>
          </a:xfrm>
          <a:solidFill>
            <a:srgbClr val="FF0000"/>
          </a:solidFill>
        </p:grpSpPr>
        <p:sp>
          <p:nvSpPr>
            <p:cNvPr id="4" name="Прямоугольник 3"/>
            <p:cNvSpPr/>
            <p:nvPr/>
          </p:nvSpPr>
          <p:spPr>
            <a:xfrm>
              <a:off x="1000100" y="1857364"/>
              <a:ext cx="1714512" cy="12144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Равнобедренный треугольник 4"/>
            <p:cNvSpPr/>
            <p:nvPr/>
          </p:nvSpPr>
          <p:spPr>
            <a:xfrm>
              <a:off x="857224" y="571480"/>
              <a:ext cx="2000264" cy="12858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3786182" y="571480"/>
            <a:ext cx="2000264" cy="2500330"/>
            <a:chOff x="857224" y="571480"/>
            <a:chExt cx="2000264" cy="2500330"/>
          </a:xfrm>
          <a:solidFill>
            <a:srgbClr val="FF0000"/>
          </a:solidFill>
        </p:grpSpPr>
        <p:sp>
          <p:nvSpPr>
            <p:cNvPr id="8" name="Прямоугольник 7"/>
            <p:cNvSpPr/>
            <p:nvPr/>
          </p:nvSpPr>
          <p:spPr>
            <a:xfrm>
              <a:off x="1000100" y="1857364"/>
              <a:ext cx="1714512" cy="121444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857224" y="571480"/>
              <a:ext cx="2000264" cy="1285884"/>
            </a:xfrm>
            <a:prstGeom prst="triangl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6500826" y="571480"/>
            <a:ext cx="2000264" cy="2500330"/>
            <a:chOff x="857224" y="571480"/>
            <a:chExt cx="2000264" cy="2500330"/>
          </a:xfrm>
          <a:solidFill>
            <a:srgbClr val="FFFF00"/>
          </a:solidFill>
        </p:grpSpPr>
        <p:sp>
          <p:nvSpPr>
            <p:cNvPr id="11" name="Прямоугольник 10"/>
            <p:cNvSpPr/>
            <p:nvPr/>
          </p:nvSpPr>
          <p:spPr>
            <a:xfrm>
              <a:off x="1000100" y="1857364"/>
              <a:ext cx="1714512" cy="121444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Равнобедренный треугольник 11"/>
            <p:cNvSpPr/>
            <p:nvPr/>
          </p:nvSpPr>
          <p:spPr>
            <a:xfrm>
              <a:off x="857224" y="571480"/>
              <a:ext cx="2000264" cy="12858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Овал 13">
            <a:hlinkClick r:id="" action="ppaction://macro?name=DragandDrop"/>
          </p:cNvPr>
          <p:cNvSpPr/>
          <p:nvPr/>
        </p:nvSpPr>
        <p:spPr>
          <a:xfrm>
            <a:off x="1500166" y="5000636"/>
            <a:ext cx="785818" cy="78581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hlinkClick r:id="" action="ppaction://macro?name=DragandDrop"/>
          </p:cNvPr>
          <p:cNvSpPr/>
          <p:nvPr/>
        </p:nvSpPr>
        <p:spPr>
          <a:xfrm>
            <a:off x="4929190" y="5000636"/>
            <a:ext cx="785818" cy="785818"/>
          </a:xfrm>
          <a:prstGeom prst="rect">
            <a:avLst/>
          </a:prstGeom>
          <a:solidFill>
            <a:srgbClr val="F6A8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hlinkClick r:id="" action="ppaction://macro?name=DragandDrop"/>
          </p:cNvPr>
          <p:cNvSpPr/>
          <p:nvPr/>
        </p:nvSpPr>
        <p:spPr>
          <a:xfrm>
            <a:off x="3214678" y="5143512"/>
            <a:ext cx="1000132" cy="5715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>
            <a:hlinkClick r:id="" action="ppaction://macro?name=DragandDrop"/>
          </p:cNvPr>
          <p:cNvSpPr/>
          <p:nvPr/>
        </p:nvSpPr>
        <p:spPr>
          <a:xfrm>
            <a:off x="6429388" y="4857760"/>
            <a:ext cx="857256" cy="928694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928670"/>
            <a:ext cx="814393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840"/>
              </a:spcBef>
              <a:spcAft>
                <a:spcPts val="0"/>
              </a:spcAft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Задание №2. </a:t>
            </a:r>
          </a:p>
          <a:p>
            <a:pPr>
              <a:spcBef>
                <a:spcPts val="840"/>
              </a:spcBef>
              <a:spcAft>
                <a:spcPts val="0"/>
              </a:spcAft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Цель: </a:t>
            </a:r>
            <a:r>
              <a:rPr lang="ru-RU" kern="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учить детей связывать количество предметов сначала с цветом полосок, а позднее — с их пространственным расположением.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840"/>
              </a:spcBef>
              <a:spcAft>
                <a:spcPts val="0"/>
              </a:spcAft>
            </a:pPr>
            <a:r>
              <a:rPr lang="ru-RU" b="1" kern="0" dirty="0" smtClean="0">
                <a:latin typeface="Arial" pitchFamily="34" charset="0"/>
                <a:cs typeface="Arial" pitchFamily="34" charset="0"/>
              </a:rPr>
              <a:t>Пояснение для детей: </a:t>
            </a:r>
            <a:r>
              <a:rPr lang="ru-RU" kern="0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kern="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лева, на красную полоску положить 1 гриб, а справа, на синюю — много грибов. </a:t>
            </a:r>
          </a:p>
          <a:p>
            <a:pPr algn="just">
              <a:spcBef>
                <a:spcPts val="840"/>
              </a:spcBef>
              <a:spcAft>
                <a:spcPts val="0"/>
              </a:spcAft>
            </a:pPr>
            <a:r>
              <a:rPr lang="ru-RU" b="1" i="1" kern="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Примечание для педагога:</a:t>
            </a:r>
            <a:r>
              <a:rPr lang="ru-RU" kern="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меняя местами полоски или меняя указания о количестве предметов, которые надо поместить на каждую из них, педагог учит детей связывать количество предметов сначала с цветом полосок, а позднее — с их пространственным расположением. Такой работе отводится 2—3 занятия. На них дети попутно учатся различать левую и правую руку, а на основе различения рук определять положение предметов слева и справа друг от друга.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5400000">
            <a:off x="1798563" y="3630669"/>
            <a:ext cx="357190" cy="324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16200000">
            <a:off x="7013537" y="3630669"/>
            <a:ext cx="357190" cy="324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D:\ИКТ\презентации для конкурса\гриб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3429000"/>
            <a:ext cx="581086" cy="714380"/>
          </a:xfrm>
          <a:prstGeom prst="rect">
            <a:avLst/>
          </a:prstGeom>
          <a:noFill/>
        </p:spPr>
      </p:pic>
      <p:pic>
        <p:nvPicPr>
          <p:cNvPr id="15" name="Picture 2" descr="D:\ИКТ\презентации для конкурса\гриб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500438"/>
            <a:ext cx="581086" cy="714380"/>
          </a:xfrm>
          <a:prstGeom prst="rect">
            <a:avLst/>
          </a:prstGeom>
          <a:noFill/>
        </p:spPr>
      </p:pic>
      <p:pic>
        <p:nvPicPr>
          <p:cNvPr id="18" name="Picture 2" descr="D:\ИКТ\презентации для конкурса\гриб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429000"/>
            <a:ext cx="581086" cy="714380"/>
          </a:xfrm>
          <a:prstGeom prst="rect">
            <a:avLst/>
          </a:prstGeom>
          <a:noFill/>
        </p:spPr>
      </p:pic>
      <p:pic>
        <p:nvPicPr>
          <p:cNvPr id="21" name="Picture 2" descr="D:\ИКТ\презентации для конкурса\гриб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3429000"/>
            <a:ext cx="581086" cy="714380"/>
          </a:xfrm>
          <a:prstGeom prst="rect">
            <a:avLst/>
          </a:prstGeom>
          <a:noFill/>
        </p:spPr>
      </p:pic>
      <p:pic>
        <p:nvPicPr>
          <p:cNvPr id="22" name="Picture 2" descr="D:\ИКТ\презентации для конкурса\гриб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500438"/>
            <a:ext cx="581086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928670"/>
            <a:ext cx="81439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840"/>
              </a:spcBef>
              <a:spcAft>
                <a:spcPts val="0"/>
              </a:spcAft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Задание №3. </a:t>
            </a:r>
          </a:p>
          <a:p>
            <a:pPr algn="just">
              <a:spcBef>
                <a:spcPts val="840"/>
              </a:spcBef>
              <a:spcAft>
                <a:spcPts val="0"/>
              </a:spcAft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Цель: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научить детей </a:t>
            </a:r>
            <a:r>
              <a:rPr lang="ru-RU" dirty="0" smtClean="0"/>
              <a:t>одновременно найти один и много.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840"/>
              </a:spcBef>
              <a:spcAft>
                <a:spcPts val="0"/>
              </a:spcAft>
            </a:pPr>
            <a:r>
              <a:rPr lang="ru-RU" b="1" kern="0" dirty="0" smtClean="0">
                <a:latin typeface="Arial" pitchFamily="34" charset="0"/>
                <a:cs typeface="Arial" pitchFamily="34" charset="0"/>
              </a:rPr>
              <a:t>Пояснение для детей:</a:t>
            </a:r>
            <a:r>
              <a:rPr lang="ru-RU" kern="0" dirty="0" smtClean="0">
                <a:latin typeface="Arial" pitchFamily="34" charset="0"/>
                <a:cs typeface="Arial" pitchFamily="34" charset="0"/>
              </a:rPr>
              <a:t> п</a:t>
            </a:r>
            <a:r>
              <a:rPr lang="ru-RU" dirty="0" smtClean="0"/>
              <a:t>осмотрите, каких предметов много и каких только 1 на круге (на квадрате, на овале)</a:t>
            </a:r>
            <a:r>
              <a:rPr lang="ru-RU" kern="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. </a:t>
            </a:r>
          </a:p>
          <a:p>
            <a:pPr algn="just">
              <a:spcBef>
                <a:spcPts val="840"/>
              </a:spcBef>
              <a:spcAft>
                <a:spcPts val="0"/>
              </a:spcAft>
            </a:pPr>
            <a:r>
              <a:rPr lang="ru-RU" b="1" i="1" kern="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Примечание для педагога:</a:t>
            </a:r>
            <a:r>
              <a:rPr lang="ru-RU" kern="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к</a:t>
            </a:r>
            <a:r>
              <a:rPr lang="ru-RU" dirty="0" smtClean="0"/>
              <a:t>огда дети найдут группу и назовут признак, общий для всех ее предметов, педагог ставит вопросы об их цвете (размере). Он помогает малышам выделить части группы: «На круге ( на овале, на квадрате)  много кирпичиков. Из кирпичиков можно построить дорожку, заборчик, домик. Часть кирпичиков красного, а часть — желтого цвета»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85720" y="1857364"/>
            <a:ext cx="2880000" cy="28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2214554"/>
            <a:ext cx="2428892" cy="2428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rot="5400000">
            <a:off x="5572132" y="2428868"/>
            <a:ext cx="4000528" cy="2000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уб 7">
            <a:hlinkClick r:id="" action="ppaction://macro?name=DragandDrop"/>
          </p:cNvPr>
          <p:cNvSpPr/>
          <p:nvPr/>
        </p:nvSpPr>
        <p:spPr>
          <a:xfrm>
            <a:off x="1285852" y="4000504"/>
            <a:ext cx="1000132" cy="571504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>
            <a:hlinkClick r:id="" action="ppaction://macro?name=DragandDrop"/>
          </p:cNvPr>
          <p:cNvSpPr/>
          <p:nvPr/>
        </p:nvSpPr>
        <p:spPr>
          <a:xfrm>
            <a:off x="2000232" y="3500438"/>
            <a:ext cx="1000132" cy="571504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уб 9">
            <a:hlinkClick r:id="" action="ppaction://macro?name=DragandDrop"/>
          </p:cNvPr>
          <p:cNvSpPr/>
          <p:nvPr/>
        </p:nvSpPr>
        <p:spPr>
          <a:xfrm>
            <a:off x="1571604" y="3000372"/>
            <a:ext cx="1000132" cy="571504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уб 10">
            <a:hlinkClick r:id="" action="ppaction://macro?name=DragandDrop"/>
          </p:cNvPr>
          <p:cNvSpPr/>
          <p:nvPr/>
        </p:nvSpPr>
        <p:spPr>
          <a:xfrm>
            <a:off x="1714480" y="2214554"/>
            <a:ext cx="1000132" cy="571504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уб 11">
            <a:hlinkClick r:id="" action="ppaction://macro?name=DragandDrop"/>
          </p:cNvPr>
          <p:cNvSpPr/>
          <p:nvPr/>
        </p:nvSpPr>
        <p:spPr>
          <a:xfrm>
            <a:off x="428596" y="3071810"/>
            <a:ext cx="1000132" cy="57150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уб 12">
            <a:hlinkClick r:id="" action="ppaction://macro?name=DragandDrop"/>
          </p:cNvPr>
          <p:cNvSpPr/>
          <p:nvPr/>
        </p:nvSpPr>
        <p:spPr>
          <a:xfrm>
            <a:off x="571472" y="2357430"/>
            <a:ext cx="1000132" cy="57150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 descr="D:\ИКТ\презентации для конкурса\гриб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714752"/>
            <a:ext cx="581086" cy="714380"/>
          </a:xfrm>
          <a:prstGeom prst="rect">
            <a:avLst/>
          </a:prstGeom>
          <a:noFill/>
        </p:spPr>
      </p:pic>
      <p:sp>
        <p:nvSpPr>
          <p:cNvPr id="22" name="Куб 21">
            <a:hlinkClick r:id="" action="ppaction://macro?name=DragandDrop"/>
          </p:cNvPr>
          <p:cNvSpPr/>
          <p:nvPr/>
        </p:nvSpPr>
        <p:spPr>
          <a:xfrm>
            <a:off x="7215206" y="3143248"/>
            <a:ext cx="1000132" cy="571504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Куб 22">
            <a:hlinkClick r:id="" action="ppaction://macro?name=DragandDrop"/>
          </p:cNvPr>
          <p:cNvSpPr/>
          <p:nvPr/>
        </p:nvSpPr>
        <p:spPr>
          <a:xfrm>
            <a:off x="7072330" y="4071942"/>
            <a:ext cx="1000132" cy="57150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уб 23">
            <a:hlinkClick r:id="" action="ppaction://macro?name=DragandDrop"/>
          </p:cNvPr>
          <p:cNvSpPr/>
          <p:nvPr/>
        </p:nvSpPr>
        <p:spPr>
          <a:xfrm>
            <a:off x="4214810" y="3071810"/>
            <a:ext cx="1000132" cy="571504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Куб 24">
            <a:hlinkClick r:id="" action="ppaction://macro?name=DragandDrop"/>
          </p:cNvPr>
          <p:cNvSpPr/>
          <p:nvPr/>
        </p:nvSpPr>
        <p:spPr>
          <a:xfrm>
            <a:off x="7072330" y="2071678"/>
            <a:ext cx="1000132" cy="571504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372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Оформление по умолчанию</vt:lpstr>
      <vt:lpstr>Игры задания по математике во второй младшей группе.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TERRA-BIT</cp:lastModifiedBy>
  <cp:revision>74</cp:revision>
  <dcterms:created xsi:type="dcterms:W3CDTF">2010-04-23T03:00:43Z</dcterms:created>
  <dcterms:modified xsi:type="dcterms:W3CDTF">2015-04-29T19:47:08Z</dcterms:modified>
</cp:coreProperties>
</file>