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8" r:id="rId3"/>
    <p:sldId id="259" r:id="rId4"/>
    <p:sldId id="270" r:id="rId5"/>
    <p:sldId id="271" r:id="rId6"/>
    <p:sldId id="262" r:id="rId7"/>
    <p:sldId id="269" r:id="rId8"/>
    <p:sldId id="272" r:id="rId9"/>
    <p:sldId id="264" r:id="rId10"/>
    <p:sldId id="268" r:id="rId11"/>
    <p:sldId id="263" r:id="rId12"/>
    <p:sldId id="257" r:id="rId13"/>
    <p:sldId id="265" r:id="rId14"/>
    <p:sldId id="256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990000"/>
    <a:srgbClr val="660066"/>
    <a:srgbClr val="000099"/>
    <a:srgbClr val="006600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commons.wikimedia.org/wiki/File:%D0%9C%D0%BE%D0%B3%D0%B8%D0%BB%D0%B0_%D0%B0%D0%BA%D0%B0%D0%B4%D0%B5%D0%BC%D0%B8%D0%BA%D0%B0_%D0%98%D0%B2%D0%B0%D0%BD%D0%B0_%D0%9F%D0%B0%D0%B2%D0%BB%D0%BE%D0%B2%D0%B0.JPG?uselang=r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129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990000"/>
                </a:solidFill>
                <a:latin typeface="Cambria" pitchFamily="18" charset="0"/>
              </a:rPr>
              <a:t>Иван Петрович ПАВЛОВ, физиолог, первый русский нобелевский лауреат </a:t>
            </a:r>
            <a:endParaRPr lang="ru-RU" dirty="0">
              <a:solidFill>
                <a:srgbClr val="990000"/>
              </a:solidFill>
            </a:endParaRPr>
          </a:p>
        </p:txBody>
      </p:sp>
      <p:pic>
        <p:nvPicPr>
          <p:cNvPr id="11266" name="Picture 2" descr="H:\МОЁ ПОРТФОЛИО\Павлов\Pavl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645024"/>
            <a:ext cx="4409746" cy="2808312"/>
          </a:xfrm>
          <a:prstGeom prst="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76256" y="4437112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Презентацию подготовили учащиеся 9-в класса  ГБОУ СОШ № 481 г. Москвы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Таблица «Типы высшей нервной деятельности, по И.П. Павлову»</a:t>
            </a:r>
            <a:endParaRPr lang="ru-RU" dirty="0"/>
          </a:p>
        </p:txBody>
      </p:sp>
      <p:pic>
        <p:nvPicPr>
          <p:cNvPr id="2050" name="Picture 2" descr="H:\МОЁ ПОРТФОЛИО\Павлов\1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266279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52536" y="476672"/>
            <a:ext cx="5904656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И.П. Павлов родился 28 сентября 1849 г. в Рязани в семье священника. </a:t>
            </a:r>
          </a:p>
          <a:p>
            <a:pPr>
              <a:buNone/>
            </a:pPr>
            <a:r>
              <a:rPr lang="ru-RU" sz="2000" dirty="0" smtClean="0"/>
              <a:t>      Окончив в 1864 г.  рязанское духовное училище, Павлов поступил в рязанскую духовную семинарию, о которой впоследствии вспоминал с большой теплотой. На последнем курсе семинарии он прочитал небольшую книгу «Рефлексы головного мозга» профессора И. М. Сеченова, которая перевернула всю его жизнь. В  1870 г. поступил на юридический факультет (семинаристы были ограничены в выборе университетских специальностей), но через 17 дней после поступления перешёл на естественное отделение физико-математического факультета Петербургского университета (специализировался по физиологии животных).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3074" name="Picture 2" descr="H:\МОЁ ПОРТФОЛИО\Павлов\640px-Pavlov_House_Ryaz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988840"/>
            <a:ext cx="3251200" cy="2438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652120" y="4653136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Музей-усадьба </a:t>
            </a:r>
            <a:r>
              <a:rPr lang="ru-RU" dirty="0" err="1" smtClean="0"/>
              <a:t>ак</a:t>
            </a:r>
            <a:r>
              <a:rPr lang="ru-RU" dirty="0" smtClean="0"/>
              <a:t>. Павлова в Рязани, 2012, дом, в котором Иван Петрович прожил с 1849 по 1870 годы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990000"/>
                </a:solidFill>
                <a:latin typeface="Cambria" pitchFamily="18" charset="0"/>
              </a:rPr>
              <a:t>Музей-усадьба Павлова в Рязани </a:t>
            </a:r>
            <a:endParaRPr lang="ru-RU" sz="4000" dirty="0">
              <a:solidFill>
                <a:srgbClr val="990000"/>
              </a:solidFill>
              <a:latin typeface="Cambria" pitchFamily="18" charset="0"/>
            </a:endParaRPr>
          </a:p>
        </p:txBody>
      </p:sp>
      <p:pic>
        <p:nvPicPr>
          <p:cNvPr id="5" name="Содержимое 4" descr="pavlov1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4104456" cy="30044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836713"/>
            <a:ext cx="4608512" cy="25922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- один из лучших музеев региона. Это целый комплекс, который включает мемориальный дом, дом науки, летний дом-беседку, площадку для игры в городки, большой фруктовый сад.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:\МОЁ ПОРТФОЛИО\Павлов\kabi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11350"/>
            <a:ext cx="4037319" cy="30860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3861048"/>
            <a:ext cx="4680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Обстановка мемориального дома и прилегающей усадьбы знакомит посетителей с укладом жизни середины XIX. В центре экспозиции — родительский дом с  12 комнатами, в большинстве из них оригинальная обстановка и вещи семьи Павлова. 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990000"/>
                </a:solidFill>
              </a:rPr>
              <a:t>Ilya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Repin</a:t>
            </a:r>
            <a:r>
              <a:rPr lang="en-US" dirty="0" smtClean="0">
                <a:solidFill>
                  <a:srgbClr val="990000"/>
                </a:solidFill>
              </a:rPr>
              <a:t>: </a:t>
            </a:r>
            <a:r>
              <a:rPr lang="en-US" dirty="0" smtClean="0">
                <a:solidFill>
                  <a:srgbClr val="990000"/>
                </a:solidFill>
              </a:rPr>
              <a:t>Surgeon E. Pavlov in operating room. 1888</a:t>
            </a:r>
            <a:endParaRPr lang="ru-RU" dirty="0">
              <a:solidFill>
                <a:srgbClr val="990000"/>
              </a:solidFill>
            </a:endParaRPr>
          </a:p>
        </p:txBody>
      </p:sp>
      <p:pic>
        <p:nvPicPr>
          <p:cNvPr id="6147" name="Picture 3" descr="H:\МОЁ ПОРТФОЛИО\Павлов\8760467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167" y="1600200"/>
            <a:ext cx="7147666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00"/>
                </a:solidFill>
                <a:latin typeface="Cambria" pitchFamily="18" charset="0"/>
              </a:rPr>
              <a:t>Памятник  собаке</a:t>
            </a:r>
            <a:endParaRPr lang="ru-RU" dirty="0">
              <a:solidFill>
                <a:srgbClr val="9900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1268760"/>
            <a:ext cx="5832648" cy="5256584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Академик всегда высоко ценил своих надежных помощников-собак и долго вынашивал мечту о сооружении им памятника. В1935 году эта мечта осуществилась. В этом году в Советском союзе проходил </a:t>
            </a:r>
            <a:r>
              <a:rPr lang="ru-RU" sz="1600" dirty="0" err="1" smtClean="0"/>
              <a:t>xv</a:t>
            </a:r>
            <a:r>
              <a:rPr lang="ru-RU" sz="1600" dirty="0" smtClean="0"/>
              <a:t> Международный конгресс физиологов, руководить которым согласился Павлов, хотя ему тогда уже было 85лет и он  получил название "Старый физиолог мира". </a:t>
            </a:r>
          </a:p>
          <a:p>
            <a:pPr algn="l"/>
            <a:r>
              <a:rPr lang="ru-RU" sz="1600" dirty="0" smtClean="0"/>
              <a:t>За несколько дней до начала работы конгресса  по инициативе И. П. Павлова памятник собаке был установлен возле кафедры физиологии, в саду Института экспериментальной медицины, чтобы воздать должное бескорыстные услуги собаке биологической науки.</a:t>
            </a:r>
            <a:br>
              <a:rPr lang="ru-RU" sz="1600" dirty="0" smtClean="0"/>
            </a:br>
            <a:r>
              <a:rPr lang="ru-RU" sz="1600" dirty="0" smtClean="0"/>
              <a:t>Автор, скульптор И.Беспалов сделал этот фонтан-памятник.</a:t>
            </a:r>
            <a:br>
              <a:rPr lang="ru-RU" sz="1600" dirty="0" smtClean="0"/>
            </a:br>
            <a:r>
              <a:rPr lang="ru-RU" sz="1600" dirty="0" smtClean="0"/>
              <a:t>Основная часть его - собака сидит на высоком круглом постаменте.</a:t>
            </a:r>
          </a:p>
          <a:p>
            <a:pPr algn="just"/>
            <a:r>
              <a:rPr lang="ru-RU" sz="1600" dirty="0" smtClean="0"/>
              <a:t> На самом постаменте - несколько барельефов с изображением различных опытов над собаками и высказываниями об их помощи учёным, принадлежащими перу великого физиолога.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3314" name="Picture 2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2448272" cy="529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892480" cy="65293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990000"/>
                </a:solidFill>
                <a:latin typeface="Cambria" pitchFamily="18" charset="0"/>
              </a:rPr>
              <a:t>«Помните, что наука требует от человека всей его жизни. И если бы у вас было две жизни, то и их бы не хватило вам».</a:t>
            </a:r>
            <a:endParaRPr lang="ru-RU" sz="3200" dirty="0">
              <a:solidFill>
                <a:srgbClr val="99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060848"/>
            <a:ext cx="4932040" cy="4536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И. П. Павлов прожил долгую и счастливую жизнь. Из 86 лет 62 года были отданы науке, высшему медицинскому образованию, организации исследований в области физиологических наук. Умер он 27 февраля 1936 года в Ленинграде, похоронен на </a:t>
            </a:r>
            <a:r>
              <a:rPr lang="ru-RU" sz="2000" dirty="0" err="1" smtClean="0"/>
              <a:t>Волковском</a:t>
            </a:r>
            <a:r>
              <a:rPr lang="ru-RU" sz="2000" dirty="0" smtClean="0"/>
              <a:t> кладбище. На его надгробии отчеканены эти слова. Умер учёный 27 февраля 1936 г. До последней минуты был настоящим ученым – диктовал симптомы наступления смерти своим ученикам.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https://upload.wikimedia.org/wikipedia/commons/thumb/e/e0/%D0%9C%D0%BE%D0%B3%D0%B8%D0%BB%D0%B0_%D0%B0%D0%BA%D0%B0%D0%B4%D0%B5%D0%BC%D0%B8%D0%BA%D0%B0_%D0%98%D0%B2%D0%B0%D0%BD%D0%B0_%D0%9F%D0%B0%D0%B2%D0%BB%D0%BE%D0%B2%D0%B0.JPG/200px-%D0%9C%D0%BE%D0%B3%D0%B8%D0%BB%D0%B0_%D0%B0%D0%BA%D0%B0%D0%B4%D0%B5%D0%BC%D0%B8%D0%BA%D0%B0_%D0%98%D0%B2%D0%B0%D0%BD%D0%B0_%D0%9F%D0%B0%D0%B2%D0%BB%D0%BE%D0%B2%D0%B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043" y="2132856"/>
            <a:ext cx="3936437" cy="29523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8064" y="5441741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Могила Павлова на Литераторских мостках в Санкт-Петербурге.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37924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990000"/>
                </a:solidFill>
                <a:latin typeface="Cambria" pitchFamily="18" charset="0"/>
              </a:rPr>
              <a:t>АКАДЕМИК</a:t>
            </a:r>
            <a:br>
              <a:rPr lang="ru-RU" sz="5400" dirty="0" smtClean="0">
                <a:solidFill>
                  <a:srgbClr val="990000"/>
                </a:solidFill>
                <a:latin typeface="Cambria" pitchFamily="18" charset="0"/>
              </a:rPr>
            </a:br>
            <a:r>
              <a:rPr lang="ru-RU" sz="5400" dirty="0" smtClean="0">
                <a:solidFill>
                  <a:srgbClr val="990000"/>
                </a:solidFill>
                <a:latin typeface="Cambria" pitchFamily="18" charset="0"/>
              </a:rPr>
              <a:t> ИВАН ПЕТРОВИЧ ПАВЛОВ</a:t>
            </a:r>
            <a:endParaRPr lang="ru-RU" sz="5400" dirty="0">
              <a:solidFill>
                <a:srgbClr val="990000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91880" y="2507786"/>
            <a:ext cx="5400600" cy="308145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 — физиолог, первый русский лауреат Нобелевской премии, почетный доктор Кембриджского университета, член 132 академий и обществ, старейшина физиологов мира.</a:t>
            </a:r>
            <a:endParaRPr lang="ru-RU" sz="2800" dirty="0"/>
          </a:p>
        </p:txBody>
      </p:sp>
      <p:pic>
        <p:nvPicPr>
          <p:cNvPr id="1026" name="Picture 2" descr="H:\МОЁ ПОРТФОЛИО\Павлов\ivan_Pavlov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2952328" cy="3600400"/>
          </a:xfrm>
          <a:prstGeom prst="rect">
            <a:avLst/>
          </a:prstGeom>
          <a:noFill/>
        </p:spPr>
      </p:pic>
      <p:pic>
        <p:nvPicPr>
          <p:cNvPr id="1027" name="Picture 3" descr="H:\МОЁ ПОРТФОЛИО\Павлов\QoKoZk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2952328" cy="4158208"/>
          </a:xfrm>
          <a:prstGeom prst="rect">
            <a:avLst/>
          </a:prstGeom>
          <a:noFill/>
          <a:ln>
            <a:solidFill>
              <a:schemeClr val="bg1">
                <a:lumMod val="85000"/>
                <a:lumOff val="1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 err="1" smtClean="0">
                <a:solidFill>
                  <a:srgbClr val="990000"/>
                </a:solidFill>
                <a:latin typeface="Cambria" pitchFamily="18" charset="0"/>
              </a:rPr>
              <a:t>И.П.Павлов-классик</a:t>
            </a:r>
            <a:r>
              <a:rPr lang="ru-RU" sz="4400" dirty="0" smtClean="0">
                <a:solidFill>
                  <a:srgbClr val="990000"/>
                </a:solidFill>
                <a:latin typeface="Cambria" pitchFamily="18" charset="0"/>
              </a:rPr>
              <a:t> естествознания</a:t>
            </a:r>
            <a:endParaRPr lang="ru-RU" dirty="0">
              <a:solidFill>
                <a:srgbClr val="99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468560" y="980728"/>
            <a:ext cx="9612560" cy="51454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 </a:t>
            </a:r>
            <a:r>
              <a:rPr lang="ru-RU" sz="2400" dirty="0" smtClean="0"/>
              <a:t>Имя академика Ивана Павлова навсегда вошло в золотой фонд мировой науки. Наиболее крупные научные открытия были сделаны им в области физиологии кровообращения, пищеварения и высшей нервной деятельности. Павлов был создателем Российского общества физиологов, Русского физиологического журнала (1917), Физиологического отдела Института экспериментальной медицины (1890), Физиологического института РАН (1925), Биостанции в </a:t>
            </a:r>
            <a:r>
              <a:rPr lang="ru-RU" sz="2400" dirty="0" err="1" smtClean="0"/>
              <a:t>Колтушах</a:t>
            </a:r>
            <a:r>
              <a:rPr lang="ru-RU" sz="2400" dirty="0" smtClean="0"/>
              <a:t> (1926), на протяжении двадцати лет, с 1893 по 1913 год, руководил Обществом русских врачей в Петербурге. Вся научно-профессорская деятельность Павлова была пронизана идеей о лидирующей роли физиологии как фундаментальной науки, научной основы медико-биологических дисциплин, психологии, педагогики и социологии, психиатрии и невропатологии. Исследования Павлова обогатили физиологию фундаментальными открытиями и идеями.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И. П. Павлов в своей лаборатории, 1913 г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229200"/>
            <a:ext cx="8147248" cy="13681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     Академик И.П. Павлов  был основателем самой многочисленной и плодотворной научной школы физиологов (более 300 учеников и сотрудников).</a:t>
            </a:r>
            <a:endParaRPr lang="ru-RU" dirty="0"/>
          </a:p>
        </p:txBody>
      </p:sp>
      <p:pic>
        <p:nvPicPr>
          <p:cNvPr id="8194" name="Picture 2" descr="H:\МОЁ ПОРТФОЛИО\Павлов\Ivan-Pavlov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6076623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3429000"/>
            <a:ext cx="8568952" cy="2697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 Академик Павлов был создателем Российского общества физиологов, Русского физиологического журнала (1917), Физиологического отдела Института экспериментальной медицины (1890), Физиологического института РАН (1925), Биостанции в </a:t>
            </a:r>
            <a:r>
              <a:rPr lang="ru-RU" sz="2400" dirty="0" err="1" smtClean="0"/>
              <a:t>Колтушах</a:t>
            </a:r>
            <a:r>
              <a:rPr lang="ru-RU" sz="2400" dirty="0" smtClean="0"/>
              <a:t> (1926), на протяжении двадцати лет, с 1893 по 1913 год, руководил Обществом русских врачей в Петербурге.</a:t>
            </a:r>
            <a:endParaRPr lang="ru-RU" sz="2400" dirty="0"/>
          </a:p>
        </p:txBody>
      </p:sp>
      <p:pic>
        <p:nvPicPr>
          <p:cNvPr id="9218" name="Picture 2" descr="H:\МОЁ ПОРТФОЛИО\Павлов\businessnewspicture9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80"/>
            <a:ext cx="4335687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 </a:t>
            </a:r>
            <a:r>
              <a:rPr lang="ru-RU" sz="4400" dirty="0" smtClean="0">
                <a:solidFill>
                  <a:srgbClr val="990000"/>
                </a:solidFill>
              </a:rPr>
              <a:t>Собака издавна служит науке.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499992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Почти все свои опыты и исследования И.П.Павлов.  и его ученики проводили на собаках. Результаты его многочисленных экспериментов имеют всемирное научное значение для биологии, медицины и ветеринарии.</a:t>
            </a:r>
          </a:p>
          <a:p>
            <a:pPr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5122" name="Picture 2" descr="H:\МОЁ ПОРТФОЛИО\Павлов\One_of_Pavlov's_dog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132856"/>
            <a:ext cx="4532963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00"/>
                </a:solidFill>
                <a:latin typeface="Cambria" pitchFamily="18" charset="0"/>
              </a:rPr>
              <a:t>Методы изучения пищеварения</a:t>
            </a:r>
            <a:endParaRPr lang="ru-RU" dirty="0">
              <a:solidFill>
                <a:srgbClr val="990000"/>
              </a:solidFill>
              <a:latin typeface="Cambria" pitchFamily="18" charset="0"/>
            </a:endParaRPr>
          </a:p>
        </p:txBody>
      </p:sp>
      <p:pic>
        <p:nvPicPr>
          <p:cNvPr id="7170" name="Picture 2" descr="H:\МОЁ ПОРТФОЛИО\Павлов\0017-039-Metody-izuchenija-pischevarenij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5976664" cy="5204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92696"/>
            <a:ext cx="4104456" cy="71095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990000"/>
                </a:solidFill>
              </a:rPr>
              <a:t>Образование условных рефлексов</a:t>
            </a:r>
            <a:endParaRPr lang="ru-RU" sz="4000" dirty="0">
              <a:solidFill>
                <a:srgbClr val="99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988840"/>
            <a:ext cx="4474840" cy="413732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     Павлову принадлежит открытие </a:t>
            </a:r>
            <a:r>
              <a:rPr lang="ru-RU" sz="2800" dirty="0" err="1" smtClean="0"/>
              <a:t>естественно-научного</a:t>
            </a:r>
            <a:r>
              <a:rPr lang="ru-RU" sz="2800" dirty="0" smtClean="0"/>
              <a:t> объективного метода изучения функции головного мозга - метод условных рефлексов, пользуясь которым он создал обессмертившее его имя учение о высшей нервной деятельности.</a:t>
            </a:r>
            <a:endParaRPr lang="ru-RU" dirty="0"/>
          </a:p>
        </p:txBody>
      </p:sp>
      <p:pic>
        <p:nvPicPr>
          <p:cNvPr id="10242" name="Picture 2" descr="H:\МОЁ ПОРТФОЛИО\Павлов\obrazovanie_uslovnih_refleksov_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4248472" cy="63727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Таблица «Типы высшей нервной деятельности, по И.П. Павлову»</a:t>
            </a:r>
            <a:endParaRPr lang="ru-RU" dirty="0">
              <a:solidFill>
                <a:srgbClr val="990000"/>
              </a:solidFill>
            </a:endParaRPr>
          </a:p>
        </p:txBody>
      </p:sp>
      <p:pic>
        <p:nvPicPr>
          <p:cNvPr id="2051" name="Picture 3" descr="H:\МОЁ ПОРТФОЛИО\Павлов\c605d0e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371053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590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  Иван Петрович ПАВЛОВ, физиолог, первый русский нобелевский лауреат </vt:lpstr>
      <vt:lpstr>АКАДЕМИК  ИВАН ПЕТРОВИЧ ПАВЛОВ</vt:lpstr>
      <vt:lpstr>И.П.Павлов-классик естествознания</vt:lpstr>
      <vt:lpstr>И. П. Павлов в своей лаборатории, 1913 г</vt:lpstr>
      <vt:lpstr>Слайд 5</vt:lpstr>
      <vt:lpstr> Собака издавна служит науке.</vt:lpstr>
      <vt:lpstr>Методы изучения пищеварения</vt:lpstr>
      <vt:lpstr>Образование условных рефлексов</vt:lpstr>
      <vt:lpstr>Таблица «Типы высшей нервной деятельности, по И.П. Павлову»</vt:lpstr>
      <vt:lpstr>Таблица «Типы высшей нервной деятельности, по И.П. Павлову»</vt:lpstr>
      <vt:lpstr>Слайд 11</vt:lpstr>
      <vt:lpstr>Музей-усадьба Павлова в Рязани </vt:lpstr>
      <vt:lpstr>Ilya Repin: Surgeon E. Pavlov in operating room. 1888</vt:lpstr>
      <vt:lpstr>Памятник  собаке</vt:lpstr>
      <vt:lpstr>«Помните, что наука требует от человека всей его жизни. И если бы у вас было две жизни, то и их бы не хватило вам».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29</cp:revision>
  <dcterms:created xsi:type="dcterms:W3CDTF">2014-09-30T20:26:39Z</dcterms:created>
  <dcterms:modified xsi:type="dcterms:W3CDTF">2015-05-01T16:02:47Z</dcterms:modified>
</cp:coreProperties>
</file>