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37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28.04.2015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28.04.2015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28.04.2015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28.04.2015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28.04.2015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28.04.2015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28.04.2015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28.04.2015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6178698"/>
          </a:xfrm>
        </p:spPr>
        <p:txBody>
          <a:bodyPr>
            <a:normAutofit/>
          </a:bodyPr>
          <a:lstStyle/>
          <a:p>
            <a:r>
              <a:rPr lang="ru-RU" sz="2000" b="1" dirty="0" smtClean="0"/>
              <a:t>«Угадай</a:t>
            </a:r>
            <a:r>
              <a:rPr lang="ru-RU" sz="2000" b="1" dirty="0" smtClean="0"/>
              <a:t>, что я задумал»</a:t>
            </a:r>
            <a:br>
              <a:rPr lang="ru-RU" sz="2000" b="1" dirty="0" smtClean="0"/>
            </a:br>
            <a:r>
              <a:rPr lang="ru-RU" sz="2000" dirty="0" smtClean="0"/>
              <a:t> </a:t>
            </a:r>
            <a:br>
              <a:rPr lang="ru-RU" sz="2000" dirty="0" smtClean="0"/>
            </a:br>
            <a:r>
              <a:rPr lang="ru-RU" sz="2000" b="1" i="1" dirty="0" smtClean="0"/>
              <a:t>Задачи: </a:t>
            </a:r>
            <a:r>
              <a:rPr lang="ru-RU" sz="2000" dirty="0" smtClean="0"/>
              <a:t>закрепить знания детей геометрических форм и линий (прямых, кривых, зигзагообразных, волнистых, спиралевидных, сплошных, прерывистых). Развивать целенаправленное аналитико-синтаксическое восприятие при рассматривании предметов, умение замечать сходство и различия по форме. Воспитывать умение видеть связь между исходной формой и задуманным объектом. Развивать воображение, творческие способности детей. Закреплять умение оценивать рисунки в соответствии с требованиями </a:t>
            </a:r>
            <a:r>
              <a:rPr lang="ru-RU" sz="2000" smtClean="0"/>
              <a:t>задания</a:t>
            </a:r>
            <a:r>
              <a:rPr lang="ru-RU" sz="2000" smtClean="0"/>
              <a:t>.</a:t>
            </a:r>
            <a:br>
              <a:rPr lang="ru-RU" sz="2000" smtClean="0"/>
            </a:br>
            <a:r>
              <a:rPr lang="ru-RU" sz="2000" smtClean="0"/>
              <a:t/>
            </a:r>
            <a:br>
              <a:rPr lang="ru-RU" sz="2000" smtClean="0"/>
            </a:br>
            <a:r>
              <a:rPr lang="ru-RU" sz="2000" dirty="0" smtClean="0"/>
              <a:t/>
            </a:r>
            <a:br>
              <a:rPr lang="ru-RU" sz="2000" dirty="0" smtClean="0"/>
            </a:br>
            <a:r>
              <a:rPr lang="ru-RU" sz="2000" b="1" i="1" dirty="0" smtClean="0"/>
              <a:t>Материалы к занятию</a:t>
            </a:r>
            <a:r>
              <a:rPr lang="ru-RU" sz="2000" i="1" dirty="0" smtClean="0"/>
              <a:t>.</a:t>
            </a:r>
            <a:r>
              <a:rPr lang="ru-RU" sz="2000" dirty="0" smtClean="0"/>
              <a:t> Листы белой бумаги. Цветные карандаши, фломастеры, восковые мелки.</a:t>
            </a:r>
            <a:r>
              <a:rPr lang="ru-RU" sz="2000" b="1" dirty="0" smtClean="0"/>
              <a:t/>
            </a:r>
            <a:br>
              <a:rPr lang="ru-RU" sz="2000" b="1" dirty="0" smtClean="0"/>
            </a:br>
            <a:r>
              <a:rPr lang="ru-RU" sz="2000" b="1" dirty="0" smtClean="0"/>
              <a:t> </a:t>
            </a:r>
            <a:br>
              <a:rPr lang="ru-RU" sz="2000" b="1" dirty="0" smtClean="0"/>
            </a:br>
            <a:r>
              <a:rPr lang="ru-RU" dirty="0" smtClean="0"/>
              <a:t/>
            </a:r>
            <a:br>
              <a:rPr lang="ru-RU" dirty="0" smtClean="0"/>
            </a:b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4722"/>
          </a:xfrm>
        </p:spPr>
        <p:txBody>
          <a:bodyPr>
            <a:normAutofit/>
          </a:bodyPr>
          <a:lstStyle/>
          <a:p>
            <a:r>
              <a:rPr lang="ru-RU" sz="2200" b="1" dirty="0" smtClean="0"/>
              <a:t>Ход </a:t>
            </a:r>
            <a:r>
              <a:rPr lang="ru-RU" sz="2200" b="1" dirty="0" smtClean="0"/>
              <a:t>занятия.</a:t>
            </a:r>
            <a:r>
              <a:rPr lang="ru-RU" sz="2200" dirty="0" smtClean="0"/>
              <a:t/>
            </a:r>
            <a:br>
              <a:rPr lang="ru-RU" sz="2200" dirty="0" smtClean="0"/>
            </a:br>
            <a:r>
              <a:rPr lang="ru-RU" sz="2000" dirty="0" smtClean="0"/>
              <a:t>   </a:t>
            </a:r>
            <a:br>
              <a:rPr lang="ru-RU" sz="2000" dirty="0" smtClean="0"/>
            </a:br>
            <a:r>
              <a:rPr lang="ru-RU" sz="2000" dirty="0" smtClean="0"/>
              <a:t> </a:t>
            </a:r>
            <a:r>
              <a:rPr lang="ru-RU" sz="2000" dirty="0" smtClean="0"/>
              <a:t>Ребята</a:t>
            </a:r>
            <a:r>
              <a:rPr lang="ru-RU" sz="2000" dirty="0" smtClean="0"/>
              <a:t>, сегодня я хочу поближе познакомить вас с Ее Величеством Линией.</a:t>
            </a:r>
            <a:br>
              <a:rPr lang="ru-RU" sz="2000" dirty="0" smtClean="0"/>
            </a:br>
            <a:r>
              <a:rPr lang="ru-RU" sz="2000" dirty="0" smtClean="0"/>
              <a:t>Посмотрите, пожалуйста,  на доску, что я сейчас провела? Правильно, это просто черная Линия! </a:t>
            </a:r>
            <a:br>
              <a:rPr lang="ru-RU" sz="2000" dirty="0" smtClean="0"/>
            </a:br>
            <a:r>
              <a:rPr lang="ru-RU" sz="2000" dirty="0" smtClean="0"/>
              <a:t>    Линии бывают разными:</a:t>
            </a:r>
            <a:br>
              <a:rPr lang="ru-RU" sz="2000" dirty="0" smtClean="0"/>
            </a:br>
            <a:r>
              <a:rPr lang="ru-RU" sz="2000" dirty="0" smtClean="0"/>
              <a:t>Толстыми и тонкими (рис.1)</a:t>
            </a:r>
            <a:br>
              <a:rPr lang="ru-RU" sz="2000" dirty="0" smtClean="0"/>
            </a:br>
            <a:r>
              <a:rPr lang="ru-RU" sz="2000" dirty="0" smtClean="0"/>
              <a:t>Прямыми и кривыми (рис.2)</a:t>
            </a:r>
            <a:br>
              <a:rPr lang="ru-RU" sz="2000" dirty="0" smtClean="0"/>
            </a:br>
            <a:r>
              <a:rPr lang="ru-RU" sz="2000" dirty="0" smtClean="0"/>
              <a:t>Зигзаг и волна (рис.3)</a:t>
            </a:r>
            <a:br>
              <a:rPr lang="ru-RU" sz="2000" dirty="0" smtClean="0"/>
            </a:br>
            <a:r>
              <a:rPr lang="ru-RU" sz="2000" dirty="0" smtClean="0"/>
              <a:t>Спираль и завиток (рис.4)</a:t>
            </a:r>
            <a:br>
              <a:rPr lang="ru-RU" sz="2000" dirty="0" smtClean="0"/>
            </a:br>
            <a:r>
              <a:rPr lang="ru-RU" sz="2000" dirty="0" smtClean="0"/>
              <a:t>Сплошные и </a:t>
            </a:r>
            <a:r>
              <a:rPr lang="ru-RU" sz="2000" dirty="0" smtClean="0"/>
              <a:t>прерывистые </a:t>
            </a:r>
            <a:r>
              <a:rPr lang="ru-RU" sz="2000" dirty="0" smtClean="0"/>
              <a:t>(рис.5)</a:t>
            </a:r>
            <a:br>
              <a:rPr lang="ru-RU" sz="2000" dirty="0" smtClean="0"/>
            </a:br>
            <a:r>
              <a:rPr lang="ru-RU" sz="2000" dirty="0" smtClean="0"/>
              <a:t>   Линию недаром можно </a:t>
            </a:r>
            <a:r>
              <a:rPr lang="ru-RU" sz="2000" dirty="0" smtClean="0"/>
              <a:t>назвать  Ее Величеством, так как она дает контур всем вещам и предметам на бумаге. Если бы ее не было, художник мог бы нарисовать только размытые пятна. Надеюсь, вы все хорошо запомнили? </a:t>
            </a:r>
            <a:endParaRPr lang="ru-RU"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6336704"/>
          </a:xfrm>
        </p:spPr>
        <p:txBody>
          <a:bodyPr>
            <a:normAutofit/>
          </a:bodyPr>
          <a:lstStyle/>
          <a:p>
            <a:r>
              <a:rPr lang="ru-RU" sz="2000" b="1" i="1" dirty="0" smtClean="0"/>
              <a:t>Задание детям.</a:t>
            </a:r>
            <a:r>
              <a:rPr lang="ru-RU" sz="2000" dirty="0" smtClean="0"/>
              <a:t> Перед вами лежит листочек, разделенный на окошечки и простой карандаш. В правом верхнем окошке нарисуйте, пожалуйста, кривую толстую линию, в верхнем левом тонкий зигзаг, в нижнем правом спираль и завиток, в нижнем левом толстую прерывистую линию. </a:t>
            </a:r>
            <a:r>
              <a:rPr lang="ru-RU" sz="2000" i="1" dirty="0" smtClean="0"/>
              <a:t> (Проверить правильность выполнения задания.)</a:t>
            </a:r>
            <a:r>
              <a:rPr lang="ru-RU" sz="2000" dirty="0" smtClean="0"/>
              <a:t/>
            </a:r>
            <a:br>
              <a:rPr lang="ru-RU" sz="2000" dirty="0" smtClean="0"/>
            </a:br>
            <a:r>
              <a:rPr lang="ru-RU" sz="2000" dirty="0" smtClean="0"/>
              <a:t>   Теперь, когда вы познакомились с Ее Величеством Линией, вы должны узнать об Основных Формах, из которых состоят все предметы на свете.</a:t>
            </a:r>
            <a:br>
              <a:rPr lang="ru-RU" sz="2000" dirty="0" smtClean="0"/>
            </a:br>
            <a:r>
              <a:rPr lang="ru-RU" sz="2000" dirty="0" smtClean="0"/>
              <a:t>   Ребята, посмотрите вокруг, какие предметы  окружают нас? (Столы, стулья, игрушки, ковер и т.д.)</a:t>
            </a:r>
            <a:br>
              <a:rPr lang="ru-RU" sz="2000" dirty="0" smtClean="0"/>
            </a:br>
            <a:r>
              <a:rPr lang="ru-RU" sz="2000" dirty="0" smtClean="0"/>
              <a:t>   Все предметы очень разные, не похожие друг на друга цветом и формой. Что же делать художнику? Как быстро и легко нарисовать любой предмет? </a:t>
            </a:r>
            <a:br>
              <a:rPr lang="ru-RU" sz="2000" dirty="0" smtClean="0"/>
            </a:br>
            <a:r>
              <a:rPr lang="ru-RU" sz="2000" dirty="0" smtClean="0"/>
              <a:t>А вот как</a:t>
            </a:r>
            <a:r>
              <a:rPr lang="ru-RU" sz="2000" dirty="0" smtClean="0"/>
              <a:t>!</a:t>
            </a:r>
            <a:r>
              <a:rPr lang="ru-RU" sz="2000" dirty="0" smtClean="0"/>
              <a:t> Посмотрите внимательно на часы, тарелку, арбуз (рис 6). Все они круглые. Поэтому говорят, что эти предметы имеют </a:t>
            </a:r>
            <a:r>
              <a:rPr lang="ru-RU" sz="2000" b="1" i="1" dirty="0" smtClean="0"/>
              <a:t>основную форму круга.</a:t>
            </a:r>
            <a:r>
              <a:rPr lang="ru-RU" sz="2000" dirty="0" smtClean="0"/>
              <a:t/>
            </a:r>
            <a:br>
              <a:rPr lang="ru-RU" sz="2000" dirty="0" smtClean="0"/>
            </a:br>
            <a:r>
              <a:rPr lang="ru-RU" sz="2000" b="1" i="1" dirty="0" smtClean="0"/>
              <a:t>   </a:t>
            </a:r>
            <a:r>
              <a:rPr lang="ru-RU" sz="2000" dirty="0" smtClean="0"/>
              <a:t>Теперь посмотрите на телевизор, тумбу. Все они имеют основную </a:t>
            </a:r>
            <a:r>
              <a:rPr lang="ru-RU" sz="2000" dirty="0" smtClean="0"/>
              <a:t>форму квадрата</a:t>
            </a:r>
            <a:endParaRPr lang="ru-RU"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22714"/>
          </a:xfrm>
        </p:spPr>
        <p:txBody>
          <a:bodyPr>
            <a:normAutofit fontScale="90000"/>
          </a:bodyPr>
          <a:lstStyle/>
          <a:p>
            <a:r>
              <a:rPr lang="ru-RU" sz="2000" dirty="0" smtClean="0"/>
              <a:t>Художник в каждом предмете пытается увидеть основную форму и сначала рисует ее, а потом прорисовывает остальные детали.</a:t>
            </a:r>
            <a:br>
              <a:rPr lang="ru-RU" sz="2000" dirty="0" smtClean="0"/>
            </a:br>
            <a:r>
              <a:rPr lang="ru-RU" sz="2000" dirty="0" smtClean="0"/>
              <a:t>   Ребята назовите, пожалуйста, какие еще основные формы вы знаете?</a:t>
            </a:r>
            <a:br>
              <a:rPr lang="ru-RU" sz="2000" dirty="0" smtClean="0"/>
            </a:br>
            <a:r>
              <a:rPr lang="ru-RU" sz="2000" i="1" dirty="0" smtClean="0"/>
              <a:t>(овал, прямоугольник, треугольник, ромб, трапеция, цилиндр, куб, шар, конус, пирамида)</a:t>
            </a:r>
            <a:r>
              <a:rPr lang="ru-RU" sz="2000" dirty="0" smtClean="0"/>
              <a:t/>
            </a:r>
            <a:br>
              <a:rPr lang="ru-RU" sz="2000" dirty="0" smtClean="0"/>
            </a:br>
            <a:r>
              <a:rPr lang="ru-RU" sz="2000" dirty="0" smtClean="0"/>
              <a:t>   </a:t>
            </a:r>
            <a:r>
              <a:rPr lang="ru-RU" sz="2000" b="1" dirty="0" smtClean="0"/>
              <a:t>Запомните правило:</a:t>
            </a:r>
            <a:r>
              <a:rPr lang="ru-RU" sz="2000" dirty="0" smtClean="0"/>
              <a:t> прежде чем нарисовать любой предмет, надо внимательно рассмотреть его, определить основную форму и ее размер.</a:t>
            </a:r>
            <a:br>
              <a:rPr lang="ru-RU" sz="2000" dirty="0" smtClean="0"/>
            </a:br>
            <a:r>
              <a:rPr lang="ru-RU" sz="2000" dirty="0" smtClean="0"/>
              <a:t>   </a:t>
            </a:r>
            <a:br>
              <a:rPr lang="ru-RU" sz="2000" dirty="0" smtClean="0"/>
            </a:br>
            <a:r>
              <a:rPr lang="ru-RU" sz="2000" dirty="0" smtClean="0"/>
              <a:t>   А еще дети существуют фантастические формы. </a:t>
            </a:r>
            <a:r>
              <a:rPr lang="ru-RU" sz="2000" i="1" dirty="0" smtClean="0"/>
              <a:t>(Воспитатель приводит примеры фантастических форм, а так же предлагает 2-3 детям изобразить фантастические формы на доске</a:t>
            </a:r>
            <a:r>
              <a:rPr lang="ru-RU" sz="2000" i="1" dirty="0" smtClean="0"/>
              <a:t>)</a:t>
            </a:r>
            <a:br>
              <a:rPr lang="ru-RU" sz="2000" i="1" dirty="0" smtClean="0"/>
            </a:br>
            <a:r>
              <a:rPr lang="ru-RU" sz="2000" i="1" dirty="0" smtClean="0"/>
              <a:t/>
            </a:r>
            <a:br>
              <a:rPr lang="ru-RU" sz="2000" i="1" dirty="0" smtClean="0"/>
            </a:br>
            <a:r>
              <a:rPr lang="ru-RU" sz="2000" dirty="0" smtClean="0"/>
              <a:t> </a:t>
            </a:r>
            <a:r>
              <a:rPr lang="ru-RU" sz="2000" b="1" dirty="0" smtClean="0"/>
              <a:t>А теперь послушайте следующее задание</a:t>
            </a:r>
            <a:r>
              <a:rPr lang="ru-RU" sz="2000" dirty="0" smtClean="0"/>
              <a:t>, оно немного необычное, поэтому слушайте внимательно.</a:t>
            </a:r>
            <a:br>
              <a:rPr lang="ru-RU" sz="2000" dirty="0" smtClean="0"/>
            </a:br>
            <a:r>
              <a:rPr lang="ru-RU" sz="2000" dirty="0" smtClean="0"/>
              <a:t>   Каждый из вас должен задумать 3 различных предмета, похожих на разные геометрические формы, но учтите – это вы должны держать в секрете!         </a:t>
            </a:r>
            <a:r>
              <a:rPr lang="ru-RU" sz="2000" dirty="0" smtClean="0"/>
              <a:t/>
            </a:r>
            <a:br>
              <a:rPr lang="ru-RU" sz="2000" dirty="0" smtClean="0"/>
            </a:br>
            <a:r>
              <a:rPr lang="ru-RU" sz="2000" dirty="0" smtClean="0"/>
              <a:t>Придумали</a:t>
            </a:r>
            <a:r>
              <a:rPr lang="ru-RU" sz="2000" dirty="0" smtClean="0"/>
              <a:t>? </a:t>
            </a:r>
            <a:r>
              <a:rPr lang="ru-RU" sz="2000" i="1" dirty="0" smtClean="0"/>
              <a:t>(Да</a:t>
            </a:r>
            <a:r>
              <a:rPr lang="ru-RU" sz="2000" i="1" dirty="0" smtClean="0"/>
              <a:t>!)</a:t>
            </a:r>
            <a:r>
              <a:rPr lang="ru-RU" sz="2000" dirty="0" smtClean="0"/>
              <a:t> </a:t>
            </a:r>
            <a:r>
              <a:rPr lang="ru-RU" sz="2000" dirty="0" smtClean="0"/>
              <a:t/>
            </a:r>
            <a:br>
              <a:rPr lang="ru-RU" sz="2000" dirty="0" smtClean="0"/>
            </a:br>
            <a:r>
              <a:rPr lang="ru-RU" sz="2000" dirty="0" smtClean="0"/>
              <a:t>Теперь </a:t>
            </a:r>
            <a:r>
              <a:rPr lang="ru-RU" sz="2000" dirty="0" smtClean="0"/>
              <a:t>нарисуйте на своих листочках формы тех предметов, которые вы загадали. </a:t>
            </a:r>
            <a:r>
              <a:rPr lang="ru-RU" sz="2000" i="1" dirty="0" smtClean="0"/>
              <a:t>(Воспитатель проверяет правильность выполнения задания, помогает детям, которые не поняли задания.)</a:t>
            </a:r>
            <a:endParaRPr lang="ru-RU"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22714"/>
          </a:xfrm>
        </p:spPr>
        <p:txBody>
          <a:bodyPr>
            <a:normAutofit fontScale="90000"/>
          </a:bodyPr>
          <a:lstStyle/>
          <a:p>
            <a:r>
              <a:rPr lang="ru-RU" sz="2200" dirty="0" smtClean="0"/>
              <a:t>Дети, поменяйтесь своим листочком с соседом. Дайте волю своему </a:t>
            </a:r>
            <a:r>
              <a:rPr lang="ru-RU" sz="2200" dirty="0" smtClean="0"/>
              <a:t>воображению </a:t>
            </a:r>
            <a:r>
              <a:rPr lang="ru-RU" sz="2200" dirty="0" smtClean="0"/>
              <a:t>и попробуйте дорисовать незаконченный рисунок вашего товарища</a:t>
            </a:r>
            <a:r>
              <a:rPr lang="ru-RU" sz="2200" dirty="0" smtClean="0"/>
              <a:t>.</a:t>
            </a:r>
            <a:br>
              <a:rPr lang="ru-RU" sz="2200" dirty="0" smtClean="0"/>
            </a:br>
            <a:r>
              <a:rPr lang="ru-RU" sz="2200" dirty="0" smtClean="0"/>
              <a:t/>
            </a:r>
            <a:br>
              <a:rPr lang="ru-RU" sz="2200" dirty="0" smtClean="0"/>
            </a:br>
            <a:r>
              <a:rPr lang="ru-RU" sz="2200" dirty="0" smtClean="0"/>
              <a:t>   После выполнения задания воспитатель выясняет у </a:t>
            </a:r>
            <a:r>
              <a:rPr lang="ru-RU" sz="2200" dirty="0" smtClean="0"/>
              <a:t>каждой</a:t>
            </a:r>
            <a:br>
              <a:rPr lang="ru-RU" sz="2200" dirty="0" smtClean="0"/>
            </a:br>
            <a:r>
              <a:rPr lang="ru-RU" sz="2200" dirty="0" smtClean="0"/>
              <a:t>пары</a:t>
            </a:r>
            <a:r>
              <a:rPr lang="ru-RU" sz="2200" dirty="0" smtClean="0"/>
              <a:t>, кто что загадал и </a:t>
            </a:r>
            <a:r>
              <a:rPr lang="ru-RU" sz="2200" dirty="0" smtClean="0"/>
              <a:t>сравнивает с получившимися объектами</a:t>
            </a:r>
            <a:r>
              <a:rPr lang="ru-RU" dirty="0" smtClean="0"/>
              <a:t>.</a:t>
            </a:r>
            <a:r>
              <a:rPr lang="ru-RU" dirty="0" smtClean="0"/>
              <a:t/>
            </a:r>
            <a:br>
              <a:rPr lang="ru-RU" dirty="0" smtClean="0"/>
            </a:br>
            <a:r>
              <a:rPr lang="ru-RU" dirty="0" smtClean="0"/>
              <a:t> </a:t>
            </a:r>
            <a:br>
              <a:rPr lang="ru-RU" dirty="0" smtClean="0"/>
            </a:br>
            <a:r>
              <a:rPr lang="ru-RU" dirty="0" smtClean="0"/>
              <a:t> </a:t>
            </a:r>
            <a:br>
              <a:rPr lang="ru-RU" dirty="0" smtClean="0"/>
            </a:br>
            <a:r>
              <a:rPr lang="ru-RU" dirty="0" smtClean="0"/>
              <a:t> </a:t>
            </a:r>
            <a:br>
              <a:rPr lang="ru-RU" dirty="0" smtClean="0"/>
            </a:br>
            <a:r>
              <a:rPr lang="ru-RU" dirty="0" smtClean="0"/>
              <a:t> </a:t>
            </a:r>
            <a:br>
              <a:rPr lang="ru-RU" dirty="0" smtClean="0"/>
            </a:br>
            <a:r>
              <a:rPr lang="ru-RU" dirty="0" smtClean="0"/>
              <a:t> </a:t>
            </a:r>
            <a:br>
              <a:rPr lang="ru-RU" dirty="0" smtClean="0"/>
            </a:b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C:\Users\Галюня\Documents\квитанции\угадай\CCF26042015_00003.jpg"/>
          <p:cNvPicPr/>
          <p:nvPr/>
        </p:nvPicPr>
        <p:blipFill>
          <a:blip r:embed="rId2" cstate="print"/>
          <a:srcRect/>
          <a:stretch>
            <a:fillRect/>
          </a:stretch>
        </p:blipFill>
        <p:spPr bwMode="auto">
          <a:xfrm>
            <a:off x="395536" y="404664"/>
            <a:ext cx="4176464" cy="5760640"/>
          </a:xfrm>
          <a:prstGeom prst="rect">
            <a:avLst/>
          </a:prstGeom>
          <a:noFill/>
          <a:ln w="9525">
            <a:noFill/>
            <a:miter lim="800000"/>
            <a:headEnd/>
            <a:tailEnd/>
          </a:ln>
        </p:spPr>
      </p:pic>
      <p:pic>
        <p:nvPicPr>
          <p:cNvPr id="3" name="Рисунок 2" descr="C:\Users\Галюня\Documents\квитанции\угадай\CCF26042015_00004.jpg"/>
          <p:cNvPicPr/>
          <p:nvPr/>
        </p:nvPicPr>
        <p:blipFill>
          <a:blip r:embed="rId3" cstate="print"/>
          <a:srcRect/>
          <a:stretch>
            <a:fillRect/>
          </a:stretch>
        </p:blipFill>
        <p:spPr bwMode="auto">
          <a:xfrm>
            <a:off x="4788024" y="404664"/>
            <a:ext cx="3960440" cy="576064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C:\Users\Галюня\Documents\квитанции\угадай\CCF26042015_00005.jpg"/>
          <p:cNvPicPr/>
          <p:nvPr/>
        </p:nvPicPr>
        <p:blipFill>
          <a:blip r:embed="rId2" cstate="print"/>
          <a:srcRect/>
          <a:stretch>
            <a:fillRect/>
          </a:stretch>
        </p:blipFill>
        <p:spPr bwMode="auto">
          <a:xfrm>
            <a:off x="1601787" y="1284476"/>
            <a:ext cx="5940425" cy="4289047"/>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102</Words>
  <Application>Microsoft Office PowerPoint</Application>
  <PresentationFormat>Экран (4:3)</PresentationFormat>
  <Paragraphs>5</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«Угадай, что я задумал»   Задачи: закрепить знания детей геометрических форм и линий (прямых, кривых, зигзагообразных, волнистых, спиралевидных, сплошных, прерывистых). Развивать целенаправленное аналитико-синтаксическое восприятие при рассматривании предметов, умение замечать сходство и различия по форме. Воспитывать умение видеть связь между исходной формой и задуманным объектом. Развивать воображение, творческие способности детей. Закреплять умение оценивать рисунки в соответствии с требованиями задания.   Материалы к занятию. Листы белой бумаги. Цветные карандаши, фломастеры, восковые мелки.    </vt:lpstr>
      <vt:lpstr>Ход занятия.      Ребята, сегодня я хочу поближе познакомить вас с Ее Величеством Линией. Посмотрите, пожалуйста,  на доску, что я сейчас провела? Правильно, это просто черная Линия!      Линии бывают разными: Толстыми и тонкими (рис.1) Прямыми и кривыми (рис.2) Зигзаг и волна (рис.3) Спираль и завиток (рис.4) Сплошные и прерывистые (рис.5)    Линию недаром можно назвать  Ее Величеством, так как она дает контур всем вещам и предметам на бумаге. Если бы ее не было, художник мог бы нарисовать только размытые пятна. Надеюсь, вы все хорошо запомнили? </vt:lpstr>
      <vt:lpstr>Задание детям. Перед вами лежит листочек, разделенный на окошечки и простой карандаш. В правом верхнем окошке нарисуйте, пожалуйста, кривую толстую линию, в верхнем левом тонкий зигзаг, в нижнем правом спираль и завиток, в нижнем левом толстую прерывистую линию.  (Проверить правильность выполнения задания.)    Теперь, когда вы познакомились с Ее Величеством Линией, вы должны узнать об Основных Формах, из которых состоят все предметы на свете.    Ребята, посмотрите вокруг, какие предметы  окружают нас? (Столы, стулья, игрушки, ковер и т.д.)    Все предметы очень разные, не похожие друг на друга цветом и формой. Что же делать художнику? Как быстро и легко нарисовать любой предмет?  А вот как! Посмотрите внимательно на часы, тарелку, арбуз (рис 6). Все они круглые. Поэтому говорят, что эти предметы имеют основную форму круга.    Теперь посмотрите на телевизор, тумбу. Все они имеют основную форму квадрата</vt:lpstr>
      <vt:lpstr>Художник в каждом предмете пытается увидеть основную форму и сначала рисует ее, а потом прорисовывает остальные детали.    Ребята назовите, пожалуйста, какие еще основные формы вы знаете? (овал, прямоугольник, треугольник, ромб, трапеция, цилиндр, куб, шар, конус, пирамида)    Запомните правило: прежде чем нарисовать любой предмет, надо внимательно рассмотреть его, определить основную форму и ее размер.        А еще дети существуют фантастические формы. (Воспитатель приводит примеры фантастических форм, а так же предлагает 2-3 детям изобразить фантастические формы на доске)   А теперь послушайте следующее задание, оно немного необычное, поэтому слушайте внимательно.    Каждый из вас должен задумать 3 различных предмета, похожих на разные геометрические формы, но учтите – это вы должны держать в секрете!          Придумали? (Да!)  Теперь нарисуйте на своих листочках формы тех предметов, которые вы загадали. (Воспитатель проверяет правильность выполнения задания, помогает детям, которые не поняли задания.)</vt:lpstr>
      <vt:lpstr>Дети, поменяйтесь своим листочком с соседом. Дайте волю своему воображению и попробуйте дорисовать незаконченный рисунок вашего товарища.     После выполнения задания воспитатель выясняет у каждой пары, кто что загадал и сравнивает с получившимися объектами.           </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«Угадай, что я задумал»   Задачи: закрепить знания детей геометрических форм и линий (прямых, кривых, зигзагообразных, волнистых, спиралевидных, сплошных, прерывистых). Развивать целенаправленное аналитико-синтаксическое восприятие при рассматривании предметов, умение замечать сходство и различия по форме. Воспитывать умение видеть связь между исходной формой и задуманным объектом. Развивать воображение, творческие способности детей. Закреплять умение оценивать рисунки в соответствии с требованиями задания. Материалы к занятию. Листы белой бумаги. Цветные карандаши, фломастеры, восковые мелки.    </dc:title>
  <dc:creator>Галюня</dc:creator>
  <cp:lastModifiedBy>Галюня</cp:lastModifiedBy>
  <cp:revision>4</cp:revision>
  <dcterms:created xsi:type="dcterms:W3CDTF">2015-04-28T09:48:11Z</dcterms:created>
  <dcterms:modified xsi:type="dcterms:W3CDTF">2015-04-28T10:20:08Z</dcterms:modified>
</cp:coreProperties>
</file>