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6" r:id="rId3"/>
    <p:sldId id="258" r:id="rId4"/>
    <p:sldId id="259" r:id="rId5"/>
    <p:sldId id="322" r:id="rId6"/>
    <p:sldId id="260" r:id="rId7"/>
    <p:sldId id="323" r:id="rId8"/>
    <p:sldId id="301" r:id="rId9"/>
    <p:sldId id="300" r:id="rId10"/>
    <p:sldId id="320" r:id="rId11"/>
    <p:sldId id="324" r:id="rId12"/>
    <p:sldId id="262" r:id="rId13"/>
    <p:sldId id="312" r:id="rId14"/>
    <p:sldId id="321" r:id="rId15"/>
    <p:sldId id="270" r:id="rId16"/>
    <p:sldId id="265" r:id="rId17"/>
    <p:sldId id="281" r:id="rId18"/>
    <p:sldId id="325" r:id="rId19"/>
    <p:sldId id="283" r:id="rId20"/>
    <p:sldId id="326" r:id="rId21"/>
    <p:sldId id="327" r:id="rId22"/>
    <p:sldId id="328" r:id="rId23"/>
    <p:sldId id="329" r:id="rId24"/>
    <p:sldId id="330" r:id="rId25"/>
    <p:sldId id="266" r:id="rId26"/>
    <p:sldId id="284" r:id="rId27"/>
    <p:sldId id="286" r:id="rId28"/>
    <p:sldId id="331" r:id="rId29"/>
    <p:sldId id="332" r:id="rId30"/>
    <p:sldId id="333" r:id="rId31"/>
    <p:sldId id="267" r:id="rId32"/>
    <p:sldId id="287" r:id="rId33"/>
    <p:sldId id="289" r:id="rId34"/>
    <p:sldId id="309" r:id="rId35"/>
    <p:sldId id="310" r:id="rId36"/>
    <p:sldId id="298" r:id="rId37"/>
    <p:sldId id="311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BA2E3E-57FB-4455-B19D-80DF3042B8DE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0CA82C-D278-4191-939D-91C1DB9D4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492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CAA948-E582-4B69-9F0A-09941C9792F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22E0D6-B537-488F-B344-E3052C08A16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4A7E66-4F84-4077-9EB4-C1E639AA59F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C4F580-F208-42F7-9ABB-26392CBD820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AB7A70-041E-40EF-8399-2616A75AA83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DA4C1-8A82-4B28-BEFA-397E81F74337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2CFD-898C-4386-8C27-0150C1A12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D67A9-EBA9-421F-ACEC-5D4F0DBB78AD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42DF5-8FD4-4804-B60D-A6CAE2C01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A854-7E71-4F63-8813-CCF94851F2AA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ED23-99DA-46C0-BC7B-903A69B29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0C7E6-3D82-4EFA-BD12-5762AA1945A5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A845-2A00-406C-9352-BA1DF53B0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85F4A-7B61-497C-9699-B9F0846DBDFC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D82DF-84CA-4115-B13B-CA765C48D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F6AB-24D8-429E-9402-2C14340E899F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66D8E-9815-44E0-9985-747C6EEEF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E68E-CA98-43C1-81E1-3B5901B95033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CF88-34BF-4FDE-85E5-EF21C03F2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AF57-F1BE-4265-B78D-D1660B0327E6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F593-85F0-4AD2-A0B3-144878921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DAA3-400E-496D-BABD-627F46A485A5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458BD-F576-4ED6-B465-3AC0B594D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998E-AA6A-4303-91F4-E41A86648758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8AAB-ECFE-4AAA-811D-0400B1A723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1AD1E-582D-4634-8007-DCF849644050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C2EAF-FB0F-414A-8D05-FC7DA39CA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CD7AB7-6DC7-4D41-9F05-F89E2B50329D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FAB535-01D3-4FDE-88AD-B66834911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3" name="Содержимое 2"/>
          <p:cNvPicPr>
            <a:picLocks noGrp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57288" y="1600200"/>
            <a:ext cx="682942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ТИПЫ СПРЯЖЕНИЯ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331913" y="1989138"/>
            <a:ext cx="935037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403350" y="3213100"/>
            <a:ext cx="72072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403350" y="4508500"/>
            <a:ext cx="865188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84438" y="1916113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555875" y="249237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627313" y="30686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627313" y="37163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25610" name="Text Box 14"/>
          <p:cNvSpPr txBox="1">
            <a:spLocks noChangeArrowheads="1"/>
          </p:cNvSpPr>
          <p:nvPr/>
        </p:nvSpPr>
        <p:spPr bwMode="auto">
          <a:xfrm>
            <a:off x="2312988" y="4797425"/>
            <a:ext cx="45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16013" y="4797425"/>
            <a:ext cx="2735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-УТ (-ЮТ)</a:t>
            </a:r>
          </a:p>
        </p:txBody>
      </p:sp>
      <p:sp>
        <p:nvSpPr>
          <p:cNvPr id="25612" name="Line 16"/>
          <p:cNvSpPr>
            <a:spLocks noChangeShapeType="1"/>
          </p:cNvSpPr>
          <p:nvPr/>
        </p:nvSpPr>
        <p:spPr bwMode="auto">
          <a:xfrm>
            <a:off x="5364163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Line 17"/>
          <p:cNvSpPr>
            <a:spLocks noChangeShapeType="1"/>
          </p:cNvSpPr>
          <p:nvPr/>
        </p:nvSpPr>
        <p:spPr bwMode="auto">
          <a:xfrm>
            <a:off x="6372225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5435600" y="1989138"/>
            <a:ext cx="865188" cy="24479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804025" y="19891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877050" y="26368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877050" y="32845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948488" y="393382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292725" y="4797425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-АТ (-ЯТ)</a:t>
            </a:r>
          </a:p>
        </p:txBody>
      </p:sp>
      <p:sp>
        <p:nvSpPr>
          <p:cNvPr id="25620" name="Line 5"/>
          <p:cNvSpPr>
            <a:spLocks noChangeShapeType="1"/>
          </p:cNvSpPr>
          <p:nvPr/>
        </p:nvSpPr>
        <p:spPr bwMode="auto">
          <a:xfrm>
            <a:off x="1331913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5621" name="Picture 25" descr="AllSmail (129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76250"/>
            <a:ext cx="115093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55" grpId="0"/>
      <p:bldP spid="10258" grpId="0" animBg="1"/>
      <p:bldP spid="102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ТИПЫ СПРЯЖЕНИЯ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331913" y="1989138"/>
            <a:ext cx="935037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403350" y="3213100"/>
            <a:ext cx="72072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403350" y="4508500"/>
            <a:ext cx="865188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84438" y="1916113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555875" y="249237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627313" y="30686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627313" y="37163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25610" name="Text Box 14"/>
          <p:cNvSpPr txBox="1">
            <a:spLocks noChangeArrowheads="1"/>
          </p:cNvSpPr>
          <p:nvPr/>
        </p:nvSpPr>
        <p:spPr bwMode="auto">
          <a:xfrm>
            <a:off x="2312988" y="4797425"/>
            <a:ext cx="45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16013" y="4797425"/>
            <a:ext cx="2735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-УТ (-ЮТ)</a:t>
            </a:r>
          </a:p>
        </p:txBody>
      </p:sp>
      <p:sp>
        <p:nvSpPr>
          <p:cNvPr id="25612" name="Line 16"/>
          <p:cNvSpPr>
            <a:spLocks noChangeShapeType="1"/>
          </p:cNvSpPr>
          <p:nvPr/>
        </p:nvSpPr>
        <p:spPr bwMode="auto">
          <a:xfrm>
            <a:off x="5364163" y="1989138"/>
            <a:ext cx="0" cy="2519362"/>
          </a:xfrm>
          <a:prstGeom prst="line">
            <a:avLst/>
          </a:prstGeom>
          <a:noFill/>
          <a:ln w="155575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Line 17"/>
          <p:cNvSpPr>
            <a:spLocks noChangeShapeType="1"/>
          </p:cNvSpPr>
          <p:nvPr/>
        </p:nvSpPr>
        <p:spPr bwMode="auto">
          <a:xfrm>
            <a:off x="6372225" y="1989138"/>
            <a:ext cx="0" cy="2519362"/>
          </a:xfrm>
          <a:prstGeom prst="line">
            <a:avLst/>
          </a:prstGeom>
          <a:noFill/>
          <a:ln w="155575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5435600" y="1989138"/>
            <a:ext cx="865188" cy="24479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804025" y="19891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877050" y="26368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877050" y="32845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948488" y="393382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292725" y="4797425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-АТ (-ЯТ)</a:t>
            </a:r>
          </a:p>
        </p:txBody>
      </p:sp>
      <p:sp>
        <p:nvSpPr>
          <p:cNvPr id="25620" name="Line 5"/>
          <p:cNvSpPr>
            <a:spLocks noChangeShapeType="1"/>
          </p:cNvSpPr>
          <p:nvPr/>
        </p:nvSpPr>
        <p:spPr bwMode="auto">
          <a:xfrm>
            <a:off x="1331913" y="1989138"/>
            <a:ext cx="0" cy="2519362"/>
          </a:xfrm>
          <a:prstGeom prst="line">
            <a:avLst/>
          </a:prstGeom>
          <a:noFill/>
          <a:ln w="155575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5621" name="Picture 25" descr="AllSmail (129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76250"/>
            <a:ext cx="115093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968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55" grpId="0"/>
      <p:bldP spid="10258" grpId="0" animBg="1"/>
      <p:bldP spid="102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 глаголов - это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глаголов по падежам</a:t>
            </a:r>
          </a:p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глаголов по числам</a:t>
            </a:r>
          </a:p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 глаголов по родам и числам</a:t>
            </a:r>
          </a:p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 глаголов по числам  и падежам</a:t>
            </a:r>
          </a:p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 глаголов по числам  и лицам </a:t>
            </a:r>
          </a:p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изменение  глаголов по родам и лицам</a:t>
            </a:r>
          </a:p>
          <a:p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rgbClr val="FF0000"/>
                </a:solidFill>
                <a:latin typeface="Monotype Corsiva" pitchFamily="66" charset="0"/>
              </a:rPr>
              <a:t>Словарная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70843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к данным словам однокоренные глаголы и определите их спряжение.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сочинять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ёлтый-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желтеть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веркающий-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сверкать,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антазия-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фантазировать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ешение-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059113" y="2708275"/>
            <a:ext cx="17795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484438" y="3357563"/>
            <a:ext cx="21605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276600" y="3933825"/>
            <a:ext cx="1704975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700338" y="4581525"/>
            <a:ext cx="2663825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555875" y="5157788"/>
            <a:ext cx="15621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4" grpId="0" animBg="1"/>
      <p:bldP spid="19465" grpId="0" animBg="1"/>
      <p:bldP spid="19466" grpId="0" animBg="1"/>
      <p:bldP spid="194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  <a:ea typeface="AngsanaUPC"/>
                <a:cs typeface="AngsanaUPC"/>
              </a:rPr>
              <a:t>Проверяем</a:t>
            </a:r>
          </a:p>
        </p:txBody>
      </p:sp>
      <p:pic>
        <p:nvPicPr>
          <p:cNvPr id="24580" name="Picture 2" descr="D:\Вера Михайловна\мама рисунки-компьют.курсы\Собачки\sobaki\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830638"/>
            <a:ext cx="28797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068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сочинять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ёлтый-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желтеть (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веркающий-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сверкать 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антазия-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фантазировать(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ешение-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решать(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спряжения по Н.Ф.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26627" name="Текст 4"/>
          <p:cNvSpPr>
            <a:spLocks noGrp="1"/>
          </p:cNvSpPr>
          <p:nvPr>
            <p:ph type="body" idx="1"/>
          </p:nvPr>
        </p:nvSpPr>
        <p:spPr>
          <a:xfrm>
            <a:off x="323528" y="2564904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спряжение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4040188" cy="395128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-ять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latin typeface="Comic Sans MS" pitchFamily="66" charset="0"/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слышать, дышать, гнать, держать</a:t>
            </a:r>
            <a:endParaRPr lang="ru-RU" dirty="0"/>
          </a:p>
        </p:txBody>
      </p:sp>
      <p:sp>
        <p:nvSpPr>
          <p:cNvPr id="26629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II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спряжение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Ить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+ 4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+ 7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терпеть, вертеть, обидеть, зависеть, ненавидеть, видеть, смотреть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149080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брить, стелить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smtClean="0">
                <a:solidFill>
                  <a:srgbClr val="FF0000"/>
                </a:solidFill>
              </a:rPr>
              <a:t/>
            </a:r>
            <a:br>
              <a:rPr lang="ru-RU" sz="3800" dirty="0" smtClean="0">
                <a:solidFill>
                  <a:srgbClr val="FF0000"/>
                </a:solidFill>
              </a:rPr>
            </a:br>
            <a:r>
              <a:rPr lang="ru-RU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 спряжение глаголов. Разбей на два столбика. 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2771" name="Объект 4"/>
          <p:cNvSpPr>
            <a:spLocks noGrp="1"/>
          </p:cNvSpPr>
          <p:nvPr>
            <p:ph idx="1"/>
          </p:nvPr>
        </p:nvSpPr>
        <p:spPr>
          <a:xfrm>
            <a:off x="395288" y="2276475"/>
            <a:ext cx="8229600" cy="187260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dirty="0" smtClean="0"/>
              <a:t>Поют, пьют, пищит, трещат, свистят, говорим, едите, лью, идёт, бьёте, шьёшь</a:t>
            </a: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32772" name="Picture 2" descr="D:\Вера Михайловна\мама рисунки-компьют.курсы\GIF Люди\KIDS\AN0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357563"/>
            <a:ext cx="3240088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17448" y="544522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Поменяйся тетрадью с соседом и проверь работу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</a:rPr>
              <a:t>Проверяем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23850" y="1628775"/>
            <a:ext cx="4038600" cy="4525963"/>
          </a:xfrm>
        </p:spPr>
        <p:txBody>
          <a:bodyPr/>
          <a:lstStyle/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поют</a:t>
            </a:r>
          </a:p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пьют</a:t>
            </a:r>
          </a:p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лью</a:t>
            </a:r>
          </a:p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идёт</a:t>
            </a:r>
          </a:p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бьёте</a:t>
            </a:r>
          </a:p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шьёшь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88900" lvl="1" indent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трещат</a:t>
            </a:r>
          </a:p>
          <a:p>
            <a:pPr marL="265113" indent="-88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вистят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оворим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едите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Оцени свою работу</a:t>
            </a:r>
            <a:endParaRPr lang="ru-RU" sz="72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ru-RU" dirty="0" smtClean="0"/>
              <a:t>Нет ошибок. Молодец! – 5</a:t>
            </a:r>
          </a:p>
          <a:p>
            <a:r>
              <a:rPr lang="ru-RU" dirty="0" smtClean="0"/>
              <a:t>1-2  ошибки. Хорошо! – 4</a:t>
            </a:r>
          </a:p>
          <a:p>
            <a:r>
              <a:rPr lang="ru-RU" dirty="0" smtClean="0"/>
              <a:t>3-4 ошибки – 3.</a:t>
            </a:r>
          </a:p>
          <a:p>
            <a:r>
              <a:rPr lang="ru-RU" dirty="0" smtClean="0"/>
              <a:t>Больше ошибок – дружок потренируйся дома!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9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34819" name="Picture 5" descr="5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2419350" algn="l"/>
              </a:tabLst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лицей «Многопрофильный» Октябрьского района города Ростова- на Дону</a:t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ГЛАГОЛ </a:t>
            </a:r>
            <a:br>
              <a:rPr lang="ru-RU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(лицо, спряжение)</a:t>
            </a:r>
            <a:r>
              <a:rPr lang="ru-RU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Урок русского языка</a:t>
            </a:r>
            <a:r>
              <a:rPr lang="ru-RU" sz="36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, 4 класс</a:t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«Школа 2100»</a:t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endParaRPr lang="ru-RU" sz="25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975" y="4797425"/>
            <a:ext cx="6335713" cy="15113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 </a:t>
            </a:r>
            <a:r>
              <a:rPr lang="ru-RU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Гундарь</a:t>
            </a:r>
            <a:r>
              <a:rPr lang="ru-RU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Вера Михайловна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начальных классов</a:t>
            </a:r>
            <a:endParaRPr lang="ru-RU" sz="25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6600" smtClean="0">
                <a:solidFill>
                  <a:srgbClr val="FFFF00"/>
                </a:solidFill>
                <a:latin typeface="Comic Sans MS" pitchFamily="66" charset="0"/>
              </a:rPr>
              <a:t>ОТДОХНЕМ</a:t>
            </a:r>
          </a:p>
        </p:txBody>
      </p:sp>
      <p:pic>
        <p:nvPicPr>
          <p:cNvPr id="39939" name="Picture 5" descr="kolob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1650" y="1873250"/>
            <a:ext cx="4978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414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827088" y="3716338"/>
            <a:ext cx="431800" cy="433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86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3102 C -0.01406 -0.30301 0.14479 -0.5375 0.35782 -0.5537 C 0.56163 -0.57338 0.75243 -0.39236 0.76511 -0.1287 C 0.78143 0.11412 0.6474 0.34143 0.45625 0.35764 C 0.28195 0.37014 0.11597 0.21944 0.10313 -0.00648 C 0.09063 -0.21389 0.20209 -0.4081 0.36389 -0.425 C 0.51354 -0.43634 0.65382 -0.31042 0.66354 -0.12083 C 0.67275 0.05 0.58351 0.21505 0.44983 0.22431 C 0.329 0.23588 0.21493 0.13843 0.20486 -0.01528 C 0.19879 -0.15301 0.26563 -0.28681 0.37066 -0.29468 C 0.46302 -0.30301 0.55469 -0.23009 0.56163 -0.11227 C 0.56788 -0.01042 0.51997 0.08611 0.44341 0.09421 C 0.37986 0.10208 0.31302 0.0581 0.30972 -0.02292 C 0.30382 -0.08796 0.329 -0.15741 0.37657 -0.16482 C 0.41511 -0.16482 0.4533 -0.14907 0.45955 -0.10463 C 0.46302 -0.07593 0.45625 -0.04745 0.43768 -0.03519 C 0.42778 -0.03102 0.42136 -0.03102 0.41216 -0.03519 " pathEditMode="relative" rAng="0" ptsTypes="fffffffffffffffff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2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8388350" y="3644900"/>
            <a:ext cx="43180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647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C 0.01493 -0.26543 -0.16528 -0.49479 -0.40625 -0.51075 C -0.63646 -0.53017 -0.85104 -0.35237 -0.86511 -0.09479 C -0.88281 0.14243 -0.73264 0.36463 -0.51684 0.38012 C -0.31997 0.3926 -0.13281 0.24532 -0.1184 0.02405 C -0.10434 -0.17803 -0.23021 -0.36832 -0.41285 -0.38381 C -0.58195 -0.39583 -0.73993 -0.27283 -0.75052 -0.0874 C -0.76111 0.07908 -0.66094 0.24162 -0.5099 0.24995 C -0.37327 0.26128 -0.24479 0.16648 -0.23299 0.01619 C -0.22604 -0.11861 -0.30156 -0.24948 -0.42014 -0.25711 C -0.52413 -0.26543 -0.62813 -0.19375 -0.63646 -0.07907 C -0.64288 0.02012 -0.58959 0.11492 -0.50261 0.12324 C -0.43073 0.13064 -0.35556 0.0874 -0.35191 0.00833 C -0.34497 -0.05572 -0.37327 -0.123 -0.42709 -0.13063 C -0.47066 -0.13063 -0.51354 -0.11468 -0.52049 -0.07144 C -0.52413 -0.04323 -0.51684 -0.01572 -0.49584 -0.00393 C -0.48507 -3.4104E-6 -0.47761 -3.4104E-6 -0.46684 -0.00393 " pathEditMode="relative" rAng="0" ptsTypes="fffffffffffffffff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3" y="-68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179388" y="3141663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004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96532E-6 C 8.33333E-7 0.17249 0.09896 0.31468 0.21944 0.31468 C 0.36146 0.31468 0.41285 0.157 0.43455 0.06243 L 0.45677 -0.06289 C 0.47882 -0.15769 0.53351 -0.31468 0.69392 -0.31468 C 0.7967 -0.31468 0.91354 -0.17318 0.91354 -1.96532E-6 C 0.91354 0.17249 0.7967 0.31468 0.69392 0.31468 C 0.53351 0.31468 0.47882 0.157 0.45677 0.06243 L 0.43455 -0.06289 C 0.41285 -0.15769 0.36146 -0.31468 0.21944 -0.31468 C 0.09896 -0.31468 8.33333E-7 -0.17318 8.33333E-7 -1.96532E-6 Z " pathEditMode="relative" rAng="0" ptsTypes="ffFffffFfff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900113" y="3213100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 rot="-3931340">
            <a:off x="7740651" y="3141662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C 0.00712 -0.03866 -0.00504 -0.09329 0.01753 -0.12477 C 0.0217 -0.13982 0.0276 -0.15069 0.03507 -0.16273 C 0.03889 -0.16852 0.0401 -0.17569 0.04323 -0.18194 C 0.04653 -0.19977 0.05208 -0.20602 0.0592 -0.21991 C 0.06285 -0.23495 0.07344 -0.24306 0.0816 -0.2537 C 0.08524 -0.26875 0.08351 -0.26759 0.09427 -0.27477 C 0.09635 -0.28333 0.10069 -0.29097 0.10712 -0.29398 C 0.11319 -0.30139 0.10955 -0.2963 0.11666 -0.31065 C 0.11753 -0.3125 0.11996 -0.31204 0.1217 -0.31273 C 0.1276 -0.31574 0.12569 -0.31435 0.13125 -0.31921 C 0.13489 -0.32662 0.13767 -0.32917 0.1441 -0.33194 C 0.14809 -0.34005 0.15104 -0.35116 0.15677 -0.35718 C 0.16215 -0.36296 0.17274 -0.36296 0.17916 -0.36597 C 0.18212 -0.36852 0.18524 -0.37269 0.18889 -0.37431 C 0.19045 -0.375 0.19219 -0.37523 0.19357 -0.37639 C 0.2 -0.38102 0.20434 -0.38843 0.21128 -0.3912 C 0.22222 -0.40069 0.21701 -0.39792 0.22535 -0.40162 C 0.23368 -0.40926 0.22708 -0.4044 0.23993 -0.4081 C 0.25226 -0.41157 0.2625 -0.41667 0.27517 -0.41875 C 0.28611 -0.42338 0.29548 -0.42546 0.30712 -0.42708 C 0.31736 -0.43032 0.31111 -0.42801 0.32326 -0.43357 C 0.32639 -0.43495 0.33298 -0.43773 0.33298 -0.4375 C 0.36007 -0.43704 0.38715 -0.4375 0.41441 -0.43565 C 0.42465 -0.43495 0.42934 -0.42708 0.43837 -0.425 C 0.45885 -0.42014 0.47882 -0.41759 0.49913 -0.41435 C 0.50764 -0.41065 0.51337 -0.40556 0.52153 -0.40162 C 0.5283 -0.39329 0.53576 -0.39097 0.5441 -0.38681 C 0.54844 -0.38125 0.55364 -0.3794 0.55833 -0.37431 C 0.56476 -0.36759 0.56996 -0.36389 0.5776 -0.35949 C 0.58246 -0.35648 0.59201 -0.34884 0.59201 -0.34861 C 0.5967 -0.34028 0.59913 -0.33727 0.6066 -0.33403 C 0.61007 -0.31944 0.60469 -0.33634 0.61771 -0.31921 C 0.62726 -0.30671 0.62361 -0.31273 0.62899 -0.30232 C 0.62951 -0.29954 0.62882 -0.2956 0.63055 -0.29398 C 0.63316 -0.29074 0.6401 -0.28958 0.6401 -0.28935 C 0.64479 -0.2831 0.64809 -0.27963 0.65451 -0.27685 C 0.66389 -0.26458 0.66041 -0.27037 0.66562 -0.26019 C 0.66771 -0.24838 0.67222 -0.2463 0.67691 -0.23681 C 0.6783 -0.23449 0.67882 -0.23102 0.68021 -0.22847 C 0.68246 -0.22454 0.68802 -0.21782 0.68802 -0.21759 C 0.68993 -0.21088 0.69618 -0.19884 0.69618 -0.19861 C 0.69826 -0.19051 0.6993 -0.17963 0.70416 -0.17338 C 0.70625 -0.16528 0.70833 -0.16319 0.71389 -0.15857 C 0.71875 -0.15 0.72083 -0.14144 0.72326 -0.13102 C 0.72934 -0.10579 0.73472 -0.08009 0.74097 -0.05509 C 0.73541 -0.03264 0.74357 -0.00486 0.74896 0.0169 C 0.75121 0.05278 0.75226 0.05556 0.74896 0.10162 C 0.74844 0.11018 0.74462 0.11852 0.74253 0.12685 C 0.73958 0.13843 0.73767 0.15069 0.73455 0.16273 C 0.73125 0.17569 0.72916 0.19167 0.72326 0.20278 C 0.72153 0.20995 0.71927 0.21435 0.71545 0.21991 C 0.71423 0.22755 0.7118 0.23518 0.71059 0.24306 C 0.70989 0.24653 0.71024 0.25046 0.70885 0.2537 C 0.70781 0.25602 0.70573 0.25764 0.70416 0.25995 C 0.70191 0.26968 0.69548 0.28032 0.68976 0.28727 C 0.68594 0.30301 0.68038 0.31435 0.67222 0.32569 C 0.6691 0.33819 0.66528 0.33912 0.65607 0.34236 C 0.65295 0.34352 0.64653 0.3463 0.64653 0.34653 C 0.64149 0.35301 0.64166 0.36458 0.63541 0.36991 C 0.62708 0.37708 0.62257 0.38681 0.61302 0.39097 C 0.60469 0.40116 0.60017 0.41366 0.58889 0.41852 C 0.58611 0.42106 0.58403 0.42477 0.5809 0.42708 C 0.57726 0.42986 0.57309 0.43079 0.56979 0.4331 C 0.56788 0.43426 0.56632 0.43565 0.56476 0.4375 C 0.56371 0.43866 0.56302 0.44074 0.56146 0.4419 C 0.55764 0.44514 0.55191 0.44815 0.54739 0.45023 C 0.53455 0.46713 0.50451 0.47662 0.48628 0.47986 C 0.47778 0.48565 0.46875 0.49375 0.45937 0.49676 C 0.42882 0.50671 0.39444 0.50116 0.36319 0.50324 C 0.35312 0.50255 0.34305 0.50231 0.33298 0.50116 C 0.33055 0.50093 0.31736 0.49491 0.31684 0.49468 C 0.31232 0.49259 0.30712 0.49329 0.30243 0.49259 C 0.29826 0.4912 0.2934 0.49167 0.28976 0.48843 C 0.28802 0.48704 0.28646 0.48518 0.28472 0.48403 C 0.27083 0.47593 0.25347 0.47199 0.23837 0.46713 C 0.22951 0.46111 0.22066 0.45648 0.21128 0.45231 C 0.20486 0.44444 0.19548 0.44259 0.18732 0.43958 C 0.18055 0.43356 0.17465 0.42963 0.16805 0.42477 C 0.16094 0.41944 0.15607 0.41343 0.14878 0.40995 C 0.14531 0.40509 0.14097 0.40208 0.1375 0.39745 C 0.13021 0.38773 0.13906 0.39306 0.12951 0.38889 C 0.1276 0.38518 0.125 0.38218 0.12326 0.37824 C 0.12014 0.37153 0.12378 0.37222 0.11823 0.36782 C 0.11684 0.36667 0.1151 0.36643 0.11354 0.36551 C 0.1118 0.36435 0.11041 0.36273 0.10885 0.36134 C 0.10607 0.35139 0.10156 0.34468 0.09427 0.34028 C 0.09045 0.33241 0.08663 0.33079 0.08003 0.32778 C 0.07378 0.31481 0.07656 0.30162 0.06406 0.29606 C 0.05868 0.2912 0.05573 0.28518 0.05104 0.27917 C 0.04861 0.2662 0.04705 0.25648 0.03993 0.24722 C 0.03837 0.23889 0.03524 0.21759 0.03194 0.21134 C 0.02882 0.20556 0.02535 0.20046 0.02239 0.19444 C 0.02014 0.18495 0.01857 0.17523 0.01423 0.1669 C 0.01094 0.14907 0.01094 0.13171 0.00312 0.11643 C 0.00087 0.1037 0.00226 0.11018 -0.00156 0.09514 C -0.00209 0.09306 -0.00313 0.08889 -0.00313 0.08912 C -0.00156 0.03657 -0.00156 0.05486 -0.00156 0.0338 " pathEditMode="relative" rAng="0" ptsTypes="fffffffffffffffffffffffffffffffffffffffffffffffffffffffffffffffffffffffffffffffffffffffffffffffffA">
                                      <p:cBhvr>
                                        <p:cTn id="12" dur="3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61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C -0.0066 -0.03796 0.0059 -0.09375 -0.01684 -0.12361 C -0.02049 -0.13889 -0.02674 -0.14931 -0.03507 -0.16204 C -0.03837 -0.16713 -0.03924 -0.17407 -0.04219 -0.18079 C -0.04532 -0.19815 -0.05087 -0.20486 -0.05834 -0.21852 C -0.06198 -0.23264 -0.0724 -0.24167 -0.08021 -0.25255 C -0.08438 -0.26759 -0.08316 -0.26528 -0.09306 -0.27338 C -0.09584 -0.28125 -0.09948 -0.28866 -0.10677 -0.29213 C -0.1125 -0.29954 -0.10886 -0.29468 -0.11598 -0.30833 C -0.11667 -0.31065 -0.11945 -0.30857 -0.12084 -0.31065 C -0.12657 -0.31343 -0.12518 -0.31273 -0.12987 -0.31713 C -0.13403 -0.32361 -0.13664 -0.32778 -0.14306 -0.33009 C -0.1474 -0.33773 -0.1507 -0.34815 -0.15556 -0.35486 C -0.16112 -0.36042 -0.1724 -0.36088 -0.17865 -0.36296 C -0.18143 -0.36505 -0.18386 -0.36921 -0.18768 -0.37222 C -0.18976 -0.37176 -0.19098 -0.37315 -0.19271 -0.37407 C -0.19931 -0.37778 -0.20365 -0.38588 -0.21059 -0.38843 C -0.22153 -0.39792 -0.21667 -0.39468 -0.22466 -0.39907 C -0.23316 -0.40556 -0.22622 -0.40139 -0.23924 -0.40417 C -0.25122 -0.4081 -0.26198 -0.4132 -0.27466 -0.41505 C -0.2849 -0.42037 -0.29445 -0.42269 -0.30608 -0.42361 C -0.31632 -0.42662 -0.31007 -0.42431 -0.32257 -0.43056 C -0.32535 -0.43148 -0.3323 -0.43426 -0.33177 -0.43426 C -0.35938 -0.4338 -0.38646 -0.4338 -0.4132 -0.43241 C -0.42344 -0.43148 -0.4283 -0.42384 -0.43681 -0.42176 C -0.45764 -0.41667 -0.47761 -0.41389 -0.49775 -0.41111 C -0.50643 -0.4081 -0.51216 -0.40232 -0.52066 -0.39884 C -0.52709 -0.39028 -0.53455 -0.38796 -0.54271 -0.38357 C -0.54723 -0.37894 -0.55243 -0.37685 -0.5566 -0.37222 C -0.56372 -0.36458 -0.56858 -0.36157 -0.57605 -0.35695 C -0.58056 -0.35417 -0.59028 -0.3463 -0.59063 -0.34583 C -0.59566 -0.33773 -0.5974 -0.33565 -0.60573 -0.33148 C -0.60886 -0.31713 -0.60296 -0.3331 -0.61684 -0.31713 C -0.62587 -0.30417 -0.62205 -0.31019 -0.62761 -0.30023 C -0.62848 -0.29745 -0.62743 -0.29352 -0.629 -0.29213 C -0.63177 -0.28866 -0.63889 -0.28727 -0.63924 -0.2875 C -0.64323 -0.28079 -0.64671 -0.27778 -0.65313 -0.275 C -0.66268 -0.26296 -0.65938 -0.26898 -0.66389 -0.2581 C -0.66632 -0.24676 -0.67014 -0.24514 -0.67587 -0.23495 C -0.67691 -0.23264 -0.67761 -0.22917 -0.67882 -0.22685 C -0.68091 -0.22222 -0.68646 -0.21667 -0.68594 -0.2162 C -0.6882 -0.20926 -0.69427 -0.19769 -0.69514 -0.19769 C -0.69705 -0.19005 -0.69757 -0.17847 -0.70278 -0.17176 C -0.70452 -0.16389 -0.70712 -0.16204 -0.71198 -0.15764 C -0.71771 -0.14884 -0.7191 -0.13982 -0.72153 -0.13032 C -0.72796 -0.10556 -0.73316 -0.08056 -0.73907 -0.05556 C -0.73473 -0.03241 -0.74167 -0.00417 -0.7474 0.0169 C -0.75 0.05324 -0.75105 0.05579 -0.7474 0.10069 C -0.74688 0.1081 -0.74289 0.11736 -0.74132 0.12523 C -0.73872 0.13819 -0.73594 0.1493 -0.73299 0.16157 C -0.72917 0.17454 -0.72796 0.19097 -0.72205 0.20069 C -0.72014 0.20949 -0.71789 0.21227 -0.71389 0.21852 C -0.7125 0.22685 -0.71025 0.23449 -0.70903 0.24167 C -0.70834 0.2456 -0.70903 0.24907 -0.70764 0.25231 C -0.7066 0.2544 -0.70365 0.25602 -0.70313 0.25764 C -0.7007 0.26805 -0.69341 0.27778 -0.68768 0.28657 C -0.6849 0.30162 -0.67813 0.31111 -0.67101 0.32384 C -0.66702 0.3368 -0.66407 0.33727 -0.65434 0.34097 C -0.65209 0.34097 -0.64549 0.34305 -0.64532 0.34398 C -0.64028 0.35069 -0.63993 0.36204 -0.63438 0.36736 C -0.62552 0.37292 -0.62153 0.38472 -0.61164 0.38819 C -0.60382 0.3993 -0.59914 0.41157 -0.58698 0.41458 C -0.58438 0.41805 -0.58212 0.4206 -0.57952 0.42454 C -0.57605 0.42662 -0.57188 0.42662 -0.56806 0.43125 C -0.5665 0.43125 -0.56528 0.43171 -0.56302 0.43495 C -0.5625 0.43565 -0.56164 0.43727 -0.56042 0.43727 C -0.55643 0.44074 -0.55 0.44491 -0.54636 0.44653 C -0.53334 0.46343 -0.50296 0.47292 -0.4849 0.47708 C -0.47691 0.48194 -0.46737 0.49167 -0.45851 0.4919 C -0.42778 0.50301 -0.39375 0.49792 -0.36216 0.49884 C -0.35209 0.49815 -0.34202 0.4993 -0.33212 0.49861 C -0.32969 0.49653 -0.31632 0.4919 -0.31528 0.49213 C -0.31129 0.48866 -0.3066 0.4912 -0.30157 0.48935 C -0.2974 0.48796 -0.29237 0.48935 -0.28855 0.48495 C -0.28716 0.4838 -0.28542 0.48125 -0.28455 0.47986 C -0.26997 0.47292 -0.25226 0.46875 -0.23733 0.46412 C -0.22865 0.45741 -0.22049 0.45417 -0.21094 0.45 C -0.20382 0.4412 -0.19445 0.43935 -0.18646 0.43565 C -0.17987 0.43055 -0.17396 0.42569 -0.16702 0.4206 C -0.16025 0.41713 -0.15469 0.41018 -0.14809 0.40648 C -0.14393 0.40278 -0.14011 0.39977 -0.13733 0.39444 C -0.12934 0.38403 -0.13802 0.39051 -0.129 0.38588 C -0.12691 0.38287 -0.12396 0.37824 -0.12327 0.37616 C -0.11997 0.36805 -0.12327 0.37014 -0.11754 0.36597 C -0.11598 0.36412 -0.11511 0.36389 -0.11302 0.36389 C -0.11077 0.36157 -0.10973 0.35949 -0.10764 0.35833 C -0.10556 0.34861 -0.1007 0.34236 -0.09427 0.3375 C -0.09011 0.33009 -0.08612 0.32824 -0.07865 0.32407 C -0.07309 0.31296 -0.07605 0.30046 -0.06337 0.29375 C -0.0573 0.28912 -0.05539 0.2831 -0.05035 0.27755 C -0.04844 0.26412 -0.04688 0.25324 -0.03924 0.24583 C -0.03733 0.23588 -0.0349 0.21505 -0.0316 0.21018 C -0.02796 0.20463 -0.02466 0.19884 -0.0224 0.19282 C -0.02032 0.18333 -0.01754 0.17407 -0.01337 0.16528 C -0.0099 0.14838 -0.01007 0.13102 -0.00261 0.11597 C 0.00034 0.10347 -0.00157 0.10995 0.00208 0.09398 C 0.0026 0.09305 0.00399 0.08704 0.00364 0.08819 C 0.0026 0.0368 0.00208 0.05555 0.00208 0.0338 C 0.00208 0.0338 4.16667E-6 7.40741E-7 4.16667E-6 7.40741E-7 Z " pathEditMode="relative" rAng="0" ptsTypes="fffffffffffffffffffffffffffffffffffffffffffffffffffffffffffffffffffffffffffffffffffffffffffffffffff">
                                      <p:cBhvr>
                                        <p:cTn id="2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57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Спиши слова, вставляя пропущенные буквы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>
          <a:xfrm>
            <a:off x="461963" y="1989138"/>
            <a:ext cx="8220075" cy="56880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Груст… м, спор…т, боле…шь, друж…м, приход…т, захоч…т, дёрга…т, люб…шь, смотр…шь, чита…м, ненавид…т.</a:t>
            </a:r>
          </a:p>
        </p:txBody>
      </p:sp>
      <p:sp>
        <p:nvSpPr>
          <p:cNvPr id="35844" name="Прямоугольник 3"/>
          <p:cNvSpPr>
            <a:spLocks noChangeArrowheads="1"/>
          </p:cNvSpPr>
          <p:nvPr/>
        </p:nvSpPr>
        <p:spPr bwMode="auto">
          <a:xfrm>
            <a:off x="2286000" y="296703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Comic Sans MS" pitchFamily="66" charset="0"/>
              </a:rPr>
              <a:t>Проверь себя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pic>
        <p:nvPicPr>
          <p:cNvPr id="35845" name="Picture 3" descr="D:\Вера Михайловна\мама рисунки-компьют.курсы\GIF Люди\KIDS\04_zst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3789363"/>
            <a:ext cx="27352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</a:rPr>
              <a:t>Проверяем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Груст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м, спор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т, боле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шь, друж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м, приход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т, захоч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т, дёрга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т, люб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шь, смотр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шь, чита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м, ненавид</a:t>
            </a: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38915" name="Picture 5" descr="5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ru-RU" sz="3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Вставь в пословицы пропущенные глаголы</a:t>
            </a:r>
          </a:p>
        </p:txBody>
      </p:sp>
      <p:sp>
        <p:nvSpPr>
          <p:cNvPr id="50179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1.Цыплят по осени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mtClean="0"/>
              <a:t>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2.Соловья баснями 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3.После драки кулаками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4.Всяк кулик своё болото 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.</a:t>
            </a:r>
          </a:p>
          <a:p>
            <a:pPr marL="0" indent="0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80" name="Picture 2" descr="D:\Вера Михайловна\мама рисунки-компьют.курсы\Gif радуга звёзды\38a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149725"/>
            <a:ext cx="23749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24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657350"/>
          </a:xfrm>
        </p:spPr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Проверяем</a:t>
            </a:r>
            <a:r>
              <a:rPr lang="ru-RU" sz="3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Вставь в пословицы пропущенные глаголы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56165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1.Цыплят по осени 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</a:t>
            </a:r>
            <a:r>
              <a:rPr lang="ru-RU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2.Соловья баснями 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кормят</a:t>
            </a:r>
            <a:r>
              <a:rPr lang="ru-RU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3.После драки кулаками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машут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4.Всяк кулик своё болото 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хвалит</a:t>
            </a:r>
            <a:r>
              <a:rPr lang="ru-RU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9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0" y="980728"/>
            <a:ext cx="4495800" cy="5360988"/>
          </a:xfrm>
        </p:spPr>
        <p:txBody>
          <a:bodyPr rtlCol="0">
            <a:normAutofit fontScale="85000" lnSpcReduction="10000"/>
          </a:bodyPr>
          <a:lstStyle/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Всем, кто хочет добиться успеха 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в изучении языка, нужно научиться 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открывать его тайны.»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400" i="1" dirty="0" smtClean="0">
                <a:solidFill>
                  <a:schemeClr val="tx2">
                    <a:satMod val="130000"/>
                  </a:schemeClr>
                </a:solidFill>
              </a:rPr>
              <a:t>Михаил Васильевич Ломоносов</a:t>
            </a:r>
            <a:endParaRPr lang="ru-RU" sz="3400" dirty="0"/>
          </a:p>
        </p:txBody>
      </p:sp>
      <p:pic>
        <p:nvPicPr>
          <p:cNvPr id="16388" name="Picture 2" descr="C:\Documents and Settings\1\Рабочий стол\CA8PL18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550863"/>
            <a:ext cx="4392613" cy="5830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52227" name="Picture 5" descr="5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452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 глаголы в форму 3-го </a:t>
            </a:r>
            <a:r>
              <a:rPr lang="ru-RU" sz="4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ица единственного числа. Укажи спряжение глаголов</a:t>
            </a: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>
          <a:xfrm>
            <a:off x="323850" y="2276475"/>
            <a:ext cx="8229600" cy="57610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Плакать- 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, строить-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,           гулять- 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, греть-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,     стелить-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, ходить-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зависеть-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4149725"/>
            <a:ext cx="223202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4625" y="4302125"/>
            <a:ext cx="223202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Проверяем</a:t>
            </a:r>
            <a: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2276475"/>
            <a:ext cx="8229600" cy="57610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Плакать- 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плачет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,          строить- 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строит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         гулять-  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гуляет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              греть- 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греет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   стелить- 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стелет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             ходить-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ходит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зависеть-</a:t>
            </a:r>
            <a:r>
              <a:rPr lang="ru-RU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зависит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49155" name="Picture 5" descr="5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</a:rPr>
              <a:t>Итог урока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 нового вы узнали о спряжении глаголов?</a:t>
            </a:r>
          </a:p>
          <a:p>
            <a:endParaRPr lang="ru-RU" altLang="ru-RU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отличить глаголы 1 и 2 спряжения?</a:t>
            </a:r>
          </a:p>
          <a:p>
            <a:endParaRPr lang="ru-RU" altLang="ru-RU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чего нужно уметь определять спряжение глаголов с безударным личным окончанием?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0070C0"/>
                </a:solidFill>
                <a:latin typeface="Monotype Corsiva" pitchFamily="66" charset="0"/>
              </a:rPr>
              <a:t>Домашнее задание</a:t>
            </a:r>
          </a:p>
        </p:txBody>
      </p:sp>
      <p:sp>
        <p:nvSpPr>
          <p:cNvPr id="57347" name="Объект 4"/>
          <p:cNvSpPr>
            <a:spLocks noGrp="1"/>
          </p:cNvSpPr>
          <p:nvPr>
            <p:ph idx="1"/>
          </p:nvPr>
        </p:nvSpPr>
        <p:spPr>
          <a:xfrm>
            <a:off x="1619250" y="2349500"/>
            <a:ext cx="7005638" cy="4487863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С.107  упр.2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28650"/>
            <a:ext cx="8534400" cy="4044950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35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i="1" kern="10" dirty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Спасибо за внимание</a:t>
            </a:r>
          </a:p>
        </p:txBody>
      </p:sp>
      <p:pic>
        <p:nvPicPr>
          <p:cNvPr id="58371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2388" y="3962400"/>
            <a:ext cx="17859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2" descr="D:\Вера Михайловна\мама рисунки-компьют.курсы\GIF_NATURE\pozitiv03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71950" y="2857500"/>
            <a:ext cx="80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2" descr="D:\Вера Михайловна\мама рисунки-компьют.курсы\GIF_NATURE\pozitiv03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15888"/>
            <a:ext cx="8893175" cy="662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без меня предметы?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Лишь названья.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 я приду –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Всё в действие придёт.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Летит  ракета.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Люди строят зданья.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Цветут сады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 хлеб в полях растёт…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Глагол</a:t>
            </a:r>
            <a:endParaRPr lang="ru-RU" sz="4800" i="1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pic>
        <p:nvPicPr>
          <p:cNvPr id="17413" name="Объект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8013" y="0"/>
            <a:ext cx="4559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72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Проверь себя</a:t>
            </a:r>
            <a:endParaRPr lang="ru-RU" sz="72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467544" y="1700808"/>
            <a:ext cx="8064896" cy="45253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Приду -  1 л,  </a:t>
            </a:r>
            <a:r>
              <a:rPr lang="ru-RU" dirty="0" err="1" smtClean="0"/>
              <a:t>ед.ч</a:t>
            </a:r>
            <a:r>
              <a:rPr lang="ru-RU" dirty="0" smtClean="0"/>
              <a:t>,  </a:t>
            </a:r>
            <a:r>
              <a:rPr lang="ru-RU" dirty="0" err="1" smtClean="0"/>
              <a:t>буд.в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Придёт – 3 л, </a:t>
            </a:r>
            <a:r>
              <a:rPr lang="ru-RU" dirty="0" err="1" smtClean="0"/>
              <a:t>ед.ч</a:t>
            </a:r>
            <a:r>
              <a:rPr lang="ru-RU" dirty="0" smtClean="0"/>
              <a:t>,  </a:t>
            </a:r>
            <a:r>
              <a:rPr lang="ru-RU" dirty="0" err="1" smtClean="0"/>
              <a:t>буд.в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Летит -3 л, </a:t>
            </a:r>
            <a:r>
              <a:rPr lang="ru-RU" dirty="0" err="1" smtClean="0"/>
              <a:t>ед.ч</a:t>
            </a:r>
            <a:r>
              <a:rPr lang="ru-RU" dirty="0" smtClean="0"/>
              <a:t>, </a:t>
            </a:r>
            <a:r>
              <a:rPr lang="ru-RU" dirty="0" err="1" smtClean="0"/>
              <a:t>н.в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Строят – 3 л,  </a:t>
            </a:r>
            <a:r>
              <a:rPr lang="ru-RU" dirty="0" err="1" smtClean="0"/>
              <a:t>мн.ч</a:t>
            </a:r>
            <a:r>
              <a:rPr lang="ru-RU" dirty="0" smtClean="0"/>
              <a:t>, </a:t>
            </a:r>
            <a:r>
              <a:rPr lang="ru-RU" dirty="0" err="1" smtClean="0"/>
              <a:t>н.в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Цветут – 3 л, </a:t>
            </a:r>
            <a:r>
              <a:rPr lang="ru-RU" dirty="0" err="1" smtClean="0"/>
              <a:t>мн.ч</a:t>
            </a:r>
            <a:r>
              <a:rPr lang="ru-RU" dirty="0" smtClean="0"/>
              <a:t>, </a:t>
            </a:r>
            <a:r>
              <a:rPr lang="ru-RU" dirty="0" err="1" smtClean="0"/>
              <a:t>н.в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Растёт  -  3 л, ед. ч, </a:t>
            </a:r>
            <a:r>
              <a:rPr lang="ru-RU" dirty="0" err="1" smtClean="0"/>
              <a:t>н.в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228184" y="3789040"/>
            <a:ext cx="273630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0584" y="3941440"/>
            <a:ext cx="273630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25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i="1" smtClean="0">
                <a:solidFill>
                  <a:srgbClr val="FF0000"/>
                </a:solidFill>
                <a:latin typeface="Monotype Corsiva" pitchFamily="66" charset="0"/>
              </a:rPr>
              <a:t>ГЛАГОЛ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речи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обозначает?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изменяется?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членом предложения является?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6" name="Picture 2" descr="D:\Вера Михайловна\мама рисунки-компьют.курсы\GIF Люди\human6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216" y="33682"/>
            <a:ext cx="2520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Вставь пропущенные глаголы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Расцвета…   яблонька в молодом саду. Быстро </a:t>
            </a:r>
            <a:r>
              <a:rPr lang="ru-RU" dirty="0" err="1" smtClean="0"/>
              <a:t>наступа</a:t>
            </a:r>
            <a:r>
              <a:rPr lang="ru-RU" dirty="0" smtClean="0"/>
              <a:t>…  вечер в глухом лесу. Труд человека корм…, а лень порт….  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4635" y="3933056"/>
            <a:ext cx="2232025" cy="257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509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дружить</a:t>
            </a:r>
          </a:p>
        </p:txBody>
      </p:sp>
      <p:sp>
        <p:nvSpPr>
          <p:cNvPr id="23555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я  </a:t>
            </a:r>
            <a:r>
              <a:rPr lang="ru-RU" smtClean="0"/>
              <a:t>       д р у ж у</a:t>
            </a:r>
          </a:p>
          <a:p>
            <a:r>
              <a:rPr lang="ru-RU" smtClean="0">
                <a:solidFill>
                  <a:srgbClr val="FF0000"/>
                </a:solidFill>
              </a:rPr>
              <a:t>ты   </a:t>
            </a:r>
            <a:r>
              <a:rPr lang="ru-RU" smtClean="0"/>
              <a:t>     д р у ж ишь</a:t>
            </a:r>
          </a:p>
          <a:p>
            <a:r>
              <a:rPr lang="ru-RU" smtClean="0">
                <a:solidFill>
                  <a:srgbClr val="FF0000"/>
                </a:solidFill>
              </a:rPr>
              <a:t>он </a:t>
            </a:r>
            <a:r>
              <a:rPr lang="ru-RU" smtClean="0"/>
              <a:t>       д р у ж ит</a:t>
            </a:r>
          </a:p>
          <a:p>
            <a:r>
              <a:rPr lang="ru-RU" smtClean="0">
                <a:solidFill>
                  <a:srgbClr val="FF0000"/>
                </a:solidFill>
              </a:rPr>
              <a:t>мы </a:t>
            </a:r>
            <a:r>
              <a:rPr lang="ru-RU" smtClean="0"/>
              <a:t>     д р у ж им</a:t>
            </a:r>
          </a:p>
          <a:p>
            <a:r>
              <a:rPr lang="ru-RU" smtClean="0">
                <a:solidFill>
                  <a:srgbClr val="FF0000"/>
                </a:solidFill>
              </a:rPr>
              <a:t>вы </a:t>
            </a:r>
            <a:r>
              <a:rPr lang="ru-RU" smtClean="0"/>
              <a:t>      д р у ж ите</a:t>
            </a:r>
          </a:p>
          <a:p>
            <a:r>
              <a:rPr lang="ru-RU" smtClean="0">
                <a:solidFill>
                  <a:srgbClr val="FF0000"/>
                </a:solidFill>
              </a:rPr>
              <a:t>они  </a:t>
            </a:r>
            <a:r>
              <a:rPr lang="ru-RU" smtClean="0"/>
              <a:t>   д р у ж ат</a:t>
            </a:r>
          </a:p>
        </p:txBody>
      </p:sp>
      <p:pic>
        <p:nvPicPr>
          <p:cNvPr id="23556" name="Picture 3" descr="D:\Вера Михайловна\мама рисунки-компьют.курсы\GIF Насекомые\бож кор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581525"/>
            <a:ext cx="31686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276600" y="2924175"/>
            <a:ext cx="503238" cy="360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03575" y="3500438"/>
            <a:ext cx="647700" cy="360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203575" y="4076700"/>
            <a:ext cx="720725" cy="360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03575" y="4652963"/>
            <a:ext cx="576263" cy="360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349500"/>
            <a:ext cx="790575" cy="358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132138" y="1700213"/>
            <a:ext cx="360362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прыгать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mtClean="0">
                <a:solidFill>
                  <a:srgbClr val="FF0000"/>
                </a:solidFill>
              </a:rPr>
              <a:t>я            </a:t>
            </a:r>
            <a:r>
              <a:rPr lang="ru-RU" smtClean="0">
                <a:solidFill>
                  <a:srgbClr val="0D0D0D"/>
                </a:solidFill>
              </a:rPr>
              <a:t>п р ы г а ю</a:t>
            </a:r>
          </a:p>
          <a:p>
            <a:r>
              <a:rPr lang="ru-RU" smtClean="0">
                <a:solidFill>
                  <a:srgbClr val="FF0000"/>
                </a:solidFill>
              </a:rPr>
              <a:t>ты         </a:t>
            </a:r>
            <a:r>
              <a:rPr lang="ru-RU" smtClean="0">
                <a:solidFill>
                  <a:srgbClr val="0D0D0D"/>
                </a:solidFill>
              </a:rPr>
              <a:t>п р ы г а ешь</a:t>
            </a:r>
          </a:p>
          <a:p>
            <a:r>
              <a:rPr lang="ru-RU" smtClean="0">
                <a:solidFill>
                  <a:srgbClr val="FF0000"/>
                </a:solidFill>
              </a:rPr>
              <a:t>он        </a:t>
            </a:r>
            <a:r>
              <a:rPr lang="ru-RU" smtClean="0">
                <a:solidFill>
                  <a:srgbClr val="0D0D0D"/>
                </a:solidFill>
              </a:rPr>
              <a:t>п р ы га ет</a:t>
            </a:r>
          </a:p>
          <a:p>
            <a:r>
              <a:rPr lang="ru-RU" smtClean="0">
                <a:solidFill>
                  <a:srgbClr val="FF0000"/>
                </a:solidFill>
              </a:rPr>
              <a:t>мы       </a:t>
            </a:r>
            <a:r>
              <a:rPr lang="ru-RU" smtClean="0">
                <a:solidFill>
                  <a:srgbClr val="0D0D0D"/>
                </a:solidFill>
              </a:rPr>
              <a:t>п р ы га ем</a:t>
            </a:r>
          </a:p>
          <a:p>
            <a:r>
              <a:rPr lang="ru-RU" smtClean="0">
                <a:solidFill>
                  <a:srgbClr val="FF0000"/>
                </a:solidFill>
              </a:rPr>
              <a:t>вы        </a:t>
            </a:r>
            <a:r>
              <a:rPr lang="ru-RU" smtClean="0">
                <a:solidFill>
                  <a:srgbClr val="0D0D0D"/>
                </a:solidFill>
              </a:rPr>
              <a:t>п р ы га ете</a:t>
            </a:r>
          </a:p>
          <a:p>
            <a:r>
              <a:rPr lang="ru-RU" smtClean="0">
                <a:solidFill>
                  <a:srgbClr val="FF0000"/>
                </a:solidFill>
              </a:rPr>
              <a:t>они      </a:t>
            </a:r>
            <a:r>
              <a:rPr lang="ru-RU" smtClean="0">
                <a:solidFill>
                  <a:srgbClr val="0D0D0D"/>
                </a:solidFill>
              </a:rPr>
              <a:t>п р ы га ют</a:t>
            </a:r>
          </a:p>
        </p:txBody>
      </p:sp>
      <p:pic>
        <p:nvPicPr>
          <p:cNvPr id="22532" name="Picture 2" descr="D:\Вера Михайловна\мама рисунки-компьют.курсы\GIF Насекомые\кузнечик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365625"/>
            <a:ext cx="23050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635375" y="1773238"/>
            <a:ext cx="360363" cy="360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563938" y="2349500"/>
            <a:ext cx="792162" cy="2873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19475" y="2924175"/>
            <a:ext cx="431800" cy="360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419475" y="3500438"/>
            <a:ext cx="576263" cy="360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419475" y="4076700"/>
            <a:ext cx="647700" cy="360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419475" y="4652963"/>
            <a:ext cx="576263" cy="360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1111</TotalTime>
  <Words>627</Words>
  <Application>Microsoft Office PowerPoint</Application>
  <PresentationFormat>Экран (4:3)</PresentationFormat>
  <Paragraphs>159</Paragraphs>
  <Slides>37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Презентация PowerPoint</vt:lpstr>
      <vt:lpstr>     Муниципальное бюджетное общеобразовательное учреждение лицей «Многопрофильный» Октябрьского района города Ростова- на Дону     ГЛАГОЛ  (лицо, спряжение) Урок русского языка , 4 класс «Школа 2100»        </vt:lpstr>
      <vt:lpstr>Презентация PowerPoint</vt:lpstr>
      <vt:lpstr>  </vt:lpstr>
      <vt:lpstr> Проверь себя</vt:lpstr>
      <vt:lpstr>ГЛАГОЛ</vt:lpstr>
      <vt:lpstr>Вставь пропущенные глаголы</vt:lpstr>
      <vt:lpstr>дружить</vt:lpstr>
      <vt:lpstr>прыгать</vt:lpstr>
      <vt:lpstr>ТИПЫ СПРЯЖЕНИЯ</vt:lpstr>
      <vt:lpstr>ТИПЫ СПРЯЖЕНИЯ</vt:lpstr>
      <vt:lpstr>Спряжение глаголов - это</vt:lpstr>
      <vt:lpstr>Словарная работа</vt:lpstr>
      <vt:lpstr>Проверяем</vt:lpstr>
      <vt:lpstr>Определение спряжения по Н.Ф. </vt:lpstr>
      <vt:lpstr> Определи спряжение глаголов. Разбей на два столбика.   </vt:lpstr>
      <vt:lpstr>Проверяем</vt:lpstr>
      <vt:lpstr>Оцени свою работу</vt:lpstr>
      <vt:lpstr>Презентация PowerPoint</vt:lpstr>
      <vt:lpstr>ОТДОХНЕМ</vt:lpstr>
      <vt:lpstr>Презентация PowerPoint</vt:lpstr>
      <vt:lpstr>Презентация PowerPoint</vt:lpstr>
      <vt:lpstr>Презентация PowerPoint</vt:lpstr>
      <vt:lpstr>Презентация PowerPoint</vt:lpstr>
      <vt:lpstr>Спиши слова, вставляя пропущенные буквы </vt:lpstr>
      <vt:lpstr>Проверяем</vt:lpstr>
      <vt:lpstr>Презентация PowerPoint</vt:lpstr>
      <vt:lpstr>Вставь в пословицы пропущенные глаголы</vt:lpstr>
      <vt:lpstr>Проверяем Вставь в пословицы пропущенные глаголы</vt:lpstr>
      <vt:lpstr>Презентация PowerPoint</vt:lpstr>
      <vt:lpstr>   Поставь глаголы в форму 3-го лица единственного числа. Укажи спряжение глаголов.   </vt:lpstr>
      <vt:lpstr>   Проверяем  </vt:lpstr>
      <vt:lpstr>Презентация PowerPoint</vt:lpstr>
      <vt:lpstr>Итог урока</vt:lpstr>
      <vt:lpstr>Домашнее задание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233</cp:revision>
  <dcterms:created xsi:type="dcterms:W3CDTF">2015-03-28T15:15:19Z</dcterms:created>
  <dcterms:modified xsi:type="dcterms:W3CDTF">2015-04-05T15:32:40Z</dcterms:modified>
</cp:coreProperties>
</file>