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7" r:id="rId3"/>
    <p:sldId id="279" r:id="rId4"/>
    <p:sldId id="289" r:id="rId5"/>
    <p:sldId id="281" r:id="rId6"/>
    <p:sldId id="290" r:id="rId7"/>
    <p:sldId id="280" r:id="rId8"/>
    <p:sldId id="282" r:id="rId9"/>
    <p:sldId id="283" r:id="rId10"/>
    <p:sldId id="285" r:id="rId11"/>
    <p:sldId id="284" r:id="rId12"/>
    <p:sldId id="286" r:id="rId13"/>
    <p:sldId id="287" r:id="rId14"/>
    <p:sldId id="288" r:id="rId15"/>
    <p:sldId id="29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поступлении в детсад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Легкая</c:v>
                </c:pt>
                <c:pt idx="1">
                  <c:v>Средняя</c:v>
                </c:pt>
                <c:pt idx="2">
                  <c:v>Тяжелая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три месяца после поступления в детсад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Легкая</c:v>
                </c:pt>
                <c:pt idx="1">
                  <c:v>Средняя</c:v>
                </c:pt>
                <c:pt idx="2">
                  <c:v>Тяжелая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98560"/>
        <c:axId val="22900096"/>
        <c:axId val="0"/>
      </c:bar3DChart>
      <c:catAx>
        <c:axId val="228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00096"/>
        <c:crosses val="autoZero"/>
        <c:auto val="1"/>
        <c:lblAlgn val="ctr"/>
        <c:lblOffset val="100"/>
        <c:noMultiLvlLbl val="0"/>
      </c:catAx>
      <c:valAx>
        <c:axId val="2290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9856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98860606397268991"/>
          <c:y val="0.46152968819067386"/>
          <c:w val="1.1393936027310097E-2"/>
          <c:h val="7.6940328143208669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FFB5-3831-4B97-B520-73178AD3C7E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9F20-67CA-40A6-A4A4-2E35B1626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2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72151-F425-47BC-9790-6812608D0E9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2E4748-4D8C-4C1B-9467-9CC3783EB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59829"/>
            <a:ext cx="59046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Проект </a:t>
            </a:r>
            <a:r>
              <a:rPr lang="ru-RU" sz="2400" b="1" dirty="0"/>
              <a:t>комфортной адаптации к дошкольному</a:t>
            </a:r>
          </a:p>
          <a:p>
            <a:pPr algn="ctr"/>
            <a:r>
              <a:rPr lang="ru-RU" sz="2400" b="1" dirty="0"/>
              <a:t>образовательному учреждению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1028" name="Picture 4" descr="C:\Users\Юля\AppData\Local\Microsoft\Windows\Temporary Internet Files\Content.IE5\IZFGX0K7\MP9004090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30" y="1871381"/>
            <a:ext cx="6768752" cy="450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Ожидаемый результат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Благоприятный адаптационный период детей. </a:t>
            </a:r>
          </a:p>
          <a:p>
            <a:r>
              <a:rPr lang="ru-RU" sz="3300" dirty="0" smtClean="0"/>
              <a:t> Снижение заболеваемости у детей в период адаптации к детскому саду. </a:t>
            </a:r>
          </a:p>
          <a:p>
            <a:r>
              <a:rPr lang="ru-RU" sz="3300" dirty="0" smtClean="0"/>
              <a:t> Повышение психолого-педагогической компетенции родителей в вопросах воспитания, обучения и развития детей раннего возраста в период адаптации.</a:t>
            </a:r>
          </a:p>
          <a:p>
            <a:r>
              <a:rPr lang="ru-RU" sz="3300" dirty="0" smtClean="0"/>
              <a:t> Привлечение родителей детей раннего дошкольного возраста к осознанному воспитанию своих детей, совместно с </a:t>
            </a:r>
            <a:r>
              <a:rPr lang="ru-RU" sz="3300" dirty="0" err="1" smtClean="0"/>
              <a:t>медико-психолого-педагогической</a:t>
            </a:r>
            <a:r>
              <a:rPr lang="ru-RU" sz="3300" dirty="0" smtClean="0"/>
              <a:t> службой  ДОУ. </a:t>
            </a:r>
          </a:p>
          <a:p>
            <a:r>
              <a:rPr lang="ru-RU" sz="3300" dirty="0" smtClean="0"/>
              <a:t>Становление партнёрских, доверительных отношений между ДОУ и семьями воспитанников. </a:t>
            </a:r>
          </a:p>
          <a:p>
            <a:r>
              <a:rPr lang="ru-RU" sz="3300" dirty="0" smtClean="0"/>
              <a:t>Создание открытой системы взаимодействия участников образовательного процесса в ДОУ. </a:t>
            </a:r>
            <a:br>
              <a:rPr lang="ru-RU" sz="3300" dirty="0" smtClean="0"/>
            </a:b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В осуществлении проекта задействованы: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Педагоги </a:t>
            </a:r>
          </a:p>
          <a:p>
            <a:r>
              <a:rPr lang="ru-RU" sz="4800" dirty="0" smtClean="0"/>
              <a:t>Социальные педагоги</a:t>
            </a:r>
          </a:p>
          <a:p>
            <a:r>
              <a:rPr lang="ru-RU" sz="4800" dirty="0" smtClean="0"/>
              <a:t>Психологи</a:t>
            </a:r>
          </a:p>
          <a:p>
            <a:r>
              <a:rPr lang="ru-RU" sz="4800" dirty="0" smtClean="0"/>
              <a:t>Медицинский персонал</a:t>
            </a:r>
          </a:p>
          <a:p>
            <a:r>
              <a:rPr lang="ru-RU" sz="4800" dirty="0" smtClean="0"/>
              <a:t>Родители</a:t>
            </a:r>
            <a:endParaRPr lang="en-US" sz="4800" dirty="0" smtClean="0"/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258437"/>
              </p:ext>
            </p:extLst>
          </p:nvPr>
        </p:nvGraphicFramePr>
        <p:xfrm>
          <a:off x="304800" y="1554163"/>
          <a:ext cx="8686800" cy="4156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Май - июль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 родителей по ДОУ, анкетирование родителей, родительское собрание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Ст. воспитатель, Педагог-психолог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договора с родителями, утверждение режима посещения занятий.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 ДОУ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Медицинский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работник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Консультации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«Ребёнок идёт в детский сад»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«Период раннего детства»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«Адаптационный период»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медицинский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работник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 воспитатель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Заключение договоров психологического сопровождения  педагога-психолога с родителями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4374"/>
              </p:ext>
            </p:extLst>
          </p:nvPr>
        </p:nvGraphicFramePr>
        <p:xfrm>
          <a:off x="304800" y="1772816"/>
          <a:ext cx="8686800" cy="4693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521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этап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Содержание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ответственный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II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Тренинг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для родителей «Какая я мама»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Тренинг для родителей «Скажи, как ты меня любишь»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Тренинг для родителей «Детский мир глазами взрослого»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Педагог-психолог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 родителей Встреча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знакомство детей с воспитателями групп раннего и младшего дошкольного возраста на прогулочной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площадке.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Корреляционная зависимость  психолого-педагогических параметров готовности ребенка к поступлению в дошкольное учреждение (Печора К.Л.   критериям Пирсона).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показателей психофизиологической адаптации детей к условиям детсада.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Адаптация в ДОУ ( без родителей).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групп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181576"/>
              </p:ext>
            </p:extLst>
          </p:nvPr>
        </p:nvGraphicFramePr>
        <p:xfrm>
          <a:off x="304800" y="1554163"/>
          <a:ext cx="8686800" cy="2333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Медико-психолого-педагогическое совещание «Результаты адаптационного периода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Ст.воспитатель, ст.медсестра, педагог-психолог, воспитатели групп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626818" cy="2427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Предполагаемые результаты к условиям ДОУ после завершения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При начале реализации проекта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После завершения проекта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51487034"/>
              </p:ext>
            </p:extLst>
          </p:nvPr>
        </p:nvGraphicFramePr>
        <p:xfrm>
          <a:off x="1691680" y="2636912"/>
          <a:ext cx="56886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33224" y="1587894"/>
            <a:ext cx="35060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3224" y="1995804"/>
            <a:ext cx="360040" cy="2810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029" y="548680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придерживаться модели адаптации к дошкольному учреждению, то  пребывание ребёнка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комфортным для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нашего проекта поможет избежать такой формы адаптации как тяжелая.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600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</a:t>
            </a:r>
            <a:r>
              <a:rPr lang="ru-RU" sz="6600" dirty="0">
                <a:solidFill>
                  <a:srgbClr val="FF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14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515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Дошкольное образовательное </a:t>
            </a:r>
            <a:r>
              <a:rPr lang="ru-RU" sz="2000" b="1" dirty="0">
                <a:solidFill>
                  <a:srgbClr val="FF0000"/>
                </a:solidFill>
              </a:rPr>
              <a:t>учреждение</a:t>
            </a:r>
            <a:r>
              <a:rPr lang="ru-RU" sz="2000" dirty="0">
                <a:solidFill>
                  <a:srgbClr val="FF0000"/>
                </a:solidFill>
              </a:rPr>
              <a:t>, являясь первой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ступенью образования, выполняет множество функций. Среди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задач главной является всесторонне развитие личности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ребёнка.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9715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Пребывание </a:t>
            </a:r>
            <a:r>
              <a:rPr lang="ru-RU" sz="2000" dirty="0" smtClean="0">
                <a:solidFill>
                  <a:srgbClr val="0070C0"/>
                </a:solidFill>
              </a:rPr>
              <a:t>ребёнка </a:t>
            </a:r>
            <a:r>
              <a:rPr lang="ru-RU" sz="2000" dirty="0">
                <a:solidFill>
                  <a:srgbClr val="0070C0"/>
                </a:solidFill>
              </a:rPr>
              <a:t>в дошкольном учреждении должно быть </a:t>
            </a:r>
            <a:r>
              <a:rPr lang="ru-RU" sz="2000" dirty="0" smtClean="0">
                <a:solidFill>
                  <a:srgbClr val="0070C0"/>
                </a:solidFill>
              </a:rPr>
              <a:t>максимально комфортным</a:t>
            </a:r>
            <a:r>
              <a:rPr lang="ru-RU" sz="2000" dirty="0">
                <a:solidFill>
                  <a:srgbClr val="0070C0"/>
                </a:solidFill>
              </a:rPr>
              <a:t>, тогда можно будет говорить о его и психическом, и </a:t>
            </a:r>
            <a:r>
              <a:rPr lang="ru-RU" sz="2000" dirty="0" smtClean="0">
                <a:solidFill>
                  <a:srgbClr val="0070C0"/>
                </a:solidFill>
              </a:rPr>
              <a:t>физическом состоянии </a:t>
            </a:r>
            <a:r>
              <a:rPr lang="ru-RU" sz="2000" dirty="0">
                <a:solidFill>
                  <a:srgbClr val="0070C0"/>
                </a:solidFill>
              </a:rPr>
              <a:t>и развитии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84" y="2092821"/>
            <a:ext cx="4392488" cy="2704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602" y="260648"/>
            <a:ext cx="829285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Адаптация </a:t>
            </a:r>
            <a:r>
              <a:rPr lang="ru-RU" sz="2400" dirty="0">
                <a:solidFill>
                  <a:srgbClr val="FF0000"/>
                </a:solidFill>
              </a:rPr>
              <a:t>– способность организма приспосабливаться к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различным условиям внешней среды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>
                <a:solidFill>
                  <a:srgbClr val="0070C0"/>
                </a:solidFill>
              </a:rPr>
              <a:t>Таким образом под адаптацией понимают процесс</a:t>
            </a:r>
          </a:p>
          <a:p>
            <a:r>
              <a:rPr lang="ru-RU" dirty="0">
                <a:solidFill>
                  <a:srgbClr val="0070C0"/>
                </a:solidFill>
              </a:rPr>
              <a:t>приспособления. Период приспособления имеет важное</a:t>
            </a:r>
          </a:p>
          <a:p>
            <a:r>
              <a:rPr lang="ru-RU" dirty="0">
                <a:solidFill>
                  <a:srgbClr val="0070C0"/>
                </a:solidFill>
              </a:rPr>
              <a:t>значение для развития детей, и особенно тех , которые готовятся</a:t>
            </a:r>
          </a:p>
          <a:p>
            <a:r>
              <a:rPr lang="ru-RU" dirty="0">
                <a:solidFill>
                  <a:srgbClr val="0070C0"/>
                </a:solidFill>
              </a:rPr>
              <a:t>идти в дошкольное учреждение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Необходимым </a:t>
            </a:r>
            <a:r>
              <a:rPr lang="ru-RU" dirty="0">
                <a:solidFill>
                  <a:srgbClr val="0070C0"/>
                </a:solidFill>
              </a:rPr>
              <a:t>условием для успешной адаптации является</a:t>
            </a:r>
          </a:p>
          <a:p>
            <a:r>
              <a:rPr lang="ru-RU" dirty="0">
                <a:solidFill>
                  <a:srgbClr val="0070C0"/>
                </a:solidFill>
              </a:rPr>
              <a:t>согласованность действий родителей и воспитателей, сближение</a:t>
            </a:r>
          </a:p>
          <a:p>
            <a:r>
              <a:rPr lang="ru-RU" dirty="0">
                <a:solidFill>
                  <a:srgbClr val="0070C0"/>
                </a:solidFill>
              </a:rPr>
              <a:t>подходов к индивидуальным особенностям </a:t>
            </a:r>
            <a:r>
              <a:rPr lang="ru-RU" dirty="0" smtClean="0">
                <a:solidFill>
                  <a:srgbClr val="0070C0"/>
                </a:solidFill>
              </a:rPr>
              <a:t>ребёнка </a:t>
            </a:r>
            <a:r>
              <a:rPr lang="ru-RU" dirty="0">
                <a:solidFill>
                  <a:srgbClr val="0070C0"/>
                </a:solidFill>
              </a:rPr>
              <a:t>в семье и</a:t>
            </a:r>
          </a:p>
          <a:p>
            <a:r>
              <a:rPr lang="ru-RU" dirty="0">
                <a:solidFill>
                  <a:srgbClr val="0070C0"/>
                </a:solidFill>
              </a:rPr>
              <a:t>дошкольном учреждении. Единые требования родителей и</a:t>
            </a:r>
          </a:p>
          <a:p>
            <a:r>
              <a:rPr lang="ru-RU" dirty="0">
                <a:solidFill>
                  <a:srgbClr val="0070C0"/>
                </a:solidFill>
              </a:rPr>
              <a:t>педагогов, соблюдение распорядка дня, тщательный</a:t>
            </a:r>
          </a:p>
          <a:p>
            <a:r>
              <a:rPr lang="ru-RU" dirty="0">
                <a:solidFill>
                  <a:srgbClr val="0070C0"/>
                </a:solidFill>
              </a:rPr>
              <a:t>гигиенический уход, правильная организация самостоятельной</a:t>
            </a:r>
          </a:p>
          <a:p>
            <a:r>
              <a:rPr lang="ru-RU" dirty="0">
                <a:solidFill>
                  <a:srgbClr val="0070C0"/>
                </a:solidFill>
              </a:rPr>
              <a:t>деятельности и игр-занятий создают здоровую обстановку для</a:t>
            </a:r>
          </a:p>
          <a:p>
            <a:r>
              <a:rPr lang="ru-RU" dirty="0">
                <a:solidFill>
                  <a:srgbClr val="0070C0"/>
                </a:solidFill>
              </a:rPr>
              <a:t>формирования эмоционально уравновешенного поведения детей</a:t>
            </a:r>
          </a:p>
          <a:p>
            <a:r>
              <a:rPr lang="ru-RU" dirty="0">
                <a:solidFill>
                  <a:srgbClr val="0070C0"/>
                </a:solidFill>
              </a:rPr>
              <a:t>и успешной адаптации к условиям дошкольного учреждения.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2266751" cy="321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Срок реализации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долгосрочный</a:t>
            </a:r>
          </a:p>
          <a:p>
            <a:pPr marL="0" indent="0" algn="ctr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Учредителями проекта являются:</a:t>
            </a:r>
          </a:p>
          <a:p>
            <a:r>
              <a:rPr lang="ru-RU" dirty="0"/>
              <a:t>Отдел </a:t>
            </a:r>
            <a:r>
              <a:rPr lang="ru-RU" dirty="0" smtClean="0"/>
              <a:t>образования</a:t>
            </a:r>
            <a:endParaRPr lang="ru-RU" dirty="0"/>
          </a:p>
          <a:p>
            <a:r>
              <a:rPr lang="ru-RU" dirty="0"/>
              <a:t>Детская поликлиника</a:t>
            </a:r>
          </a:p>
          <a:p>
            <a:r>
              <a:rPr lang="ru-RU" dirty="0"/>
              <a:t>ДОУ</a:t>
            </a:r>
          </a:p>
          <a:p>
            <a:pPr marL="0" indent="0" algn="ctr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проекта:</a:t>
            </a:r>
          </a:p>
          <a:p>
            <a:r>
              <a:rPr lang="ru-RU" dirty="0"/>
              <a:t>Трошкина Л. Цой Л. Евстигнеева 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Актуальность проблемы адаптации обусловлена: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ru-RU" dirty="0" smtClean="0"/>
              <a:t>      -повышением возрастного порога начала посещения ребенком дошкольного учреждения (до 3 лет); </a:t>
            </a:r>
            <a:br>
              <a:rPr lang="ru-RU" dirty="0" smtClean="0"/>
            </a:br>
            <a:r>
              <a:rPr lang="ru-RU" dirty="0" smtClean="0"/>
              <a:t> -организацией образовательного процесса в дошкольных учреждениях, изменение в жизни ребенка социальных условий; </a:t>
            </a:r>
            <a:br>
              <a:rPr lang="ru-RU" dirty="0" smtClean="0"/>
            </a:br>
            <a:r>
              <a:rPr lang="ru-RU" dirty="0" smtClean="0"/>
              <a:t> -своеобразием межличностных взаимоотношений взрослых и детей, с уровнем привязанности ребенка к матери; </a:t>
            </a:r>
            <a:br>
              <a:rPr lang="ru-RU" dirty="0" smtClean="0"/>
            </a:br>
            <a:r>
              <a:rPr lang="ru-RU" dirty="0" smtClean="0"/>
              <a:t> - индивидуальными особенностями ребенка: возрастными, психологическими, психофизиологическими, нейрофизиологическими, психогенетическими.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Новизна  </a:t>
            </a:r>
            <a:r>
              <a:rPr lang="ru-RU" dirty="0"/>
              <a:t>проекта заключается: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Адаптации родителей к дошкольному образовательному учреждению </a:t>
            </a:r>
          </a:p>
          <a:p>
            <a:r>
              <a:rPr lang="ru-RU" dirty="0"/>
              <a:t>Работа с детьми перед поступлением в ДОУ. </a:t>
            </a:r>
          </a:p>
          <a:p>
            <a:r>
              <a:rPr lang="ru-RU" dirty="0"/>
              <a:t>Это достигается за счёт комплекса психолого-педагогических методов взаимодействия с детьми и их родителями, а также  целенаправленной просветительской и практической работы с семьей, создания определённых условий в адаптационной группе.</a:t>
            </a:r>
          </a:p>
          <a:p>
            <a:r>
              <a:rPr lang="ru-RU" dirty="0"/>
              <a:t>Обеспечение гарантии прав участников программы осуществляется на основе Конвенции о защите прав детей, этического кодекса педагога-психолога.</a:t>
            </a:r>
          </a:p>
          <a:p>
            <a:r>
              <a:rPr lang="ru-RU" dirty="0"/>
              <a:t>Сферы ответственности, основных прав и обязанностей участников программы. </a:t>
            </a:r>
          </a:p>
          <a:p>
            <a:r>
              <a:rPr lang="ru-RU" dirty="0"/>
              <a:t>Администрация детского сада предоставляет специально подготовленное помещение для организации и проведения мероприятий с участниками проекта,  обеспечивает наполняемость развивающей среды, подбирает кадры.</a:t>
            </a:r>
          </a:p>
          <a:p>
            <a:r>
              <a:rPr lang="ru-RU" dirty="0"/>
              <a:t>При организации образовательной деятельности с детьми воспитатели педагог-психолог осуществляют дифференцированный и индивидуальный подход к ребёнку, наблюдают за эмоциональным состоянием детей, не допуская </a:t>
            </a:r>
            <a:r>
              <a:rPr lang="ru-RU" dirty="0" err="1"/>
              <a:t>переутомляемости</a:t>
            </a:r>
            <a:r>
              <a:rPr lang="ru-RU" dirty="0"/>
              <a:t>.</a:t>
            </a:r>
          </a:p>
          <a:p>
            <a:r>
              <a:rPr lang="ru-RU" dirty="0"/>
              <a:t>В работе с родителями  проявляют участие, понимание к проблемам воспитания и обучения детей, осуществляют  и помогают развить положительное взаимодействие между участниками группы.</a:t>
            </a:r>
          </a:p>
          <a:p>
            <a:r>
              <a:rPr lang="ru-RU" dirty="0"/>
              <a:t>Родители принимают активное участие  в проекте  адаптации: обеспечивают систематическое посещение, принимают участие в игровой и практической деятельности, поддерживают и устанавливают положительное взаимодействие между всеми участниками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4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Цель проекта: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Создание благоприятных условий для приспособления   ребенка к новым условиям в группе, через внедрение новых организационных методов и приёмов, для более успешной адаптации к дошкольному учреждению. Сохранение и укрепление физического и психического здоровья дошкольников в период адаптации к дошкольному учреждению. </a:t>
            </a:r>
            <a:br>
              <a:rPr lang="ru-RU" dirty="0"/>
            </a:b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Задачи проекта: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благоприятные условия адаптации к социальному миру детей раннего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облегчить вхождение в коллектив сверстников;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педагогической и психологической помощи родителям, воспитывающих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домашних условиях.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модель социального партнёрства дошкольного учреждения с родителями.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– создать благоприятные психологические условия адаптации детей к детскому саду.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Механизмы реализации проекта: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Разработка содержания и форм работы адаптационной группы</a:t>
            </a:r>
          </a:p>
          <a:p>
            <a:r>
              <a:rPr lang="ru-RU" dirty="0" smtClean="0"/>
              <a:t>Диагностика результативности работы группы проекта с детьми раннего возраста </a:t>
            </a:r>
          </a:p>
          <a:p>
            <a:r>
              <a:rPr lang="ru-RU" dirty="0" smtClean="0"/>
              <a:t>в период адаптации, мониторинг качества образовательных и консультационных услуг. </a:t>
            </a:r>
          </a:p>
          <a:p>
            <a:r>
              <a:rPr lang="ru-RU" dirty="0" smtClean="0"/>
              <a:t> Обобщение результатов реализации проекта. </a:t>
            </a:r>
          </a:p>
          <a:p>
            <a:r>
              <a:rPr lang="ru-RU" dirty="0" smtClean="0"/>
              <a:t>Участникам программы рекомендуется: </a:t>
            </a:r>
            <a:endParaRPr lang="en-US" dirty="0" smtClean="0"/>
          </a:p>
          <a:p>
            <a:r>
              <a:rPr lang="ru-RU" dirty="0" smtClean="0"/>
              <a:t>Осуществлять наблюдение за психоэмоциональным состоянием детей не допускать переутомления и перевозбуждения; </a:t>
            </a:r>
          </a:p>
          <a:p>
            <a:r>
              <a:rPr lang="ru-RU" dirty="0" smtClean="0"/>
              <a:t>Создавать ситуации успеха, позитивно подкрепляя их. </a:t>
            </a:r>
          </a:p>
          <a:p>
            <a:r>
              <a:rPr lang="ru-RU" dirty="0" smtClean="0"/>
              <a:t>Поддерживать и подкреплять развивающееся положительное взаимодействие.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790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Срок реализации  проекта</vt:lpstr>
      <vt:lpstr>Актуальность проблемы адаптации обусловлена:  </vt:lpstr>
      <vt:lpstr> Новизна  проекта заключается:   </vt:lpstr>
      <vt:lpstr>Цель проекта:</vt:lpstr>
      <vt:lpstr>Задачи проекта:</vt:lpstr>
      <vt:lpstr>Механизмы реализации проекта:</vt:lpstr>
      <vt:lpstr>Ожидаемый результат</vt:lpstr>
      <vt:lpstr>В осуществлении проекта задействованы:</vt:lpstr>
      <vt:lpstr>Этапы реализации проекта</vt:lpstr>
      <vt:lpstr>Презентация PowerPoint</vt:lpstr>
      <vt:lpstr>Презентация PowerPoint</vt:lpstr>
      <vt:lpstr> Предполагаемые результаты к условиям ДОУ после завершения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XTreme.ws</cp:lastModifiedBy>
  <cp:revision>32</cp:revision>
  <dcterms:created xsi:type="dcterms:W3CDTF">2013-11-06T16:00:01Z</dcterms:created>
  <dcterms:modified xsi:type="dcterms:W3CDTF">2013-12-06T17:49:13Z</dcterms:modified>
</cp:coreProperties>
</file>